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30"/>
  </p:notesMasterIdLst>
  <p:handoutMasterIdLst>
    <p:handoutMasterId r:id="rId31"/>
  </p:handoutMasterIdLst>
  <p:sldIdLst>
    <p:sldId id="256" r:id="rId3"/>
    <p:sldId id="502" r:id="rId4"/>
    <p:sldId id="516" r:id="rId5"/>
    <p:sldId id="500" r:id="rId6"/>
    <p:sldId id="496" r:id="rId7"/>
    <p:sldId id="478" r:id="rId8"/>
    <p:sldId id="479" r:id="rId9"/>
    <p:sldId id="499" r:id="rId10"/>
    <p:sldId id="481" r:id="rId11"/>
    <p:sldId id="483" r:id="rId12"/>
    <p:sldId id="503" r:id="rId13"/>
    <p:sldId id="504" r:id="rId14"/>
    <p:sldId id="505" r:id="rId15"/>
    <p:sldId id="506" r:id="rId16"/>
    <p:sldId id="507" r:id="rId17"/>
    <p:sldId id="508" r:id="rId18"/>
    <p:sldId id="509" r:id="rId19"/>
    <p:sldId id="510" r:id="rId20"/>
    <p:sldId id="511" r:id="rId21"/>
    <p:sldId id="512" r:id="rId22"/>
    <p:sldId id="513" r:id="rId23"/>
    <p:sldId id="514" r:id="rId24"/>
    <p:sldId id="501" r:id="rId25"/>
    <p:sldId id="484" r:id="rId26"/>
    <p:sldId id="485" r:id="rId27"/>
    <p:sldId id="495" r:id="rId28"/>
    <p:sldId id="515" r:id="rId2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Santelli" initials="MS" lastIdx="1" clrIdx="0">
    <p:extLst>
      <p:ext uri="{19B8F6BF-5375-455C-9EA6-DF929625EA0E}">
        <p15:presenceInfo xmlns:p15="http://schemas.microsoft.com/office/powerpoint/2012/main" userId="S::matthew.santelli@piercecountywa.gov::a7c42603-fa4e-49e6-8968-f9ccba555d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00080"/>
    <a:srgbClr val="1395D3"/>
    <a:srgbClr val="F99D41"/>
    <a:srgbClr val="39B09E"/>
    <a:srgbClr val="C72129"/>
    <a:srgbClr val="5C2B80"/>
    <a:srgbClr val="0082C8"/>
    <a:srgbClr val="285A8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98889D-9E35-4091-8753-28EF583E79E8}" v="31" dt="2023-04-26T23:54:38.3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86134" autoAdjust="0"/>
  </p:normalViewPr>
  <p:slideViewPr>
    <p:cSldViewPr snapToGrid="0">
      <p:cViewPr varScale="1">
        <p:scale>
          <a:sx n="54" d="100"/>
          <a:sy n="54" d="100"/>
        </p:scale>
        <p:origin x="852" y="52"/>
      </p:cViewPr>
      <p:guideLst>
        <p:guide orient="horz" pos="2160"/>
        <p:guide pos="3840"/>
      </p:guideLst>
    </p:cSldViewPr>
  </p:slideViewPr>
  <p:notesTextViewPr>
    <p:cViewPr>
      <p:scale>
        <a:sx n="1" d="1"/>
        <a:sy n="1" d="1"/>
      </p:scale>
      <p:origin x="0" y="0"/>
    </p:cViewPr>
  </p:notesText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0" y="0"/>
            <a:ext cx="3077740" cy="471054"/>
          </a:xfrm>
          <a:prstGeom prst="rect">
            <a:avLst/>
          </a:prstGeom>
        </p:spPr>
        <p:txBody>
          <a:bodyPr vert="horz" lIns="94218" tIns="47109" rIns="94218" bIns="47109"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23093" y="0"/>
            <a:ext cx="3077740" cy="471054"/>
          </a:xfrm>
          <a:prstGeom prst="rect">
            <a:avLst/>
          </a:prstGeom>
        </p:spPr>
        <p:txBody>
          <a:bodyPr vert="horz" lIns="94218" tIns="47109" rIns="94218" bIns="47109" rtlCol="0"/>
          <a:lstStyle>
            <a:lvl1pPr algn="r">
              <a:defRPr sz="1200"/>
            </a:lvl1pPr>
          </a:lstStyle>
          <a:p>
            <a:fld id="{69007CB4-2820-4182-9697-199D997E2268}" type="datetimeFigureOut">
              <a:rPr lang="en-US" smtClean="0"/>
              <a:t>5/31/2024</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0" y="8917423"/>
            <a:ext cx="3077740" cy="471053"/>
          </a:xfrm>
          <a:prstGeom prst="rect">
            <a:avLst/>
          </a:prstGeom>
        </p:spPr>
        <p:txBody>
          <a:bodyPr vert="horz" lIns="94218" tIns="47109" rIns="94218" bIns="47109"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71054"/>
          </a:xfrm>
          <a:prstGeom prst="rect">
            <a:avLst/>
          </a:prstGeom>
        </p:spPr>
        <p:txBody>
          <a:bodyPr vert="horz" lIns="94218" tIns="47109" rIns="94218" bIns="47109" rtlCol="0"/>
          <a:lstStyle>
            <a:lvl1pPr algn="l">
              <a:defRPr sz="1200"/>
            </a:lvl1pPr>
          </a:lstStyle>
          <a:p>
            <a:endParaRPr lang="en-US" dirty="0"/>
          </a:p>
        </p:txBody>
      </p:sp>
      <p:sp>
        <p:nvSpPr>
          <p:cNvPr id="3" name="Date Placeholder 2"/>
          <p:cNvSpPr>
            <a:spLocks noGrp="1"/>
          </p:cNvSpPr>
          <p:nvPr>
            <p:ph type="dt" idx="1"/>
          </p:nvPr>
        </p:nvSpPr>
        <p:spPr>
          <a:xfrm>
            <a:off x="4023093" y="0"/>
            <a:ext cx="3077740" cy="471054"/>
          </a:xfrm>
          <a:prstGeom prst="rect">
            <a:avLst/>
          </a:prstGeom>
        </p:spPr>
        <p:txBody>
          <a:bodyPr vert="horz" lIns="94218" tIns="47109" rIns="94218" bIns="47109" rtlCol="0"/>
          <a:lstStyle>
            <a:lvl1pPr algn="r">
              <a:defRPr sz="1200"/>
            </a:lvl1pPr>
          </a:lstStyle>
          <a:p>
            <a:fld id="{E55510F1-CD6C-E346-956E-DD6A337F75D3}" type="datetimeFigureOut">
              <a:rPr lang="en-US" smtClean="0"/>
              <a:t>5/31/2024</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18" tIns="47109" rIns="94218" bIns="47109"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18" tIns="47109" rIns="94218" bIns="4710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40" cy="471053"/>
          </a:xfrm>
          <a:prstGeom prst="rect">
            <a:avLst/>
          </a:prstGeom>
        </p:spPr>
        <p:txBody>
          <a:bodyPr vert="horz" lIns="94218" tIns="47109" rIns="94218" bIns="47109"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40" cy="471053"/>
          </a:xfrm>
          <a:prstGeom prst="rect">
            <a:avLst/>
          </a:prstGeom>
        </p:spPr>
        <p:txBody>
          <a:bodyPr vert="horz" lIns="94218" tIns="47109" rIns="94218" bIns="47109"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15</a:t>
            </a:fld>
            <a:endParaRPr lang="en-US" dirty="0"/>
          </a:p>
        </p:txBody>
      </p:sp>
    </p:spTree>
    <p:extLst>
      <p:ext uri="{BB962C8B-B14F-4D97-AF65-F5344CB8AC3E}">
        <p14:creationId xmlns:p14="http://schemas.microsoft.com/office/powerpoint/2010/main" val="4149529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16</a:t>
            </a:fld>
            <a:endParaRPr lang="en-US" dirty="0"/>
          </a:p>
        </p:txBody>
      </p:sp>
    </p:spTree>
    <p:extLst>
      <p:ext uri="{BB962C8B-B14F-4D97-AF65-F5344CB8AC3E}">
        <p14:creationId xmlns:p14="http://schemas.microsoft.com/office/powerpoint/2010/main" val="3756810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17</a:t>
            </a:fld>
            <a:endParaRPr lang="en-US" dirty="0"/>
          </a:p>
        </p:txBody>
      </p:sp>
    </p:spTree>
    <p:extLst>
      <p:ext uri="{BB962C8B-B14F-4D97-AF65-F5344CB8AC3E}">
        <p14:creationId xmlns:p14="http://schemas.microsoft.com/office/powerpoint/2010/main" val="2100206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18</a:t>
            </a:fld>
            <a:endParaRPr lang="en-US" dirty="0"/>
          </a:p>
        </p:txBody>
      </p:sp>
    </p:spTree>
    <p:extLst>
      <p:ext uri="{BB962C8B-B14F-4D97-AF65-F5344CB8AC3E}">
        <p14:creationId xmlns:p14="http://schemas.microsoft.com/office/powerpoint/2010/main" val="3350994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19</a:t>
            </a:fld>
            <a:endParaRPr lang="en-US" dirty="0"/>
          </a:p>
        </p:txBody>
      </p:sp>
    </p:spTree>
    <p:extLst>
      <p:ext uri="{BB962C8B-B14F-4D97-AF65-F5344CB8AC3E}">
        <p14:creationId xmlns:p14="http://schemas.microsoft.com/office/powerpoint/2010/main" val="2140766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20</a:t>
            </a:fld>
            <a:endParaRPr lang="en-US" dirty="0"/>
          </a:p>
        </p:txBody>
      </p:sp>
    </p:spTree>
    <p:extLst>
      <p:ext uri="{BB962C8B-B14F-4D97-AF65-F5344CB8AC3E}">
        <p14:creationId xmlns:p14="http://schemas.microsoft.com/office/powerpoint/2010/main" val="26121761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21</a:t>
            </a:fld>
            <a:endParaRPr lang="en-US" dirty="0"/>
          </a:p>
        </p:txBody>
      </p:sp>
    </p:spTree>
    <p:extLst>
      <p:ext uri="{BB962C8B-B14F-4D97-AF65-F5344CB8AC3E}">
        <p14:creationId xmlns:p14="http://schemas.microsoft.com/office/powerpoint/2010/main" val="2163802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23</a:t>
            </a:fld>
            <a:endParaRPr lang="en-US" dirty="0"/>
          </a:p>
        </p:txBody>
      </p:sp>
    </p:spTree>
    <p:extLst>
      <p:ext uri="{BB962C8B-B14F-4D97-AF65-F5344CB8AC3E}">
        <p14:creationId xmlns:p14="http://schemas.microsoft.com/office/powerpoint/2010/main" val="2761667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24</a:t>
            </a:fld>
            <a:endParaRPr lang="en-US" dirty="0"/>
          </a:p>
        </p:txBody>
      </p:sp>
    </p:spTree>
    <p:extLst>
      <p:ext uri="{BB962C8B-B14F-4D97-AF65-F5344CB8AC3E}">
        <p14:creationId xmlns:p14="http://schemas.microsoft.com/office/powerpoint/2010/main" val="2160464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5</a:t>
            </a:fld>
            <a:endParaRPr lang="en-US" dirty="0"/>
          </a:p>
        </p:txBody>
      </p:sp>
    </p:spTree>
    <p:extLst>
      <p:ext uri="{BB962C8B-B14F-4D97-AF65-F5344CB8AC3E}">
        <p14:creationId xmlns:p14="http://schemas.microsoft.com/office/powerpoint/2010/main" val="1801914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321890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8</a:t>
            </a:fld>
            <a:endParaRPr lang="en-US" dirty="0"/>
          </a:p>
        </p:txBody>
      </p:sp>
    </p:spTree>
    <p:extLst>
      <p:ext uri="{BB962C8B-B14F-4D97-AF65-F5344CB8AC3E}">
        <p14:creationId xmlns:p14="http://schemas.microsoft.com/office/powerpoint/2010/main" val="1125671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10</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11</a:t>
            </a:fld>
            <a:endParaRPr lang="en-US" dirty="0"/>
          </a:p>
        </p:txBody>
      </p:sp>
    </p:spTree>
    <p:extLst>
      <p:ext uri="{BB962C8B-B14F-4D97-AF65-F5344CB8AC3E}">
        <p14:creationId xmlns:p14="http://schemas.microsoft.com/office/powerpoint/2010/main" val="1140182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12</a:t>
            </a:fld>
            <a:endParaRPr lang="en-US" dirty="0"/>
          </a:p>
        </p:txBody>
      </p:sp>
    </p:spTree>
    <p:extLst>
      <p:ext uri="{BB962C8B-B14F-4D97-AF65-F5344CB8AC3E}">
        <p14:creationId xmlns:p14="http://schemas.microsoft.com/office/powerpoint/2010/main" val="3167145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13</a:t>
            </a:fld>
            <a:endParaRPr lang="en-US" dirty="0"/>
          </a:p>
        </p:txBody>
      </p:sp>
    </p:spTree>
    <p:extLst>
      <p:ext uri="{BB962C8B-B14F-4D97-AF65-F5344CB8AC3E}">
        <p14:creationId xmlns:p14="http://schemas.microsoft.com/office/powerpoint/2010/main" val="2643462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14</a:t>
            </a:fld>
            <a:endParaRPr lang="en-US" dirty="0"/>
          </a:p>
        </p:txBody>
      </p:sp>
    </p:spTree>
    <p:extLst>
      <p:ext uri="{BB962C8B-B14F-4D97-AF65-F5344CB8AC3E}">
        <p14:creationId xmlns:p14="http://schemas.microsoft.com/office/powerpoint/2010/main" val="4008764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hyperlink" Target="http://www.washingtonlawhelp.or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hyperlink" Target="https://www.insurance.wa.gov/medicare"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alzstore.com/"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8" Type="http://schemas.openxmlformats.org/officeDocument/2006/relationships/hyperlink" Target="http://www.msh-donorcloset.com/" TargetMode="External"/><Relationship Id="rId3" Type="http://schemas.openxmlformats.org/officeDocument/2006/relationships/hyperlink" Target="https://www.piercecountywa.gov/8413/Caregiver-Conference" TargetMode="External"/><Relationship Id="rId7" Type="http://schemas.openxmlformats.org/officeDocument/2006/relationships/hyperlink" Target="https://multicare.jotform.com/233207380183956" TargetMode="External"/><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hyperlink" Target="http://www.alzstore.com/" TargetMode="External"/><Relationship Id="rId5" Type="http://schemas.openxmlformats.org/officeDocument/2006/relationships/hyperlink" Target="http://www.alz.org/" TargetMode="External"/><Relationship Id="rId4" Type="http://schemas.openxmlformats.org/officeDocument/2006/relationships/hyperlink" Target="http://www.multicare.org/"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caregiverconnection.org/alzheimers-care/"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3551988" y="4449066"/>
            <a:ext cx="4994244" cy="1692771"/>
          </a:xfrm>
          <a:prstGeom prst="rect">
            <a:avLst/>
          </a:prstGeom>
          <a:noFill/>
        </p:spPr>
        <p:txBody>
          <a:bodyPr wrap="square" rtlCol="0">
            <a:spAutoFit/>
          </a:bodyPr>
          <a:lstStyle/>
          <a:p>
            <a:pPr algn="ctr"/>
            <a:r>
              <a:rPr lang="en-US" b="1" dirty="0"/>
              <a:t>Matthew M. Santelli</a:t>
            </a:r>
          </a:p>
          <a:p>
            <a:pPr algn="ctr"/>
            <a:r>
              <a:rPr lang="en-US" b="1" dirty="0"/>
              <a:t>Education and Outreach Specialist</a:t>
            </a:r>
          </a:p>
          <a:p>
            <a:pPr algn="ctr"/>
            <a:r>
              <a:rPr lang="en-US" b="1" dirty="0"/>
              <a:t>Pierce County Aging and Disabilities Resource Center</a:t>
            </a:r>
          </a:p>
          <a:p>
            <a:pPr algn="ctr"/>
            <a:endParaRPr lang="en-US" sz="1600" dirty="0">
              <a:latin typeface="+mj-lt"/>
            </a:endParaRPr>
          </a:p>
          <a:p>
            <a:pPr algn="ctr"/>
            <a:endParaRPr lang="en-US" sz="1600" dirty="0">
              <a:latin typeface="+mj-lt"/>
            </a:endParaRPr>
          </a:p>
        </p:txBody>
      </p:sp>
      <p:sp>
        <p:nvSpPr>
          <p:cNvPr id="15" name="TextBox 14">
            <a:extLst>
              <a:ext uri="{FF2B5EF4-FFF2-40B4-BE49-F238E27FC236}">
                <a16:creationId xmlns:a16="http://schemas.microsoft.com/office/drawing/2014/main" id="{BEE8010B-0C25-4FCD-A69A-F5DC2BFE88CD}"/>
              </a:ext>
            </a:extLst>
          </p:cNvPr>
          <p:cNvSpPr txBox="1"/>
          <p:nvPr/>
        </p:nvSpPr>
        <p:spPr>
          <a:xfrm>
            <a:off x="1553310" y="1340523"/>
            <a:ext cx="8991601" cy="3108543"/>
          </a:xfrm>
          <a:prstGeom prst="rect">
            <a:avLst/>
          </a:prstGeom>
          <a:noFill/>
        </p:spPr>
        <p:txBody>
          <a:bodyPr wrap="square" rtlCol="0">
            <a:spAutoFit/>
          </a:bodyPr>
          <a:lstStyle/>
          <a:p>
            <a:pPr algn="ctr"/>
            <a:r>
              <a:rPr lang="en-US" sz="4800" b="1" dirty="0"/>
              <a:t>Caring For Aging Parents</a:t>
            </a:r>
          </a:p>
          <a:p>
            <a:pPr algn="ctr"/>
            <a:r>
              <a:rPr lang="en-US" sz="2800" b="1" dirty="0"/>
              <a:t>A presentation as part of the Pierce County ADRC “Hot Topics” series</a:t>
            </a:r>
          </a:p>
          <a:p>
            <a:pPr algn="ctr"/>
            <a:endParaRPr lang="en-US" sz="4800" dirty="0"/>
          </a:p>
          <a:p>
            <a:pPr algn="ctr"/>
            <a:endParaRPr lang="en-US" sz="2000" dirty="0"/>
          </a:p>
          <a:p>
            <a:pPr algn="ctr"/>
            <a:endParaRPr lang="en-US" sz="2400"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9" name="Group 8">
            <a:extLst>
              <a:ext uri="{FF2B5EF4-FFF2-40B4-BE49-F238E27FC236}">
                <a16:creationId xmlns:a16="http://schemas.microsoft.com/office/drawing/2014/main" id="{3F91BBC6-71D7-B8A1-831C-0E5C395D12CD}"/>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FB3DC144-A350-00FC-BB73-BE2455223113}"/>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21BDFA00-AE62-5073-9033-4BCE375AD40F}"/>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2" name="Slide Number Placeholder 5">
              <a:extLst>
                <a:ext uri="{FF2B5EF4-FFF2-40B4-BE49-F238E27FC236}">
                  <a16:creationId xmlns:a16="http://schemas.microsoft.com/office/drawing/2014/main" id="{9E8741CA-89B5-3264-3018-C5E372B0A8D4}"/>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13" name="Picture 12">
              <a:extLst>
                <a:ext uri="{FF2B5EF4-FFF2-40B4-BE49-F238E27FC236}">
                  <a16:creationId xmlns:a16="http://schemas.microsoft.com/office/drawing/2014/main" id="{2D2D4B5A-E7BA-26F3-99E6-4BD23633DD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17920108"/>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531909"/>
            <a:ext cx="9967687" cy="1323439"/>
          </a:xfrm>
          <a:prstGeom prst="rect">
            <a:avLst/>
          </a:prstGeom>
        </p:spPr>
        <p:txBody>
          <a:bodyPr wrap="square">
            <a:spAutoFit/>
          </a:bodyPr>
          <a:lstStyle/>
          <a:p>
            <a:r>
              <a:rPr lang="en-US" sz="2000" dirty="0">
                <a:latin typeface="Open Sans" panose="020B0606030504020204"/>
                <a:cs typeface="Calibri" panose="020F0502020204030204" pitchFamily="34" charset="0"/>
              </a:rPr>
              <a:t>Overall, 30% to 70% of  husband/wife/partner caregivers ages 60 and older</a:t>
            </a:r>
          </a:p>
          <a:p>
            <a:r>
              <a:rPr lang="en-US" sz="2000" b="1" dirty="0">
                <a:latin typeface="Open Sans" panose="020B0606030504020204"/>
                <a:cs typeface="Calibri" panose="020F0502020204030204" pitchFamily="34" charset="0"/>
              </a:rPr>
              <a:t>die before their care receivers die</a:t>
            </a:r>
            <a:r>
              <a:rPr lang="en-US" sz="2000" dirty="0">
                <a:latin typeface="Open Sans" panose="020B0606030504020204"/>
                <a:cs typeface="Calibri" panose="020F0502020204030204" pitchFamily="34" charset="0"/>
              </a:rPr>
              <a:t>.  Planning ahead for this likelihood is essential, not only for the caregiver and care receiver but also for everyone else in the family.  </a:t>
            </a:r>
            <a:endParaRPr lang="en-US" sz="4000"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915648" y="676258"/>
            <a:ext cx="8341360" cy="584775"/>
          </a:xfrm>
          <a:prstGeom prst="rect">
            <a:avLst/>
          </a:prstGeom>
          <a:noFill/>
        </p:spPr>
        <p:txBody>
          <a:bodyPr wrap="square" rtlCol="0">
            <a:spAutoFit/>
          </a:bodyPr>
          <a:lstStyle/>
          <a:p>
            <a:r>
              <a:rPr lang="en-US" sz="3200" b="1" dirty="0">
                <a:latin typeface="Open Sans" panose="020B0606030504020204"/>
                <a:cs typeface="Calibri" panose="020F0502020204030204" pitchFamily="34" charset="0"/>
              </a:rPr>
              <a:t>Caregiver mortality</a:t>
            </a:r>
            <a:endParaRPr lang="en-US" dirty="0"/>
          </a:p>
        </p:txBody>
      </p:sp>
      <p:grpSp>
        <p:nvGrpSpPr>
          <p:cNvPr id="9" name="Group 8">
            <a:extLst>
              <a:ext uri="{FF2B5EF4-FFF2-40B4-BE49-F238E27FC236}">
                <a16:creationId xmlns:a16="http://schemas.microsoft.com/office/drawing/2014/main" id="{81D38B4C-2C1B-C9B0-A3E6-D9C97F6BB252}"/>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A14F0D11-1D5C-A345-4E58-F76DD3C9907D}"/>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C735539F-AC8D-F964-70BF-BBA1541CE708}"/>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6B83B54A-1450-3F13-D867-EB92A7E3703E}"/>
                </a:ext>
              </a:extLst>
            </p:cNvPr>
            <p:cNvSpPr txBox="1">
              <a:spLocks/>
            </p:cNvSpPr>
            <p:nvPr/>
          </p:nvSpPr>
          <p:spPr>
            <a:xfrm>
              <a:off x="11432000" y="6391523"/>
              <a:ext cx="625187" cy="353662"/>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14" name="Picture 13">
              <a:extLst>
                <a:ext uri="{FF2B5EF4-FFF2-40B4-BE49-F238E27FC236}">
                  <a16:creationId xmlns:a16="http://schemas.microsoft.com/office/drawing/2014/main" id="{F34870D0-C4FA-1B29-3B28-A3EEB5DB29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794567112"/>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724395" y="621162"/>
            <a:ext cx="10461055" cy="5293757"/>
          </a:xfrm>
          <a:prstGeom prst="rect">
            <a:avLst/>
          </a:prstGeom>
          <a:noFill/>
        </p:spPr>
        <p:txBody>
          <a:bodyPr wrap="square" rtlCol="0">
            <a:spAutoFit/>
          </a:bodyPr>
          <a:lstStyle/>
          <a:p>
            <a:r>
              <a:rPr lang="en-US" sz="2400" b="1" dirty="0"/>
              <a:t>Have you noticed any of these dementia warning signs?  </a:t>
            </a:r>
          </a:p>
          <a:p>
            <a:r>
              <a:rPr lang="en-US" sz="2400" b="1" dirty="0"/>
              <a:t>EARLY DETECTION MATTERS!</a:t>
            </a:r>
          </a:p>
          <a:p>
            <a:r>
              <a:rPr lang="en-US" sz="2400" b="1" dirty="0"/>
              <a:t>Memory Loss “First and worst”/Confusion/Personality changes</a:t>
            </a:r>
          </a:p>
          <a:p>
            <a:pPr algn="ctr"/>
            <a:endParaRPr lang="en-US" sz="1200" b="1" i="1" dirty="0"/>
          </a:p>
          <a:p>
            <a:pPr algn="ctr"/>
            <a:r>
              <a:rPr lang="en-US" sz="2400" b="1" i="1" dirty="0"/>
              <a:t>Alzheimer’s Association information</a:t>
            </a:r>
            <a:r>
              <a:rPr lang="en-US" sz="3200" b="1" i="1" dirty="0"/>
              <a:t> </a:t>
            </a:r>
          </a:p>
          <a:p>
            <a:pPr algn="ctr"/>
            <a:endParaRPr lang="en-US" sz="1200" b="1" i="1" dirty="0"/>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Memory loss that disrupts daily life:  Forgetting recently learned information is a common sign of dementia.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Ask yourself what is typical for your family member?  My</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 </a:t>
            </a:r>
            <a:r>
              <a:rPr kumimoji="0" lang="en-US" sz="200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became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unable to remember how to work the digital oven controls after six months of using it with no problems</a:t>
            </a:r>
            <a:r>
              <a:rPr lang="en-US" sz="2000" dirty="0">
                <a:solidFill>
                  <a:prstClr val="white"/>
                </a:solidFill>
                <a:latin typeface="Open Sans"/>
                <a:ea typeface="Times New Roman" panose="02020603050405020304" pitchFamily="18" charset="0"/>
                <a:cs typeface="Times New Roman" panose="02020603050405020304" pitchFamily="18" charset="0"/>
              </a:rPr>
              <a:t>.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Challenges in planning or solving problems:  Trouble following a familiar recipe, no longer able to write checks or keep track of monthly bills and scheduled appointments.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Ask yourself what is typical for your family member?  My</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mom’s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dining room table piling up with unopened letters, unable to write checks anymore even when given step-by-step directions, </a:t>
            </a:r>
            <a:r>
              <a:rPr lang="en-US" sz="2000" dirty="0">
                <a:solidFill>
                  <a:prstClr val="white"/>
                </a:solidFill>
                <a:latin typeface="Open Sans"/>
                <a:ea typeface="Times New Roman" panose="02020603050405020304" pitchFamily="18" charset="0"/>
                <a:cs typeface="Times New Roman" panose="02020603050405020304" pitchFamily="18" charset="0"/>
              </a:rPr>
              <a:t>but she could still clearly sign her name.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endParaRPr lang="en-US" sz="3200" b="1" i="1" dirty="0"/>
          </a:p>
        </p:txBody>
      </p:sp>
      <p:grpSp>
        <p:nvGrpSpPr>
          <p:cNvPr id="9" name="Group 8">
            <a:extLst>
              <a:ext uri="{FF2B5EF4-FFF2-40B4-BE49-F238E27FC236}">
                <a16:creationId xmlns:a16="http://schemas.microsoft.com/office/drawing/2014/main" id="{7DFD0568-DCA5-BDA8-640E-98176CC027C3}"/>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6ED3AB69-BEB5-B4E9-CECB-47873466E8D4}"/>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DBE90591-9ECF-E9F9-21E3-DA57E3685B28}"/>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39ADFD57-C103-9B47-186D-D0323FE5086B}"/>
                </a:ext>
              </a:extLst>
            </p:cNvPr>
            <p:cNvSpPr txBox="1">
              <a:spLocks/>
            </p:cNvSpPr>
            <p:nvPr/>
          </p:nvSpPr>
          <p:spPr>
            <a:xfrm>
              <a:off x="11408251" y="6391522"/>
              <a:ext cx="648936"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14" name="Picture 13">
              <a:extLst>
                <a:ext uri="{FF2B5EF4-FFF2-40B4-BE49-F238E27FC236}">
                  <a16:creationId xmlns:a16="http://schemas.microsoft.com/office/drawing/2014/main" id="{D204043F-CCA3-2583-2645-818FF7E70D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705808472"/>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1230843" y="592595"/>
            <a:ext cx="10183876" cy="5786199"/>
          </a:xfrm>
          <a:prstGeom prst="rect">
            <a:avLst/>
          </a:prstGeom>
          <a:noFill/>
        </p:spPr>
        <p:txBody>
          <a:bodyPr wrap="square" rtlCol="0">
            <a:spAutoFit/>
          </a:bodyPr>
          <a:lstStyle/>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Have you noticed any of these dementia warning signs?  </a:t>
            </a: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EARLY DETECTION MATTERS!</a:t>
            </a:r>
            <a:endParaRPr lang="en-US" sz="2400" dirty="0">
              <a:ea typeface="Times New Roman" panose="02020603050405020304" pitchFamily="18" charset="0"/>
              <a:cs typeface="Times New Roman" panose="02020603050405020304" pitchFamily="18" charset="0"/>
            </a:endParaRP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Memory Loss “First and worst”/Confusion/Personality changes (cont’d)</a:t>
            </a:r>
          </a:p>
          <a:p>
            <a:pPr marR="0">
              <a:spcBef>
                <a:spcPts val="0"/>
              </a:spcBef>
              <a:spcAft>
                <a:spcPts val="0"/>
              </a:spcAft>
              <a:tabLst>
                <a:tab pos="2172970" algn="l"/>
              </a:tabLst>
            </a:pPr>
            <a:endParaRPr lang="en-US" sz="1200" b="1" dirty="0">
              <a:effectLst/>
              <a:ea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3"/>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Difficulty completing familiar tasks at home/work/leisure:  Not reading favorite magazines or newspapers, not changing clothes or wearing odd clothing combinations, not safe to drive due to inattention/visual disturbances/slow reaction times.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Ask yourself what is typical of your</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family member?  My</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no longer </a:t>
            </a:r>
            <a:r>
              <a:rPr lang="en-US" sz="2000" dirty="0">
                <a:solidFill>
                  <a:prstClr val="white"/>
                </a:solidFill>
                <a:latin typeface="Open Sans"/>
                <a:ea typeface="Times New Roman" panose="02020603050405020304" pitchFamily="18" charset="0"/>
                <a:cs typeface="Times New Roman" panose="02020603050405020304" pitchFamily="18" charset="0"/>
              </a:rPr>
              <a:t>could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remember the sequence to starting car/taking brake off/putting car into drive/fastening seatbelts.  </a:t>
            </a: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3"/>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Confusion with time or place:  Losing track of dates, seasons, and the passage of time.  Forgetting where they are or how they got there.  </a:t>
            </a:r>
            <a:r>
              <a:rPr lang="en-US" sz="2000" b="1" dirty="0">
                <a:solidFill>
                  <a:prstClr val="white"/>
                </a:solidFill>
                <a:latin typeface="Open Sans"/>
                <a:ea typeface="Times New Roman" panose="02020603050405020304" pitchFamily="18" charset="0"/>
                <a:cs typeface="Times New Roman" panose="02020603050405020304" pitchFamily="18" charset="0"/>
              </a:rPr>
              <a:t>Ask yourself w</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hat is typical of your family member?</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My 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watching “Christmas in July” movies on Hallmark Channel and convinced that she needed to prepare </a:t>
            </a:r>
            <a:r>
              <a:rPr lang="en-US" sz="2000" dirty="0">
                <a:solidFill>
                  <a:prstClr val="white"/>
                </a:solidFill>
                <a:latin typeface="Open Sans"/>
                <a:ea typeface="Times New Roman" panose="02020603050405020304" pitchFamily="18" charset="0"/>
                <a:cs typeface="Times New Roman" panose="02020603050405020304" pitchFamily="18" charset="0"/>
              </a:rPr>
              <a:t>a Christmas Eve meal.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Saying that the church building “had totally changed” or that lodge meetings were “in a completely different location now”.  </a:t>
            </a:r>
            <a:endParaRPr lang="en-US" sz="2400" dirty="0"/>
          </a:p>
        </p:txBody>
      </p:sp>
      <p:grpSp>
        <p:nvGrpSpPr>
          <p:cNvPr id="9" name="Group 8">
            <a:extLst>
              <a:ext uri="{FF2B5EF4-FFF2-40B4-BE49-F238E27FC236}">
                <a16:creationId xmlns:a16="http://schemas.microsoft.com/office/drawing/2014/main" id="{6B655548-3C1A-A7AD-549A-0FF96A694C4F}"/>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D296788C-451F-A708-1CB8-5DB147842468}"/>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FB43D8E2-B30B-22E3-26F9-6D06AF70B4E7}"/>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F715899D-F164-DE9C-13E5-1784DA8470C4}"/>
                </a:ext>
              </a:extLst>
            </p:cNvPr>
            <p:cNvSpPr txBox="1">
              <a:spLocks/>
            </p:cNvSpPr>
            <p:nvPr/>
          </p:nvSpPr>
          <p:spPr>
            <a:xfrm>
              <a:off x="11458283" y="6391522"/>
              <a:ext cx="598904"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14" name="Picture 13">
              <a:extLst>
                <a:ext uri="{FF2B5EF4-FFF2-40B4-BE49-F238E27FC236}">
                  <a16:creationId xmlns:a16="http://schemas.microsoft.com/office/drawing/2014/main" id="{ED8A36B5-6CB4-45A3-7912-957C95F933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926813570"/>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915647" y="683745"/>
            <a:ext cx="10706375" cy="5632311"/>
          </a:xfrm>
          <a:prstGeom prst="rect">
            <a:avLst/>
          </a:prstGeom>
          <a:noFill/>
        </p:spPr>
        <p:txBody>
          <a:bodyPr wrap="square" rtlCol="0">
            <a:spAutoFit/>
          </a:bodyPr>
          <a:lstStyle/>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Have you noticed any of these dementia warning signs?  </a:t>
            </a: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Early detection matters!</a:t>
            </a:r>
            <a:endParaRPr lang="en-US" sz="2400" dirty="0">
              <a:ea typeface="Times New Roman" panose="02020603050405020304" pitchFamily="18" charset="0"/>
              <a:cs typeface="Times New Roman" panose="02020603050405020304" pitchFamily="18" charset="0"/>
            </a:endParaRP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Memory Loss “First and worst”/Confusion/Personality changes (cont’d)</a:t>
            </a:r>
          </a:p>
          <a:p>
            <a:pPr marL="457200" marR="0">
              <a:spcBef>
                <a:spcPts val="0"/>
              </a:spcBef>
              <a:spcAft>
                <a:spcPts val="0"/>
              </a:spcAft>
              <a:tabLst>
                <a:tab pos="2172970" algn="l"/>
              </a:tabLst>
            </a:pPr>
            <a:endParaRPr lang="en-US" sz="1200" b="1" dirty="0">
              <a:effectLst/>
              <a:ea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5"/>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Trouble understanding visual images and spatial relationships:  Difficulty judging distances, determining shapes and colors, unable to understand proper usage of tools and utensils.  </a:t>
            </a:r>
            <a:r>
              <a:rPr lang="en-US" sz="2000" b="1" dirty="0">
                <a:solidFill>
                  <a:prstClr val="white"/>
                </a:solidFill>
                <a:latin typeface="Open Sans"/>
                <a:ea typeface="Times New Roman" panose="02020603050405020304" pitchFamily="18" charset="0"/>
                <a:cs typeface="Times New Roman" panose="02020603050405020304" pitchFamily="18" charset="0"/>
              </a:rPr>
              <a:t>Easy to recognize in most family members.</a:t>
            </a:r>
            <a:r>
              <a:rPr lang="en-US" sz="2000" dirty="0">
                <a:solidFill>
                  <a:prstClr val="white"/>
                </a:solidFill>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My 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could not respond when I pointed to a roll of blue tape on the shelf, could not understand when I wrote ‘On/off” with an arrow on a post-it note pointing to the power button on the TV, would often scream when walking down a flight of stairs that I was “pushing her off a cliff”.           </a:t>
            </a: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5"/>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Difficulty with words in speaking or writing:  Unable to finish sentences, unable to voice their needs or how they are feeling, unable to write a sentence out on a page.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Difficult to recognize in many family members.  My mom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became unable to write any words or numbers on a page other than her signature, could not engage in conversation unless directly addressed by one of us, slow to respond. </a:t>
            </a:r>
            <a:r>
              <a:rPr kumimoji="0" lang="en-US" sz="22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CFF41B59-E081-6CC0-CEA5-702ADF1F6FF5}"/>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E62243C9-FD7A-60EF-07E0-A6B229A5C950}"/>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AC1A2530-36F2-79D7-3C69-F5727B15116A}"/>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B37CB402-8A38-1704-4748-335AD6F6969C}"/>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14" name="Picture 13">
              <a:extLst>
                <a:ext uri="{FF2B5EF4-FFF2-40B4-BE49-F238E27FC236}">
                  <a16:creationId xmlns:a16="http://schemas.microsoft.com/office/drawing/2014/main" id="{89AC125E-2A5B-67C1-98B3-09E8F90FEA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913948942"/>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844435" y="734730"/>
            <a:ext cx="10619931" cy="4985980"/>
          </a:xfrm>
          <a:prstGeom prst="rect">
            <a:avLst/>
          </a:prstGeom>
          <a:noFill/>
        </p:spPr>
        <p:txBody>
          <a:bodyPr wrap="square" rtlCol="0">
            <a:spAutoFit/>
          </a:bodyPr>
          <a:lstStyle/>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Have you noticed any of these dementia warning signs?  </a:t>
            </a: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EARLY DETECTION MATTERS!</a:t>
            </a:r>
            <a:endParaRPr lang="en-US" sz="2400" dirty="0">
              <a:ea typeface="Times New Roman" panose="02020603050405020304" pitchFamily="18" charset="0"/>
              <a:cs typeface="Times New Roman" panose="02020603050405020304" pitchFamily="18" charset="0"/>
            </a:endParaRP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Memory Loss “First and worst”/Confusion/Personality changes (cont’d)</a:t>
            </a:r>
          </a:p>
          <a:p>
            <a:pPr marR="0">
              <a:spcBef>
                <a:spcPts val="0"/>
              </a:spcBef>
              <a:spcAft>
                <a:spcPts val="0"/>
              </a:spcAft>
              <a:tabLst>
                <a:tab pos="2172970" algn="l"/>
              </a:tabLst>
            </a:pPr>
            <a:endParaRPr lang="en-US" sz="1200" b="1" dirty="0">
              <a:effectLst/>
              <a:ea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7"/>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Misplacing items and blaming others:  Household items being left in improper places, like purses placed in the refrigerator or letters placed in a cookie jar.  </a:t>
            </a:r>
            <a:r>
              <a:rPr lang="en-US" sz="2000" b="1" dirty="0">
                <a:solidFill>
                  <a:prstClr val="white"/>
                </a:solidFill>
                <a:latin typeface="Open Sans"/>
                <a:ea typeface="Times New Roman" panose="02020603050405020304" pitchFamily="18" charset="0"/>
                <a:cs typeface="Times New Roman" panose="02020603050405020304" pitchFamily="18" charset="0"/>
              </a:rPr>
              <a:t>Ask yourself w</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hat is typical for your family member?  My mom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would insist that one of us had “moved her things” just to upset her or that someone had come into the house “just to drive her crazy.” </a:t>
            </a: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7"/>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Decreased or poor judgement:  Giving away money or valuables to strangers, no longer paying attention to personal grooming or hygiene, blurting out profanities or blunt criticisms to others without regard to their feelings.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Easy to recognize for most family members. </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a:t>
            </a:r>
            <a:r>
              <a:rPr lang="en-US" sz="2000" b="1" dirty="0">
                <a:solidFill>
                  <a:prstClr val="white"/>
                </a:solidFill>
                <a:latin typeface="Open Sans"/>
                <a:ea typeface="Times New Roman" panose="02020603050405020304" pitchFamily="18" charset="0"/>
                <a:cs typeface="Times New Roman" panose="02020603050405020304" pitchFamily="18" charset="0"/>
              </a:rPr>
              <a:t>My 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would often curse or insult friends or family members, she once told me “you always had a good heart but not much of a brain.”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DC0BA498-53D9-38D3-2946-6610FB7A5AB5}"/>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EB07ECE2-FEF5-7146-36B9-CD1ADA29F382}"/>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B34E7A31-8070-3235-7706-82DB31531792}"/>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DE28448B-6F15-C30E-22C1-16381E995A21}"/>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14" name="Picture 13">
              <a:extLst>
                <a:ext uri="{FF2B5EF4-FFF2-40B4-BE49-F238E27FC236}">
                  <a16:creationId xmlns:a16="http://schemas.microsoft.com/office/drawing/2014/main" id="{ED420465-4623-3545-093B-5F0BC2C3CB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4163309883"/>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915648" y="729421"/>
            <a:ext cx="10210602" cy="4370427"/>
          </a:xfrm>
          <a:prstGeom prst="rect">
            <a:avLst/>
          </a:prstGeom>
          <a:noFill/>
        </p:spPr>
        <p:txBody>
          <a:bodyPr wrap="square" rtlCol="0">
            <a:spAutoFit/>
          </a:bodyPr>
          <a:lstStyle/>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Have you noticed any of these dementia warning signs?  </a:t>
            </a: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EARLY DETECTION MATTERS!</a:t>
            </a:r>
            <a:endParaRPr lang="en-US" sz="2400" dirty="0">
              <a:ea typeface="Times New Roman" panose="02020603050405020304" pitchFamily="18" charset="0"/>
              <a:cs typeface="Times New Roman" panose="02020603050405020304" pitchFamily="18" charset="0"/>
            </a:endParaRP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Memory Loss “First and worst”/Confusion/Personality changes (cont’d)</a:t>
            </a:r>
          </a:p>
          <a:p>
            <a:pPr marL="457200" marR="0" algn="ctr">
              <a:spcBef>
                <a:spcPts val="0"/>
              </a:spcBef>
              <a:spcAft>
                <a:spcPts val="0"/>
              </a:spcAft>
              <a:tabLst>
                <a:tab pos="2172970" algn="l"/>
              </a:tabLst>
            </a:pPr>
            <a:endParaRPr lang="en-US" sz="1200" b="1" dirty="0">
              <a:effectLst/>
              <a:ea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9"/>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Withdrawal from work or social activities:  Avoiding people due to suspicion or self-recognition of diminished abilities, embarrassment, shame.  </a:t>
            </a:r>
            <a:r>
              <a:rPr lang="en-US" sz="2000" b="1" dirty="0">
                <a:solidFill>
                  <a:prstClr val="white"/>
                </a:solidFill>
                <a:latin typeface="Open Sans"/>
                <a:ea typeface="Times New Roman" panose="02020603050405020304" pitchFamily="18" charset="0"/>
                <a:cs typeface="Times New Roman" panose="02020603050405020304" pitchFamily="18" charset="0"/>
              </a:rPr>
              <a:t>Ask yourself w</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hat is typical of your family member?  </a:t>
            </a:r>
            <a:r>
              <a:rPr lang="en-US" sz="2000" b="1" dirty="0">
                <a:solidFill>
                  <a:prstClr val="white"/>
                </a:solidFill>
                <a:latin typeface="Open Sans"/>
                <a:ea typeface="Times New Roman" panose="02020603050405020304" pitchFamily="18" charset="0"/>
                <a:cs typeface="Times New Roman" panose="02020603050405020304" pitchFamily="18" charset="0"/>
              </a:rPr>
              <a:t>My 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would sometimes cry that she was “no longer capable of being herself anymore”, feeling grief/loss that she was no longer the household manager or lodge leader that she had always been.  </a:t>
            </a:r>
          </a:p>
          <a:p>
            <a:pPr marL="457200" marR="0" lvl="0" indent="-457200" algn="l" defTabSz="914400" rtl="0" eaLnBrk="1" fontAlgn="auto" latinLnBrk="0" hangingPunct="1">
              <a:lnSpc>
                <a:spcPct val="100000"/>
              </a:lnSpc>
              <a:spcBef>
                <a:spcPts val="0"/>
              </a:spcBef>
              <a:spcAft>
                <a:spcPts val="1200"/>
              </a:spcAft>
              <a:buClrTx/>
              <a:buSzTx/>
              <a:buFont typeface="+mj-lt"/>
              <a:buAutoNum type="arabicPeriod" startAt="9"/>
              <a:tabLst>
                <a:tab pos="2172970" algn="l"/>
              </a:tabLst>
              <a:defRPr/>
            </a:pP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Changes in mood and personality:  Fearful, anxious, impulsive, impatient, sarcastic, condescending, easily upset in stressful situations, unable to calm down when angry.   </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Ask yourself w</a:t>
            </a:r>
            <a:r>
              <a:rPr lang="en-US" sz="2000" b="1" dirty="0">
                <a:solidFill>
                  <a:prstClr val="white"/>
                </a:solidFill>
                <a:latin typeface="Open Sans"/>
                <a:ea typeface="Times New Roman" panose="02020603050405020304" pitchFamily="18" charset="0"/>
                <a:cs typeface="Times New Roman" panose="02020603050405020304" pitchFamily="18" charset="0"/>
              </a:rPr>
              <a:t>hat is typical of your family member?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621E324D-823D-B602-B1AB-80F5118533FD}"/>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3EB972CE-5A40-CE59-608A-51C6580CEBBD}"/>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923862C5-6265-E5E8-602E-FBE9EBED4CAA}"/>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9E4F9AC2-BC69-D145-CC2B-521829E7FDB2}"/>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15</a:t>
              </a:fld>
              <a:endParaRPr lang="en-US" sz="1100" dirty="0">
                <a:solidFill>
                  <a:schemeClr val="tx1"/>
                </a:solidFill>
              </a:endParaRPr>
            </a:p>
          </p:txBody>
        </p:sp>
        <p:pic>
          <p:nvPicPr>
            <p:cNvPr id="14" name="Picture 13">
              <a:extLst>
                <a:ext uri="{FF2B5EF4-FFF2-40B4-BE49-F238E27FC236}">
                  <a16:creationId xmlns:a16="http://schemas.microsoft.com/office/drawing/2014/main" id="{65C64CC6-DC3A-CCDF-FC8A-03610F4F5C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4140427732"/>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914598" y="733246"/>
            <a:ext cx="10210602" cy="4401205"/>
          </a:xfrm>
          <a:prstGeom prst="rect">
            <a:avLst/>
          </a:prstGeom>
          <a:noFill/>
        </p:spPr>
        <p:txBody>
          <a:bodyPr wrap="square" rtlCol="0">
            <a:spAutoFit/>
          </a:bodyPr>
          <a:lstStyle/>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Have you noticed any of these dementia warning signs?  </a:t>
            </a: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Early detection matters!</a:t>
            </a:r>
            <a:endParaRPr lang="en-US" sz="2400" dirty="0">
              <a:ea typeface="Times New Roman" panose="02020603050405020304" pitchFamily="18" charset="0"/>
              <a:cs typeface="Times New Roman" panose="02020603050405020304" pitchFamily="18" charset="0"/>
            </a:endParaRPr>
          </a:p>
          <a:p>
            <a:pPr marR="0">
              <a:spcBef>
                <a:spcPts val="0"/>
              </a:spcBef>
              <a:spcAft>
                <a:spcPts val="0"/>
              </a:spcAft>
              <a:tabLst>
                <a:tab pos="2172970" algn="l"/>
              </a:tabLst>
            </a:pPr>
            <a:r>
              <a:rPr lang="en-US" sz="2400" b="1" dirty="0">
                <a:effectLst/>
                <a:ea typeface="Times New Roman" panose="02020603050405020304" pitchFamily="18" charset="0"/>
                <a:cs typeface="Times New Roman" panose="02020603050405020304" pitchFamily="18" charset="0"/>
              </a:rPr>
              <a:t>Memory Loss “First and worst”/Confusion/Personality changes (cont’d)</a:t>
            </a:r>
          </a:p>
          <a:p>
            <a:pPr marL="457200" marR="0" algn="ctr">
              <a:spcBef>
                <a:spcPts val="0"/>
              </a:spcBef>
              <a:spcAft>
                <a:spcPts val="0"/>
              </a:spcAft>
              <a:tabLst>
                <a:tab pos="2172970" algn="l"/>
              </a:tabLst>
            </a:pPr>
            <a:endParaRPr lang="en-US" sz="2400" b="1" dirty="0">
              <a:effectLs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Open Sans"/>
                <a:ea typeface="Times New Roman" panose="02020603050405020304" pitchFamily="18" charset="0"/>
                <a:cs typeface="Times New Roman" panose="02020603050405020304" pitchFamily="18" charset="0"/>
              </a:rPr>
              <a:t>My m</a:t>
            </a:r>
            <a:r>
              <a:rPr kumimoji="0" lang="en-US" sz="2000" b="1"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om</a:t>
            </a:r>
            <a:r>
              <a:rPr kumimoji="0" lang="en-US" sz="2000" b="0" i="0" u="none" strike="noStrike" kern="1200" cap="none" spc="0" normalizeH="0" baseline="0" noProof="0" dirty="0">
                <a:ln>
                  <a:noFill/>
                </a:ln>
                <a:solidFill>
                  <a:prstClr val="white"/>
                </a:solidFill>
                <a:effectLst/>
                <a:uLnTx/>
                <a:uFillTx/>
                <a:latin typeface="Open Sans"/>
                <a:ea typeface="Times New Roman" panose="02020603050405020304" pitchFamily="18" charset="0"/>
                <a:cs typeface="Times New Roman" panose="02020603050405020304" pitchFamily="18" charset="0"/>
              </a:rPr>
              <a:t> would quickly escalate into anger without any provocation due to some imaginary slight or misinterpretation of a comment or situation.  She would insist that there were people staring at her through the window or hiding in the closet and would accuse us of “pretending not to see them just to make her look crazy.”  She felt vindicated when her vison exam showed that her eyesight was excellent, which in her mind meant that all her visual hallucinations were real.  She would say very angrily, “I know that I see clowns and soldiers on the front lawn because the doctor said there is nothing wrong with my eyesight!”</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268E9FB3-E245-C303-9CC3-496800841CFC}"/>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5CBDF0E7-69CC-D83A-A3B4-39E48B6ED958}"/>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18457390-FD5D-0621-ED14-97C5E132CD1E}"/>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BB7C241A-FDA5-9A7E-304B-99027B99E4EF}"/>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14" name="Picture 13">
              <a:extLst>
                <a:ext uri="{FF2B5EF4-FFF2-40B4-BE49-F238E27FC236}">
                  <a16:creationId xmlns:a16="http://schemas.microsoft.com/office/drawing/2014/main" id="{6840E1E3-1165-5F5E-5FD4-CFD11190F8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36790441"/>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422232" y="718789"/>
            <a:ext cx="10667526" cy="4716676"/>
          </a:xfrm>
          <a:prstGeom prst="rect">
            <a:avLst/>
          </a:prstGeom>
          <a:noFill/>
        </p:spPr>
        <p:txBody>
          <a:bodyPr wrap="square" rtlCol="0">
            <a:spAutoFit/>
          </a:bodyPr>
          <a:lstStyle/>
          <a:p>
            <a:pPr marL="457200"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What actions should the family take for proper care planning?</a:t>
            </a:r>
          </a:p>
          <a:p>
            <a:pPr marL="457200" marR="0">
              <a:spcBef>
                <a:spcPts val="0"/>
              </a:spcBef>
              <a:spcAft>
                <a:spcPts val="0"/>
              </a:spcAft>
              <a:tabLst>
                <a:tab pos="2172970" algn="l"/>
              </a:tabLst>
            </a:pPr>
            <a:endParaRPr lang="en-US" sz="2400" b="1" dirty="0">
              <a:solidFill>
                <a:prstClr val="white"/>
              </a:solidFill>
              <a:effectLst/>
              <a:latin typeface="Open Sans"/>
              <a:ea typeface="+mn-ea"/>
              <a:cs typeface="Times New Roman" panose="02020603050405020304" pitchFamily="18" charset="0"/>
            </a:endParaRPr>
          </a:p>
          <a:p>
            <a:pPr marL="914400" marR="0" indent="-457200">
              <a:spcBef>
                <a:spcPts val="0"/>
              </a:spcBef>
              <a:spcAft>
                <a:spcPts val="300"/>
              </a:spcAft>
              <a:buFont typeface="+mj-lt"/>
              <a:buAutoNum type="arabicPeriod"/>
              <a:tabLst>
                <a:tab pos="2172970" algn="l"/>
              </a:tabLst>
            </a:pPr>
            <a:r>
              <a:rPr kumimoji="0" lang="en-US" sz="2000" i="0" u="none" strike="noStrike" kern="1200" cap="none" spc="0" normalizeH="0" baseline="0" noProof="0" dirty="0">
                <a:ln>
                  <a:noFill/>
                </a:ln>
                <a:solidFill>
                  <a:prstClr val="white"/>
                </a:solidFill>
                <a:uLnTx/>
                <a:uFillTx/>
                <a:latin typeface="Open Sans"/>
                <a:cs typeface="Times New Roman" panose="02020603050405020304" pitchFamily="18" charset="0"/>
              </a:rPr>
              <a:t>Talk to parents</a:t>
            </a:r>
            <a:r>
              <a:rPr lang="en-US" sz="2000" dirty="0">
                <a:solidFill>
                  <a:prstClr val="white"/>
                </a:solidFill>
                <a:latin typeface="Open Sans"/>
                <a:cs typeface="Times New Roman" panose="02020603050405020304" pitchFamily="18" charset="0"/>
              </a:rPr>
              <a:t> about wanting to “age in place” so they can remain healthy, safe, and financially stable at home.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Meet with parents and adult children to discuss parental needs</a:t>
            </a:r>
          </a:p>
          <a:p>
            <a:pPr marL="914400" marR="0" indent="-457200">
              <a:spcBef>
                <a:spcPts val="0"/>
              </a:spcBef>
              <a:spcAft>
                <a:spcPts val="300"/>
              </a:spcAft>
              <a:buFont typeface="+mj-lt"/>
              <a:buAutoNum type="arabicPeriod"/>
              <a:tabLst>
                <a:tab pos="2172970" algn="l"/>
              </a:tabLst>
            </a:pPr>
            <a:r>
              <a:rPr kumimoji="0" lang="en-US" sz="2000" i="0" u="none" strike="noStrike" kern="1200" cap="none" spc="0" normalizeH="0" baseline="0" noProof="0" dirty="0">
                <a:ln>
                  <a:noFill/>
                </a:ln>
                <a:solidFill>
                  <a:prstClr val="white"/>
                </a:solidFill>
                <a:effectLst/>
                <a:uLnTx/>
                <a:uFillTx/>
                <a:latin typeface="Open Sans"/>
                <a:ea typeface="+mn-ea"/>
                <a:cs typeface="Times New Roman" panose="02020603050405020304" pitchFamily="18" charset="0"/>
              </a:rPr>
              <a:t>Assign roles </a:t>
            </a:r>
            <a:r>
              <a:rPr lang="en-US" sz="2000" dirty="0">
                <a:solidFill>
                  <a:prstClr val="white"/>
                </a:solidFill>
                <a:latin typeface="Open Sans"/>
                <a:cs typeface="Times New Roman" panose="02020603050405020304" pitchFamily="18" charset="0"/>
              </a:rPr>
              <a:t>among adult children to meet parental needs and talk to care supporters who are willing to provide help.</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Allow parents and adult children to voice their fears of what the future might hold for them – being a care receiver can be just as difficult as being a caregiver.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Set firm dates and timelines for certain tasks to be completed such as home modifications, transportation alternatives, and financial management.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Siblings assigned to financial/insurance/medical tasks must become deeply familiar with financial/insurance/medical lives of their aging parents down to the smallest details.</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3C79AAA7-8239-A166-5E81-41E1E24B8CC5}"/>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2B4071CE-E693-20F9-07CA-5E556546E539}"/>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9EF7617C-07CB-81E7-7B7C-2C4AF17DF0CA}"/>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F68A201F-092D-6C86-24D7-8684ACBDAC6B}"/>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14" name="Picture 13">
              <a:extLst>
                <a:ext uri="{FF2B5EF4-FFF2-40B4-BE49-F238E27FC236}">
                  <a16:creationId xmlns:a16="http://schemas.microsoft.com/office/drawing/2014/main" id="{205981CD-49D3-4EF8-7971-3F1080EEC8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623818965"/>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422231" y="697523"/>
            <a:ext cx="10943973" cy="5147563"/>
          </a:xfrm>
          <a:prstGeom prst="rect">
            <a:avLst/>
          </a:prstGeom>
          <a:noFill/>
        </p:spPr>
        <p:txBody>
          <a:bodyPr wrap="square" rtlCol="0">
            <a:spAutoFit/>
          </a:bodyPr>
          <a:lstStyle/>
          <a:p>
            <a:pPr marL="457200"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More actions family should take for proper care planning </a:t>
            </a:r>
          </a:p>
          <a:p>
            <a:pPr marL="457200" marR="0">
              <a:spcBef>
                <a:spcPts val="0"/>
              </a:spcBef>
              <a:spcAft>
                <a:spcPts val="0"/>
              </a:spcAft>
              <a:tabLst>
                <a:tab pos="2172970" algn="l"/>
              </a:tabLst>
            </a:pPr>
            <a:endParaRPr lang="en-US" sz="2400" b="1" dirty="0">
              <a:solidFill>
                <a:prstClr val="white"/>
              </a:solidFill>
              <a:latin typeface="Open Sans"/>
              <a:cs typeface="Times New Roman" panose="02020603050405020304" pitchFamily="18" charset="0"/>
            </a:endParaRPr>
          </a:p>
          <a:p>
            <a:pPr marL="457200" marR="0">
              <a:spcBef>
                <a:spcPts val="0"/>
              </a:spcBef>
              <a:spcAft>
                <a:spcPts val="0"/>
              </a:spcAft>
              <a:tabLst>
                <a:tab pos="2172970" algn="l"/>
              </a:tabLst>
            </a:pPr>
            <a:r>
              <a:rPr lang="en-US" sz="2000" dirty="0">
                <a:solidFill>
                  <a:prstClr val="white"/>
                </a:solidFill>
                <a:latin typeface="Open Sans"/>
                <a:cs typeface="Times New Roman" panose="02020603050405020304" pitchFamily="18" charset="0"/>
              </a:rPr>
              <a:t>7</a:t>
            </a:r>
            <a:r>
              <a:rPr lang="en-US" sz="2400" b="1" dirty="0">
                <a:solidFill>
                  <a:prstClr val="white"/>
                </a:solidFill>
                <a:latin typeface="Open Sans"/>
                <a:cs typeface="Times New Roman" panose="02020603050405020304" pitchFamily="18" charset="0"/>
              </a:rPr>
              <a:t>. </a:t>
            </a:r>
            <a:r>
              <a:rPr lang="en-US" sz="2000" dirty="0">
                <a:solidFill>
                  <a:prstClr val="white"/>
                </a:solidFill>
                <a:latin typeface="Open Sans"/>
                <a:cs typeface="Times New Roman" panose="02020603050405020304" pitchFamily="18" charset="0"/>
              </a:rPr>
              <a:t>Move quickly on documents that must be in place to manage financial and                       medical decision-making.</a:t>
            </a:r>
          </a:p>
          <a:p>
            <a:pPr marL="457200" marR="0">
              <a:spcBef>
                <a:spcPts val="0"/>
              </a:spcBef>
              <a:spcAft>
                <a:spcPts val="0"/>
              </a:spcAft>
              <a:tabLst>
                <a:tab pos="2172970" algn="l"/>
              </a:tabLst>
            </a:pPr>
            <a:endParaRPr lang="en-US" sz="2000" dirty="0">
              <a:solidFill>
                <a:prstClr val="white"/>
              </a:solidFill>
              <a:latin typeface="Open Sans"/>
              <a:cs typeface="Times New Roman" panose="02020603050405020304" pitchFamily="18" charset="0"/>
            </a:endParaRP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cs typeface="Times New Roman" panose="02020603050405020304" pitchFamily="18" charset="0"/>
              </a:rPr>
              <a:t>POLST form to be completed by physician with parents and adult children.</a:t>
            </a: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cs typeface="Times New Roman" panose="02020603050405020304" pitchFamily="18" charset="0"/>
              </a:rPr>
              <a:t>Advance Directive (Living Will) to be completed by parents with adult children to address end-of-life wishes.</a:t>
            </a: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cs typeface="Times New Roman" panose="02020603050405020304" pitchFamily="18" charset="0"/>
              </a:rPr>
              <a:t>Durable Powers of Attorney for financial and medical decision-making to be completed by parents with adult children to be effective immediately (avoid effective-at-incapacity clauses if possible).  </a:t>
            </a: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cs typeface="Times New Roman" panose="02020603050405020304" pitchFamily="18" charset="0"/>
              </a:rPr>
              <a:t>Last Will and Testament in consultation with attorney.</a:t>
            </a: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cs typeface="Times New Roman" panose="02020603050405020304" pitchFamily="18" charset="0"/>
              </a:rPr>
              <a:t>Long-Term Care planning with Elder Law Attorney to manage assets in most efficient way allowed by law. </a:t>
            </a:r>
          </a:p>
          <a:p>
            <a:pPr marL="914400" marR="0" indent="-457200">
              <a:spcBef>
                <a:spcPts val="0"/>
              </a:spcBef>
              <a:spcAft>
                <a:spcPts val="300"/>
              </a:spcAft>
              <a:buFont typeface="+mj-lt"/>
              <a:buAutoNum type="alphaLcParenR"/>
              <a:tabLst>
                <a:tab pos="2172970" algn="l"/>
              </a:tabLst>
            </a:pPr>
            <a:r>
              <a:rPr lang="en-US" sz="2000" dirty="0">
                <a:solidFill>
                  <a:prstClr val="white"/>
                </a:solidFill>
                <a:latin typeface="Open Sans"/>
                <a:ea typeface="Times New Roman" panose="02020603050405020304" pitchFamily="18" charset="0"/>
                <a:cs typeface="Times New Roman" panose="02020603050405020304" pitchFamily="18" charset="0"/>
              </a:rPr>
              <a:t>Free legal guidance and legal forms available at </a:t>
            </a:r>
            <a:r>
              <a:rPr lang="en-US" sz="2000" dirty="0">
                <a:latin typeface="Open Sans"/>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www.washingtonlawhelp.org</a:t>
            </a:r>
            <a:r>
              <a:rPr lang="en-US" sz="2000" dirty="0">
                <a:latin typeface="Open Sans"/>
                <a:ea typeface="Times New Roman" panose="02020603050405020304" pitchFamily="18" charset="0"/>
                <a:cs typeface="Times New Roman" panose="02020603050405020304" pitchFamily="18" charset="0"/>
              </a:rPr>
              <a:t> </a:t>
            </a:r>
            <a:endParaRPr lang="en-US" sz="2400"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AC48D2F3-B61F-EEC0-2ED7-3FB515271192}"/>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339EF255-7000-81E5-4A48-28A156B29623}"/>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43DFC529-795C-1D13-88E8-3E340CFB56C2}"/>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F3A0EC86-6D18-8B39-5F9B-E4921BFC2858}"/>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14" name="Picture 13">
              <a:extLst>
                <a:ext uri="{FF2B5EF4-FFF2-40B4-BE49-F238E27FC236}">
                  <a16:creationId xmlns:a16="http://schemas.microsoft.com/office/drawing/2014/main" id="{FF4A3482-3480-E637-237F-782C4A23F8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2692075689"/>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837998" y="714169"/>
            <a:ext cx="10626368" cy="5624617"/>
          </a:xfrm>
          <a:prstGeom prst="rect">
            <a:avLst/>
          </a:prstGeom>
          <a:noFill/>
        </p:spPr>
        <p:txBody>
          <a:bodyPr wrap="square" rtlCol="0">
            <a:spAutoFit/>
          </a:bodyPr>
          <a:lstStyle/>
          <a:p>
            <a:pPr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More actions family should take for proper care planning </a:t>
            </a:r>
          </a:p>
          <a:p>
            <a:pPr marR="0">
              <a:spcBef>
                <a:spcPts val="0"/>
              </a:spcBef>
              <a:spcAft>
                <a:spcPts val="0"/>
              </a:spcAft>
              <a:tabLst>
                <a:tab pos="2172970" algn="l"/>
              </a:tabLst>
            </a:pPr>
            <a:endParaRPr lang="en-US" sz="2400" b="1" dirty="0">
              <a:solidFill>
                <a:prstClr val="white"/>
              </a:solidFill>
              <a:latin typeface="Open Sans"/>
              <a:cs typeface="Times New Roman" panose="02020603050405020304" pitchFamily="18" charset="0"/>
            </a:endParaRPr>
          </a:p>
          <a:p>
            <a:pPr marL="404813" marR="0" indent="-404813">
              <a:spcBef>
                <a:spcPts val="0"/>
              </a:spcBef>
              <a:spcAft>
                <a:spcPts val="300"/>
              </a:spcAft>
              <a:tabLst>
                <a:tab pos="2172970" algn="l"/>
              </a:tabLst>
            </a:pPr>
            <a:r>
              <a:rPr lang="en-US" sz="2000" dirty="0">
                <a:solidFill>
                  <a:prstClr val="white"/>
                </a:solidFill>
                <a:latin typeface="Open Sans"/>
                <a:cs typeface="Times New Roman" panose="02020603050405020304" pitchFamily="18" charset="0"/>
              </a:rPr>
              <a:t>8</a:t>
            </a:r>
            <a:r>
              <a:rPr lang="en-US" sz="2400" dirty="0">
                <a:solidFill>
                  <a:prstClr val="white"/>
                </a:solidFill>
                <a:latin typeface="Open Sans"/>
                <a:cs typeface="Times New Roman" panose="02020603050405020304" pitchFamily="18" charset="0"/>
              </a:rPr>
              <a:t>.</a:t>
            </a:r>
            <a:r>
              <a:rPr lang="en-US" sz="2400" b="1" dirty="0">
                <a:solidFill>
                  <a:prstClr val="white"/>
                </a:solidFill>
                <a:latin typeface="Open Sans"/>
                <a:cs typeface="Times New Roman" panose="02020603050405020304" pitchFamily="18" charset="0"/>
              </a:rPr>
              <a:t>  </a:t>
            </a:r>
            <a:r>
              <a:rPr lang="en-US" sz="2000" dirty="0">
                <a:solidFill>
                  <a:prstClr val="white"/>
                </a:solidFill>
                <a:latin typeface="Open Sans"/>
                <a:cs typeface="Times New Roman" panose="02020603050405020304" pitchFamily="18" charset="0"/>
              </a:rPr>
              <a:t>Adult children must be prepared to </a:t>
            </a:r>
            <a:r>
              <a:rPr lang="en-US" sz="2000" b="1" dirty="0">
                <a:solidFill>
                  <a:prstClr val="white"/>
                </a:solidFill>
                <a:latin typeface="Open Sans"/>
                <a:cs typeface="Times New Roman" panose="02020603050405020304" pitchFamily="18" charset="0"/>
              </a:rPr>
              <a:t>act quickly </a:t>
            </a:r>
            <a:r>
              <a:rPr lang="en-US" sz="2000" dirty="0">
                <a:solidFill>
                  <a:prstClr val="white"/>
                </a:solidFill>
                <a:latin typeface="Open Sans"/>
                <a:cs typeface="Times New Roman" panose="02020603050405020304" pitchFamily="18" charset="0"/>
              </a:rPr>
              <a:t>to meet needs for in-home care, transportation, housework and errands, medical appointments and treatments, home safety, placement into care facilities, and so on.  Having an “emergency reaction plan” in place is vital.    </a:t>
            </a:r>
          </a:p>
          <a:p>
            <a:pPr marL="404813" marR="0" indent="-404813">
              <a:spcBef>
                <a:spcPts val="0"/>
              </a:spcBef>
              <a:spcAft>
                <a:spcPts val="300"/>
              </a:spcAft>
              <a:tabLst>
                <a:tab pos="2172970" algn="l"/>
              </a:tabLst>
            </a:pPr>
            <a:r>
              <a:rPr lang="en-US" sz="2000" dirty="0">
                <a:solidFill>
                  <a:prstClr val="white"/>
                </a:solidFill>
                <a:latin typeface="Open Sans"/>
                <a:cs typeface="Times New Roman" panose="02020603050405020304" pitchFamily="18" charset="0"/>
              </a:rPr>
              <a:t>9.  Understand that some family members will be in </a:t>
            </a:r>
            <a:r>
              <a:rPr lang="en-US" sz="2000" b="1" dirty="0">
                <a:solidFill>
                  <a:prstClr val="white"/>
                </a:solidFill>
                <a:latin typeface="Open Sans"/>
                <a:cs typeface="Times New Roman" panose="02020603050405020304" pitchFamily="18" charset="0"/>
              </a:rPr>
              <a:t>denial</a:t>
            </a:r>
            <a:r>
              <a:rPr lang="en-US" sz="2000" dirty="0">
                <a:solidFill>
                  <a:prstClr val="white"/>
                </a:solidFill>
                <a:latin typeface="Open Sans"/>
                <a:cs typeface="Times New Roman" panose="02020603050405020304" pitchFamily="18" charset="0"/>
              </a:rPr>
              <a:t>.  They will </a:t>
            </a:r>
            <a:r>
              <a:rPr lang="en-US" sz="2000" b="1" i="1" dirty="0">
                <a:solidFill>
                  <a:prstClr val="white"/>
                </a:solidFill>
                <a:latin typeface="Open Sans"/>
                <a:cs typeface="Times New Roman" panose="02020603050405020304" pitchFamily="18" charset="0"/>
              </a:rPr>
              <a:t>not acknowledge</a:t>
            </a:r>
            <a:r>
              <a:rPr lang="en-US" sz="2000" dirty="0">
                <a:solidFill>
                  <a:prstClr val="white"/>
                </a:solidFill>
                <a:latin typeface="Open Sans"/>
                <a:cs typeface="Times New Roman" panose="02020603050405020304" pitchFamily="18" charset="0"/>
              </a:rPr>
              <a:t> that aging parents are in decline nor that they have worsening physical/cognitive health and need adult children to be their decision-makers.  </a:t>
            </a:r>
          </a:p>
          <a:p>
            <a:pPr marL="404813" marR="0" indent="-404813">
              <a:spcBef>
                <a:spcPts val="0"/>
              </a:spcBef>
              <a:spcAft>
                <a:spcPts val="300"/>
              </a:spcAft>
              <a:tabLst>
                <a:tab pos="2172970" algn="l"/>
              </a:tabLst>
            </a:pPr>
            <a:r>
              <a:rPr lang="en-US" sz="2000" dirty="0">
                <a:solidFill>
                  <a:prstClr val="white"/>
                </a:solidFill>
                <a:latin typeface="Open Sans"/>
                <a:cs typeface="Times New Roman" panose="02020603050405020304" pitchFamily="18" charset="0"/>
              </a:rPr>
              <a:t>10. Many people involved with your aging parents, including close friends and family members will seek to keep your aging parents “happy”.  These people often will align themselves </a:t>
            </a:r>
            <a:r>
              <a:rPr lang="en-US" sz="2000" b="1" i="1" dirty="0">
                <a:solidFill>
                  <a:prstClr val="white"/>
                </a:solidFill>
                <a:latin typeface="Open Sans"/>
                <a:cs typeface="Times New Roman" panose="02020603050405020304" pitchFamily="18" charset="0"/>
              </a:rPr>
              <a:t>with</a:t>
            </a:r>
            <a:r>
              <a:rPr lang="en-US" sz="2000" dirty="0">
                <a:solidFill>
                  <a:prstClr val="white"/>
                </a:solidFill>
                <a:latin typeface="Open Sans"/>
                <a:cs typeface="Times New Roman" panose="02020603050405020304" pitchFamily="18" charset="0"/>
              </a:rPr>
              <a:t> your aging parents </a:t>
            </a:r>
            <a:r>
              <a:rPr lang="en-US" sz="2000" b="1" i="1" dirty="0">
                <a:solidFill>
                  <a:prstClr val="white"/>
                </a:solidFill>
                <a:latin typeface="Open Sans"/>
                <a:cs typeface="Times New Roman" panose="02020603050405020304" pitchFamily="18" charset="0"/>
              </a:rPr>
              <a:t>against</a:t>
            </a:r>
            <a:r>
              <a:rPr lang="en-US" sz="2000" dirty="0">
                <a:solidFill>
                  <a:prstClr val="white"/>
                </a:solidFill>
                <a:latin typeface="Open Sans"/>
                <a:cs typeface="Times New Roman" panose="02020603050405020304" pitchFamily="18" charset="0"/>
              </a:rPr>
              <a:t> you to circumvent the limits that you are putting into place for their health and safety.  </a:t>
            </a:r>
          </a:p>
          <a:p>
            <a:pPr marL="404813" marR="0" indent="-404813">
              <a:spcBef>
                <a:spcPts val="0"/>
              </a:spcBef>
              <a:spcAft>
                <a:spcPts val="300"/>
              </a:spcAft>
              <a:tabLst>
                <a:tab pos="2172970" algn="l"/>
              </a:tabLst>
            </a:pPr>
            <a:r>
              <a:rPr lang="en-US" sz="2000" dirty="0">
                <a:solidFill>
                  <a:prstClr val="white"/>
                </a:solidFill>
                <a:latin typeface="Open Sans"/>
                <a:cs typeface="Times New Roman" panose="02020603050405020304" pitchFamily="18" charset="0"/>
              </a:rPr>
              <a:t>11. Adult children must learn to be </a:t>
            </a:r>
            <a:r>
              <a:rPr lang="en-US" sz="2000" b="1" i="1" dirty="0">
                <a:solidFill>
                  <a:prstClr val="white"/>
                </a:solidFill>
                <a:latin typeface="Open Sans"/>
                <a:cs typeface="Times New Roman" panose="02020603050405020304" pitchFamily="18" charset="0"/>
              </a:rPr>
              <a:t>assertive and forceful </a:t>
            </a:r>
            <a:r>
              <a:rPr lang="en-US" sz="2000" dirty="0">
                <a:solidFill>
                  <a:prstClr val="white"/>
                </a:solidFill>
                <a:latin typeface="Open Sans"/>
                <a:cs typeface="Times New Roman" panose="02020603050405020304" pitchFamily="18" charset="0"/>
              </a:rPr>
              <a:t>in their decisions and willing to </a:t>
            </a:r>
            <a:r>
              <a:rPr lang="en-US" sz="2000" b="1" i="1" dirty="0">
                <a:solidFill>
                  <a:prstClr val="white"/>
                </a:solidFill>
                <a:latin typeface="Open Sans"/>
                <a:cs typeface="Times New Roman" panose="02020603050405020304" pitchFamily="18" charset="0"/>
              </a:rPr>
              <a:t>spoil</a:t>
            </a:r>
            <a:r>
              <a:rPr lang="en-US" sz="2000" dirty="0">
                <a:solidFill>
                  <a:prstClr val="white"/>
                </a:solidFill>
                <a:latin typeface="Open Sans"/>
                <a:cs typeface="Times New Roman" panose="02020603050405020304" pitchFamily="18" charset="0"/>
              </a:rPr>
              <a:t> these unhealthy relationships of your aging parents.  You as the decision-maker must be prepared to have your aging parents and their “allies” become angry with you.  Stay confident and stay the course.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443FC846-7F5E-0D46-6FED-B25229F90027}"/>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0A92023C-9F82-428D-C938-81E18E2948F7}"/>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5B718845-D2FC-6732-64CD-4A84B2103759}"/>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BD6C0B8B-413D-7A54-E55C-CC4BF1181EAA}"/>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pic>
          <p:nvPicPr>
            <p:cNvPr id="14" name="Picture 13">
              <a:extLst>
                <a:ext uri="{FF2B5EF4-FFF2-40B4-BE49-F238E27FC236}">
                  <a16:creationId xmlns:a16="http://schemas.microsoft.com/office/drawing/2014/main" id="{0F75C605-56E8-D54C-4FF6-855371C46F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977532805"/>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7A4756-78CC-456C-A902-4E2F3693CBCA}"/>
              </a:ext>
            </a:extLst>
          </p:cNvPr>
          <p:cNvSpPr/>
          <p:nvPr/>
        </p:nvSpPr>
        <p:spPr>
          <a:xfrm>
            <a:off x="1376737" y="1681809"/>
            <a:ext cx="9421403" cy="2582951"/>
          </a:xfrm>
          <a:prstGeom prst="rect">
            <a:avLst/>
          </a:prstGeom>
        </p:spPr>
        <p:txBody>
          <a:bodyPr wrap="square">
            <a:spAutoFit/>
          </a:bodyPr>
          <a:lstStyle/>
          <a:p>
            <a:pPr algn="ctr">
              <a:lnSpc>
                <a:spcPct val="107000"/>
              </a:lnSpc>
              <a:spcAft>
                <a:spcPts val="1800"/>
              </a:spcAft>
            </a:pPr>
            <a:r>
              <a:rPr lang="en-US" sz="3200" b="1" dirty="0">
                <a:latin typeface="Open Sans"/>
                <a:ea typeface="Calibri" panose="020F0502020204030204" pitchFamily="34" charset="0"/>
                <a:cs typeface="Times New Roman" panose="02020603050405020304" pitchFamily="18" charset="0"/>
              </a:rPr>
              <a:t>Disclaimer</a:t>
            </a:r>
          </a:p>
          <a:p>
            <a:pPr>
              <a:lnSpc>
                <a:spcPct val="114000"/>
              </a:lnSpc>
              <a:spcAft>
                <a:spcPts val="800"/>
              </a:spcAft>
            </a:pPr>
            <a:r>
              <a:rPr lang="en-US" sz="2000" dirty="0">
                <a:ea typeface="Calibri" panose="020F0502020204030204" pitchFamily="34" charset="0"/>
                <a:cs typeface="Times New Roman" panose="02020603050405020304" pitchFamily="18" charset="0"/>
              </a:rPr>
              <a:t>The information provided during this presentation is not intended to serve as an exhaustive list of aging parent situations.   Family caregivers needing support should consult with social service professionals, legal experts, physicians, family members, and other trusted individuals to develop a plan for long-term care.  </a:t>
            </a:r>
            <a:r>
              <a:rPr lang="en-US" sz="2000" dirty="0">
                <a:solidFill>
                  <a:srgbClr val="FFFFFF"/>
                </a:solidFill>
                <a:ea typeface="Calibri" panose="020F0502020204030204" pitchFamily="34" charset="0"/>
                <a:cs typeface="Times New Roman" panose="02020603050405020304" pitchFamily="18" charset="0"/>
              </a:rPr>
              <a:t>    </a:t>
            </a:r>
            <a:endParaRPr lang="en-US" sz="2000" dirty="0">
              <a:solidFill>
                <a:srgbClr val="FFFFFF"/>
              </a:solidFill>
              <a:effectLst/>
              <a:ea typeface="Calibri" panose="020F0502020204030204" pitchFamily="34" charset="0"/>
              <a:cs typeface="Times New Roman" panose="02020603050405020304" pitchFamily="18" charset="0"/>
            </a:endParaRPr>
          </a:p>
        </p:txBody>
      </p:sp>
      <p:grpSp>
        <p:nvGrpSpPr>
          <p:cNvPr id="3" name="Group 2">
            <a:extLst>
              <a:ext uri="{FF2B5EF4-FFF2-40B4-BE49-F238E27FC236}">
                <a16:creationId xmlns:a16="http://schemas.microsoft.com/office/drawing/2014/main" id="{E2FF1435-C9C5-14F8-6818-40FB94F328B3}"/>
              </a:ext>
            </a:extLst>
          </p:cNvPr>
          <p:cNvGrpSpPr/>
          <p:nvPr/>
        </p:nvGrpSpPr>
        <p:grpSpPr>
          <a:xfrm>
            <a:off x="10058400" y="6295053"/>
            <a:ext cx="2133600" cy="562947"/>
            <a:chOff x="10101964" y="6295053"/>
            <a:chExt cx="2133600" cy="562947"/>
          </a:xfrm>
        </p:grpSpPr>
        <p:sp>
          <p:nvSpPr>
            <p:cNvPr id="4" name="Rectangle 3">
              <a:extLst>
                <a:ext uri="{FF2B5EF4-FFF2-40B4-BE49-F238E27FC236}">
                  <a16:creationId xmlns:a16="http://schemas.microsoft.com/office/drawing/2014/main" id="{B2A15C1E-A21A-7581-6216-F7703AC41F5A}"/>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a:extLst>
                <a:ext uri="{FF2B5EF4-FFF2-40B4-BE49-F238E27FC236}">
                  <a16:creationId xmlns:a16="http://schemas.microsoft.com/office/drawing/2014/main" id="{636E04FE-8EC3-53FE-2A12-C43829AF187E}"/>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6" name="Slide Number Placeholder 5">
              <a:extLst>
                <a:ext uri="{FF2B5EF4-FFF2-40B4-BE49-F238E27FC236}">
                  <a16:creationId xmlns:a16="http://schemas.microsoft.com/office/drawing/2014/main" id="{BE81696D-7D69-CD38-8B71-21872654B0BE}"/>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7" name="Picture 6">
              <a:extLst>
                <a:ext uri="{FF2B5EF4-FFF2-40B4-BE49-F238E27FC236}">
                  <a16:creationId xmlns:a16="http://schemas.microsoft.com/office/drawing/2014/main" id="{B530F06D-3B56-B959-F191-8E5EAB1E14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7059505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422232" y="676258"/>
            <a:ext cx="10635628" cy="5801588"/>
          </a:xfrm>
          <a:prstGeom prst="rect">
            <a:avLst/>
          </a:prstGeom>
          <a:noFill/>
        </p:spPr>
        <p:txBody>
          <a:bodyPr wrap="square" rtlCol="0">
            <a:spAutoFit/>
          </a:bodyPr>
          <a:lstStyle/>
          <a:p>
            <a:pPr marL="457200"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Options to provide</a:t>
            </a:r>
            <a:r>
              <a:rPr lang="en-US" sz="2400" b="1" dirty="0">
                <a:solidFill>
                  <a:prstClr val="white"/>
                </a:solidFill>
                <a:latin typeface="Open Sans"/>
                <a:cs typeface="Times New Roman" panose="02020603050405020304" pitchFamily="18" charset="0"/>
              </a:rPr>
              <a:t> professional care for aging parents</a:t>
            </a:r>
          </a:p>
          <a:p>
            <a:pPr marL="457200" marR="0">
              <a:spcBef>
                <a:spcPts val="0"/>
              </a:spcBef>
              <a:spcAft>
                <a:spcPts val="0"/>
              </a:spcAft>
              <a:tabLst>
                <a:tab pos="2172970" algn="l"/>
              </a:tabLst>
            </a:pPr>
            <a:endParaRPr lang="en-US" sz="1200" b="1" dirty="0">
              <a:solidFill>
                <a:prstClr val="white"/>
              </a:solidFill>
              <a:latin typeface="Open Sans"/>
              <a:cs typeface="Times New Roman" panose="02020603050405020304" pitchFamily="18" charset="0"/>
            </a:endParaRP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Medicare can pay for short-term, time-limited home health care for rehabilitation (OT, PT, speech/respiratory therapy) following a major illness or injury.  Must be medically necessary and ordered by a physician.  SHIBA provides Medicare benefit information at </a:t>
            </a:r>
            <a:r>
              <a:rPr lang="en-US" sz="2000" dirty="0">
                <a:latin typeface="Open Sans"/>
                <a:cs typeface="Times New Roman" panose="02020603050405020304" pitchFamily="18" charset="0"/>
                <a:hlinkClick r:id="rId4">
                  <a:extLst>
                    <a:ext uri="{A12FA001-AC4F-418D-AE19-62706E023703}">
                      <ahyp:hlinkClr xmlns:ahyp="http://schemas.microsoft.com/office/drawing/2018/hyperlinkcolor" val="tx"/>
                    </a:ext>
                  </a:extLst>
                </a:hlinkClick>
              </a:rPr>
              <a:t>https://www.insurance.wa.gov/medicare</a:t>
            </a:r>
            <a:r>
              <a:rPr lang="en-US" sz="2000" dirty="0">
                <a:latin typeface="Open Sans"/>
                <a:cs typeface="Times New Roman" panose="02020603050405020304" pitchFamily="18" charset="0"/>
              </a:rPr>
              <a:t>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Long-term care insurance, private pay, VA, and Medicaid pay for home care for daily needs (Medicaid COPES and TSOA require CARE assessment for bathing/dressing/toileting/transferring).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The Family Caregiver Support program also pays for home care.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Private pay for a professional home care agency can easily cost $35 an hour or more.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LTC insurance may have strict limits on functional need, qualifying periods, daily rate of pay, and coverage duration.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VA and Medicaid have strict limits on income and asset eligibility and functional need.  </a:t>
            </a:r>
            <a:r>
              <a:rPr lang="en-US" sz="2000" b="1" dirty="0">
                <a:solidFill>
                  <a:prstClr val="white"/>
                </a:solidFill>
                <a:latin typeface="Open Sans"/>
                <a:cs typeface="Times New Roman" panose="02020603050405020304" pitchFamily="18" charset="0"/>
              </a:rPr>
              <a:t>Please see final page of this presentation for income/asset limits.   </a:t>
            </a:r>
          </a:p>
          <a:p>
            <a:pPr marL="914400" marR="0" indent="-457200">
              <a:spcBef>
                <a:spcPts val="0"/>
              </a:spcBef>
              <a:spcAft>
                <a:spcPts val="300"/>
              </a:spcAft>
              <a:buFont typeface="+mj-lt"/>
              <a:buAutoNum type="arabicPeriod"/>
              <a:tabLst>
                <a:tab pos="2172970" algn="l"/>
              </a:tabLst>
            </a:pPr>
            <a:r>
              <a:rPr lang="en-US" sz="2000" dirty="0">
                <a:solidFill>
                  <a:prstClr val="white"/>
                </a:solidFill>
                <a:latin typeface="Open Sans"/>
                <a:cs typeface="Times New Roman" panose="02020603050405020304" pitchFamily="18" charset="0"/>
              </a:rPr>
              <a:t>These programs are voluntary – will your parents agree?  Who can you enlist to help you talk to them so that they will agree?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1E35324E-6208-0DC8-3F91-8D0621332A63}"/>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0C997CB6-474F-DF51-40F1-788C4668517C}"/>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B998272E-48A9-46D6-F93D-A4D77A37601F}"/>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4FA3F9CA-BDEB-B610-49E7-39FFD12448CA}"/>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pic>
          <p:nvPicPr>
            <p:cNvPr id="14" name="Picture 13">
              <a:extLst>
                <a:ext uri="{FF2B5EF4-FFF2-40B4-BE49-F238E27FC236}">
                  <a16:creationId xmlns:a16="http://schemas.microsoft.com/office/drawing/2014/main" id="{96A62CB0-D053-2F4A-2310-AC9046071A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331053361"/>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3A35DFAA-B0DC-4DB3-B783-E0699D328F96}"/>
              </a:ext>
            </a:extLst>
          </p:cNvPr>
          <p:cNvSpPr/>
          <p:nvPr/>
        </p:nvSpPr>
        <p:spPr>
          <a:xfrm>
            <a:off x="915648" y="1340523"/>
            <a:ext cx="9967687" cy="707886"/>
          </a:xfrm>
          <a:prstGeom prst="rect">
            <a:avLst/>
          </a:prstGeom>
        </p:spPr>
        <p:txBody>
          <a:bodyPr wrap="square">
            <a:spAutoFit/>
          </a:bodyPr>
          <a:lstStyle/>
          <a:p>
            <a:endParaRPr lang="en-US" sz="4000" b="1" dirty="0">
              <a:latin typeface="Open Sans" panose="020B0606030504020204"/>
              <a:cs typeface="Calibri" panose="020F0502020204030204" pitchFamily="34" charset="0"/>
            </a:endParaRPr>
          </a:p>
        </p:txBody>
      </p:sp>
      <p:sp>
        <p:nvSpPr>
          <p:cNvPr id="2" name="TextBox 1">
            <a:extLst>
              <a:ext uri="{FF2B5EF4-FFF2-40B4-BE49-F238E27FC236}">
                <a16:creationId xmlns:a16="http://schemas.microsoft.com/office/drawing/2014/main" id="{0CAE5841-3185-4B15-A6EF-EFA8DDE5B3F5}"/>
              </a:ext>
            </a:extLst>
          </p:cNvPr>
          <p:cNvSpPr txBox="1"/>
          <p:nvPr/>
        </p:nvSpPr>
        <p:spPr>
          <a:xfrm>
            <a:off x="821768" y="724297"/>
            <a:ext cx="10214827" cy="5763116"/>
          </a:xfrm>
          <a:prstGeom prst="rect">
            <a:avLst/>
          </a:prstGeom>
          <a:noFill/>
        </p:spPr>
        <p:txBody>
          <a:bodyPr wrap="square" rtlCol="0">
            <a:spAutoFit/>
          </a:bodyPr>
          <a:lstStyle/>
          <a:p>
            <a:pPr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More </a:t>
            </a:r>
            <a:r>
              <a:rPr lang="en-US" sz="2400" b="1" dirty="0">
                <a:solidFill>
                  <a:prstClr val="white"/>
                </a:solidFill>
                <a:latin typeface="Open Sans"/>
                <a:cs typeface="Times New Roman" panose="02020603050405020304" pitchFamily="18" charset="0"/>
              </a:rPr>
              <a:t>options to provide professional care for aging parents</a:t>
            </a:r>
          </a:p>
          <a:p>
            <a:pPr marR="0">
              <a:spcBef>
                <a:spcPts val="0"/>
              </a:spcBef>
              <a:spcAft>
                <a:spcPts val="0"/>
              </a:spcAft>
              <a:tabLst>
                <a:tab pos="2172970" algn="l"/>
              </a:tabLst>
            </a:pPr>
            <a:endParaRPr lang="en-US" sz="1200" dirty="0">
              <a:solidFill>
                <a:prstClr val="white"/>
              </a:solidFill>
              <a:latin typeface="Open Sans"/>
              <a:cs typeface="Times New Roman" panose="02020603050405020304" pitchFamily="18" charset="0"/>
            </a:endParaRPr>
          </a:p>
          <a:p>
            <a:pPr marL="457200" indent="-457200">
              <a:spcAft>
                <a:spcPts val="300"/>
              </a:spcAft>
              <a:buFont typeface="+mj-lt"/>
              <a:buAutoNum type="arabicPeriod" startAt="8"/>
              <a:tabLst>
                <a:tab pos="2172970" algn="l"/>
              </a:tabLst>
            </a:pPr>
            <a:r>
              <a:rPr lang="en-US" sz="2000" dirty="0">
                <a:solidFill>
                  <a:prstClr val="white"/>
                </a:solidFill>
                <a:latin typeface="Open Sans"/>
                <a:cs typeface="Times New Roman" panose="02020603050405020304" pitchFamily="18" charset="0"/>
              </a:rPr>
              <a:t>You may fail and end up having to wait for a major medical emergency in order to execute an action plan for the care of your aging parents.    </a:t>
            </a:r>
          </a:p>
          <a:p>
            <a:pPr marL="457200" marR="0" indent="-457200">
              <a:spcBef>
                <a:spcPts val="0"/>
              </a:spcBef>
              <a:spcAft>
                <a:spcPts val="300"/>
              </a:spcAft>
              <a:buFont typeface="+mj-lt"/>
              <a:buAutoNum type="arabicPeriod" startAt="8"/>
              <a:tabLst>
                <a:tab pos="2172970" algn="l"/>
              </a:tabLst>
            </a:pPr>
            <a:r>
              <a:rPr lang="en-US" sz="2000" dirty="0">
                <a:solidFill>
                  <a:prstClr val="white"/>
                </a:solidFill>
                <a:latin typeface="Open Sans"/>
                <a:cs typeface="Times New Roman" panose="02020603050405020304" pitchFamily="18" charset="0"/>
              </a:rPr>
              <a:t>Available levels of facility care are Assisted Living ($6000 per month), Assisted Living Secure Memory Care ($8000 per month), Adult Family Home ($9000 per month), and Skilled Nursing Facility ($11,000 per month).    </a:t>
            </a:r>
          </a:p>
          <a:p>
            <a:pPr marL="457200" marR="0" indent="-457200">
              <a:spcBef>
                <a:spcPts val="0"/>
              </a:spcBef>
              <a:spcAft>
                <a:spcPts val="300"/>
              </a:spcAft>
              <a:buFont typeface="+mj-lt"/>
              <a:buAutoNum type="arabicPeriod" startAt="8"/>
              <a:tabLst>
                <a:tab pos="2172970" algn="l"/>
              </a:tabLst>
            </a:pPr>
            <a:r>
              <a:rPr kumimoji="0" lang="en-US" sz="2000" i="0" u="none" strike="noStrike" kern="1200" cap="none" spc="0" normalizeH="0" baseline="0" noProof="0" dirty="0">
                <a:ln>
                  <a:noFill/>
                </a:ln>
                <a:solidFill>
                  <a:prstClr val="white"/>
                </a:solidFill>
                <a:uLnTx/>
                <a:uFillTx/>
                <a:latin typeface="Open Sans"/>
                <a:cs typeface="Times New Roman" panose="02020603050405020304" pitchFamily="18" charset="0"/>
              </a:rPr>
              <a:t>Medicare only pays for Skilled Nursing Rehabilitation following an injury or illness treated during a qualifying admission to a hospital.  Fully covered up to 20 days in Skilled Nursing if need remains, then copays from day 21 and beyond, then no coverage at day 100 and beyond.  </a:t>
            </a:r>
          </a:p>
          <a:p>
            <a:pPr marL="457200" marR="0" indent="-457200">
              <a:spcBef>
                <a:spcPts val="0"/>
              </a:spcBef>
              <a:spcAft>
                <a:spcPts val="300"/>
              </a:spcAft>
              <a:buFont typeface="+mj-lt"/>
              <a:buAutoNum type="arabicPeriod" startAt="8"/>
              <a:tabLst>
                <a:tab pos="2172970" algn="l"/>
              </a:tabLst>
            </a:pPr>
            <a:r>
              <a:rPr lang="en-US" sz="2000" dirty="0">
                <a:solidFill>
                  <a:prstClr val="white"/>
                </a:solidFill>
                <a:latin typeface="Open Sans"/>
                <a:cs typeface="Times New Roman" panose="02020603050405020304" pitchFamily="18" charset="0"/>
              </a:rPr>
              <a:t>LTC insurance, private pay, and Medicaid pays for facility care.  </a:t>
            </a:r>
          </a:p>
          <a:p>
            <a:pPr marL="457200" marR="0" indent="-457200">
              <a:spcBef>
                <a:spcPts val="0"/>
              </a:spcBef>
              <a:spcAft>
                <a:spcPts val="300"/>
              </a:spcAft>
              <a:buFont typeface="+mj-lt"/>
              <a:buAutoNum type="arabicPeriod" startAt="8"/>
              <a:tabLst>
                <a:tab pos="2172970" algn="l"/>
              </a:tabLst>
            </a:pPr>
            <a:r>
              <a:rPr lang="en-US" sz="2000" b="1" dirty="0">
                <a:solidFill>
                  <a:prstClr val="white"/>
                </a:solidFill>
                <a:latin typeface="Open Sans"/>
                <a:cs typeface="Times New Roman" panose="02020603050405020304" pitchFamily="18" charset="0"/>
              </a:rPr>
              <a:t>The WA Cares Program </a:t>
            </a:r>
            <a:r>
              <a:rPr lang="en-US" sz="2000" dirty="0">
                <a:solidFill>
                  <a:prstClr val="white"/>
                </a:solidFill>
                <a:latin typeface="Open Sans"/>
                <a:cs typeface="Times New Roman" panose="02020603050405020304" pitchFamily="18" charset="0"/>
              </a:rPr>
              <a:t>is only for active workers through payroll deduction on earned income since 07/01/2023.  Not for retired seniors or disabled adults who are not in the active workforce!  </a:t>
            </a:r>
          </a:p>
          <a:p>
            <a:pPr marL="457200" marR="0" indent="-457200">
              <a:spcBef>
                <a:spcPts val="0"/>
              </a:spcBef>
              <a:spcAft>
                <a:spcPts val="300"/>
              </a:spcAft>
              <a:buFont typeface="+mj-lt"/>
              <a:buAutoNum type="arabicPeriod" startAt="8"/>
              <a:tabLst>
                <a:tab pos="2172970" algn="l"/>
              </a:tabLst>
            </a:pPr>
            <a:r>
              <a:rPr kumimoji="0" lang="en-US" sz="2000" i="0" u="none" strike="noStrike" kern="1200" cap="none" spc="0" normalizeH="0" baseline="0" noProof="0" dirty="0">
                <a:ln>
                  <a:noFill/>
                </a:ln>
                <a:solidFill>
                  <a:prstClr val="white"/>
                </a:solidFill>
                <a:uLnTx/>
                <a:uFillTx/>
                <a:latin typeface="Open Sans"/>
                <a:cs typeface="Times New Roman" panose="02020603050405020304" pitchFamily="18" charset="0"/>
              </a:rPr>
              <a:t>There must be physician orders in place, CARE assessment for adult family home, nursing assessment for Assisted Living and for Skilled Nursing facility long-term custodial care.  </a:t>
            </a:r>
            <a:endParaRPr lang="en-US" sz="2400" b="1" dirty="0">
              <a:effectLst/>
              <a:ea typeface="Times New Roman" panose="02020603050405020304" pitchFamily="18" charset="0"/>
              <a:cs typeface="Times New Roman" panose="02020603050405020304" pitchFamily="18" charset="0"/>
            </a:endParaRPr>
          </a:p>
        </p:txBody>
      </p:sp>
      <p:grpSp>
        <p:nvGrpSpPr>
          <p:cNvPr id="9" name="Group 8">
            <a:extLst>
              <a:ext uri="{FF2B5EF4-FFF2-40B4-BE49-F238E27FC236}">
                <a16:creationId xmlns:a16="http://schemas.microsoft.com/office/drawing/2014/main" id="{3C38579D-C321-E097-566B-FBBBC1E425FE}"/>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20DE305B-62BC-6041-D414-DC7C159A5D13}"/>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E021574A-A56C-59D5-7C3C-BD08C3C48C38}"/>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1A8D8EFF-09DB-12D9-8298-C729284EBC8B}"/>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pic>
          <p:nvPicPr>
            <p:cNvPr id="14" name="Picture 13">
              <a:extLst>
                <a:ext uri="{FF2B5EF4-FFF2-40B4-BE49-F238E27FC236}">
                  <a16:creationId xmlns:a16="http://schemas.microsoft.com/office/drawing/2014/main" id="{FE32C78A-ED0C-C81B-C5E3-C1BF9A4A38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258801336"/>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6901845-69E0-4ECE-F06C-DF56A9DDBAC5}"/>
              </a:ext>
            </a:extLst>
          </p:cNvPr>
          <p:cNvSpPr txBox="1"/>
          <p:nvPr/>
        </p:nvSpPr>
        <p:spPr>
          <a:xfrm>
            <a:off x="915902" y="724297"/>
            <a:ext cx="10078163" cy="5632311"/>
          </a:xfrm>
          <a:prstGeom prst="rect">
            <a:avLst/>
          </a:prstGeom>
          <a:noFill/>
        </p:spPr>
        <p:txBody>
          <a:bodyPr wrap="square" rtlCol="0">
            <a:spAutoFit/>
          </a:bodyPr>
          <a:lstStyle/>
          <a:p>
            <a:pPr marR="0">
              <a:spcBef>
                <a:spcPts val="0"/>
              </a:spcBef>
              <a:spcAft>
                <a:spcPts val="0"/>
              </a:spcAft>
              <a:tabLst>
                <a:tab pos="2172970" algn="l"/>
              </a:tabLst>
            </a:pPr>
            <a:r>
              <a:rPr kumimoji="0" lang="en-US" sz="2400" b="1" i="0" u="none" strike="noStrike" kern="1200" cap="none" spc="0" normalizeH="0" baseline="0" noProof="0" dirty="0">
                <a:ln>
                  <a:noFill/>
                </a:ln>
                <a:solidFill>
                  <a:prstClr val="white"/>
                </a:solidFill>
                <a:uLnTx/>
                <a:uFillTx/>
                <a:latin typeface="Open Sans"/>
                <a:cs typeface="Times New Roman" panose="02020603050405020304" pitchFamily="18" charset="0"/>
              </a:rPr>
              <a:t>More </a:t>
            </a:r>
            <a:r>
              <a:rPr lang="en-US" sz="2400" b="1" dirty="0">
                <a:solidFill>
                  <a:prstClr val="white"/>
                </a:solidFill>
                <a:latin typeface="Open Sans"/>
                <a:cs typeface="Times New Roman" panose="02020603050405020304" pitchFamily="18" charset="0"/>
              </a:rPr>
              <a:t>options to provide professional care for aging parents</a:t>
            </a:r>
          </a:p>
          <a:p>
            <a:pPr marR="0">
              <a:spcBef>
                <a:spcPts val="0"/>
              </a:spcBef>
              <a:spcAft>
                <a:spcPts val="0"/>
              </a:spcAft>
              <a:tabLst>
                <a:tab pos="2172970" algn="l"/>
              </a:tabLst>
            </a:pPr>
            <a:endParaRPr lang="en-US" sz="1200" dirty="0">
              <a:solidFill>
                <a:prstClr val="white"/>
              </a:solidFill>
              <a:latin typeface="Open Sans"/>
              <a:cs typeface="Times New Roman" panose="02020603050405020304" pitchFamily="18" charset="0"/>
            </a:endParaRPr>
          </a:p>
          <a:p>
            <a:pPr marL="457200" marR="0" indent="-457200">
              <a:spcBef>
                <a:spcPts val="0"/>
              </a:spcBef>
              <a:spcAft>
                <a:spcPts val="0"/>
              </a:spcAft>
              <a:buFont typeface="+mj-lt"/>
              <a:buAutoNum type="arabicPeriod" startAt="13"/>
              <a:tabLst>
                <a:tab pos="2172970" algn="l"/>
              </a:tabLst>
            </a:pPr>
            <a:r>
              <a:rPr lang="en-US" sz="2000" dirty="0">
                <a:solidFill>
                  <a:prstClr val="white"/>
                </a:solidFill>
                <a:latin typeface="Open Sans"/>
                <a:cs typeface="Times New Roman" panose="02020603050405020304" pitchFamily="18" charset="0"/>
              </a:rPr>
              <a:t>Only assisted living memory care allows locked placement.  A completed Durable Power of Attorney form for financial and health care and a POLST form is enough to make a placement into a Secure Memory Care Facility happen, once the facility completes their screening process and physician orders are in place.   </a:t>
            </a:r>
          </a:p>
          <a:p>
            <a:pPr marL="457200" indent="-457200">
              <a:buFont typeface="+mj-lt"/>
              <a:buAutoNum type="arabicPeriod" startAt="12"/>
              <a:tabLst>
                <a:tab pos="2172970" algn="l"/>
              </a:tabLst>
            </a:pPr>
            <a:r>
              <a:rPr lang="en-US" sz="2000" dirty="0">
                <a:solidFill>
                  <a:prstClr val="white"/>
                </a:solidFill>
                <a:effectLst/>
                <a:latin typeface="Open Sans"/>
                <a:ea typeface="Times New Roman" panose="02020603050405020304" pitchFamily="18" charset="0"/>
                <a:cs typeface="Times New Roman" panose="02020603050405020304" pitchFamily="18" charset="0"/>
              </a:rPr>
              <a:t>Adult Protective Services can investigate vulnerable adults ages 60 and older for self-neglect and financial/physical/mental assault/neglect/exploitation but findings of non-competency resultin</a:t>
            </a:r>
            <a:r>
              <a:rPr lang="en-US" sz="2000" dirty="0">
                <a:solidFill>
                  <a:prstClr val="white"/>
                </a:solidFill>
                <a:latin typeface="Open Sans"/>
                <a:ea typeface="Times New Roman" panose="02020603050405020304" pitchFamily="18" charset="0"/>
                <a:cs typeface="Times New Roman" panose="02020603050405020304" pitchFamily="18" charset="0"/>
              </a:rPr>
              <a:t>g in guardianship filings are exceedingly rare.  </a:t>
            </a:r>
          </a:p>
          <a:p>
            <a:pPr marL="457200" indent="-457200">
              <a:buFont typeface="+mj-lt"/>
              <a:buAutoNum type="arabicPeriod" startAt="12"/>
              <a:tabLst>
                <a:tab pos="2172970" algn="l"/>
              </a:tabLst>
            </a:pPr>
            <a:r>
              <a:rPr lang="en-US" sz="2000" dirty="0">
                <a:solidFill>
                  <a:prstClr val="white"/>
                </a:solidFill>
                <a:effectLst/>
                <a:latin typeface="Open Sans"/>
                <a:ea typeface="Times New Roman" panose="02020603050405020304" pitchFamily="18" charset="0"/>
                <a:cs typeface="Times New Roman" panose="02020603050405020304" pitchFamily="18" charset="0"/>
              </a:rPr>
              <a:t>Family members can file guardianship petitions for aging parents</a:t>
            </a:r>
            <a:r>
              <a:rPr lang="en-US" sz="2000" dirty="0">
                <a:solidFill>
                  <a:prstClr val="white"/>
                </a:solidFill>
                <a:latin typeface="Open Sans"/>
                <a:ea typeface="Times New Roman" panose="02020603050405020304" pitchFamily="18" charset="0"/>
                <a:cs typeface="Times New Roman" panose="02020603050405020304" pitchFamily="18" charset="0"/>
              </a:rPr>
              <a:t> with help from an attorney</a:t>
            </a:r>
            <a:r>
              <a:rPr lang="en-US" sz="2000" dirty="0">
                <a:solidFill>
                  <a:prstClr val="white"/>
                </a:solidFill>
                <a:effectLst/>
                <a:latin typeface="Open Sans"/>
                <a:ea typeface="Times New Roman" panose="02020603050405020304" pitchFamily="18" charset="0"/>
                <a:cs typeface="Times New Roman" panose="02020603050405020304" pitchFamily="18" charset="0"/>
              </a:rPr>
              <a:t> but the process is adversarial and requires a high standard of proof to show non-competency.  </a:t>
            </a:r>
          </a:p>
          <a:p>
            <a:pPr marL="457200" indent="-457200">
              <a:buFont typeface="+mj-lt"/>
              <a:buAutoNum type="arabicPeriod" startAt="12"/>
              <a:tabLst>
                <a:tab pos="2172970" algn="l"/>
              </a:tabLst>
            </a:pPr>
            <a:r>
              <a:rPr lang="en-US" sz="2000" dirty="0">
                <a:solidFill>
                  <a:prstClr val="white"/>
                </a:solidFill>
                <a:latin typeface="Open Sans"/>
                <a:ea typeface="Times New Roman" panose="02020603050405020304" pitchFamily="18" charset="0"/>
                <a:cs typeface="Times New Roman" panose="02020603050405020304" pitchFamily="18" charset="0"/>
              </a:rPr>
              <a:t>Early planning to care for aging parents is the key!  Building trust and rapport, having the family united on a plan, and staying flexible for sudden changes will make your planning more likely to succeed.  </a:t>
            </a:r>
            <a:r>
              <a:rPr lang="en-US" sz="2000" dirty="0">
                <a:solidFill>
                  <a:prstClr val="white"/>
                </a:solidFill>
                <a:effectLst/>
                <a:latin typeface="Open Sans"/>
                <a:ea typeface="Times New Roman" panose="02020603050405020304" pitchFamily="18" charset="0"/>
                <a:cs typeface="Times New Roman" panose="02020603050405020304" pitchFamily="18" charset="0"/>
              </a:rPr>
              <a:t> </a:t>
            </a:r>
            <a:endParaRPr lang="en-US" sz="2000" dirty="0">
              <a:effectLst/>
              <a:ea typeface="Times New Roman" panose="02020603050405020304" pitchFamily="18" charset="0"/>
              <a:cs typeface="Times New Roman" panose="02020603050405020304" pitchFamily="18" charset="0"/>
            </a:endParaRPr>
          </a:p>
          <a:p>
            <a:pPr marL="457200" marR="0" indent="-457200">
              <a:spcBef>
                <a:spcPts val="0"/>
              </a:spcBef>
              <a:spcAft>
                <a:spcPts val="0"/>
              </a:spcAft>
              <a:buFont typeface="+mj-lt"/>
              <a:buAutoNum type="arabicPeriod" startAt="13"/>
              <a:tabLst>
                <a:tab pos="2172970" algn="l"/>
              </a:tabLst>
            </a:pPr>
            <a:endParaRPr lang="en-US" sz="2400" b="1" dirty="0">
              <a:effectLst/>
              <a:ea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495B1E94-E914-72B6-E984-8A8840EEB4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2" name="Group 1">
            <a:extLst>
              <a:ext uri="{FF2B5EF4-FFF2-40B4-BE49-F238E27FC236}">
                <a16:creationId xmlns:a16="http://schemas.microsoft.com/office/drawing/2014/main" id="{96CF907A-972D-16F1-C3B0-AF7177980A44}"/>
              </a:ext>
            </a:extLst>
          </p:cNvPr>
          <p:cNvGrpSpPr/>
          <p:nvPr/>
        </p:nvGrpSpPr>
        <p:grpSpPr>
          <a:xfrm>
            <a:off x="10058400" y="6295053"/>
            <a:ext cx="2133600" cy="562947"/>
            <a:chOff x="10101964" y="6295053"/>
            <a:chExt cx="2133600" cy="562947"/>
          </a:xfrm>
        </p:grpSpPr>
        <p:sp>
          <p:nvSpPr>
            <p:cNvPr id="3" name="Rectangle 2">
              <a:extLst>
                <a:ext uri="{FF2B5EF4-FFF2-40B4-BE49-F238E27FC236}">
                  <a16:creationId xmlns:a16="http://schemas.microsoft.com/office/drawing/2014/main" id="{3BF00428-4649-335D-E091-9E6C65C295E3}"/>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F5094470-3197-5FE4-8B2D-2A014EA9091E}"/>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2" name="Slide Number Placeholder 5">
              <a:extLst>
                <a:ext uri="{FF2B5EF4-FFF2-40B4-BE49-F238E27FC236}">
                  <a16:creationId xmlns:a16="http://schemas.microsoft.com/office/drawing/2014/main" id="{3CB50F5F-94BE-E8EB-7392-6141F5943BC0}"/>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22</a:t>
              </a:fld>
              <a:endParaRPr lang="en-US" sz="1100" dirty="0">
                <a:solidFill>
                  <a:schemeClr val="tx1"/>
                </a:solidFill>
              </a:endParaRPr>
            </a:p>
          </p:txBody>
        </p:sp>
        <p:pic>
          <p:nvPicPr>
            <p:cNvPr id="13" name="Picture 12">
              <a:extLst>
                <a:ext uri="{FF2B5EF4-FFF2-40B4-BE49-F238E27FC236}">
                  <a16:creationId xmlns:a16="http://schemas.microsoft.com/office/drawing/2014/main" id="{2F917CF2-78A7-EFDF-5CD2-ECEF7BA00A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203613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909A2C-9E26-4969-BF4F-DAA248260447}"/>
              </a:ext>
            </a:extLst>
          </p:cNvPr>
          <p:cNvSpPr txBox="1"/>
          <p:nvPr/>
        </p:nvSpPr>
        <p:spPr>
          <a:xfrm>
            <a:off x="787754" y="1567085"/>
            <a:ext cx="10834269" cy="4970591"/>
          </a:xfrm>
          <a:prstGeom prst="rect">
            <a:avLst/>
          </a:prstGeom>
          <a:noFill/>
        </p:spPr>
        <p:txBody>
          <a:bodyPr wrap="square" rtlCol="0">
            <a:spAutoFit/>
          </a:bodyPr>
          <a:lstStyle/>
          <a:p>
            <a:pPr marL="285750" indent="-285750">
              <a:spcAft>
                <a:spcPts val="300"/>
              </a:spcAft>
              <a:buFont typeface="Arial" panose="020B0604020202020204" pitchFamily="34" charset="0"/>
              <a:buChar char="•"/>
            </a:pPr>
            <a:r>
              <a:rPr lang="en-US" sz="2000" dirty="0"/>
              <a:t>Proper heating/cooling systems, well-maintained with safety covers for thermostats.    </a:t>
            </a:r>
          </a:p>
          <a:p>
            <a:pPr marL="285750" indent="-285750">
              <a:spcAft>
                <a:spcPts val="300"/>
              </a:spcAft>
              <a:buFont typeface="Arial" panose="020B0604020202020204" pitchFamily="34" charset="0"/>
              <a:buChar char="•"/>
            </a:pPr>
            <a:r>
              <a:rPr lang="en-US" sz="2000" dirty="0"/>
              <a:t>Grab bars, ramps, adjustable beds, lift recliner chairs, door alarms.  </a:t>
            </a:r>
          </a:p>
          <a:p>
            <a:pPr marL="285750" indent="-285750">
              <a:spcAft>
                <a:spcPts val="300"/>
              </a:spcAft>
              <a:buFont typeface="Arial" panose="020B0604020202020204" pitchFamily="34" charset="0"/>
              <a:buChar char="•"/>
            </a:pPr>
            <a:r>
              <a:rPr lang="en-US" sz="2000" dirty="0"/>
              <a:t>Locks on access to stairwells, electrical panels, water heaters.  </a:t>
            </a:r>
          </a:p>
          <a:p>
            <a:pPr marL="285750" indent="-285750">
              <a:spcAft>
                <a:spcPts val="300"/>
              </a:spcAft>
              <a:buFont typeface="Arial" panose="020B0604020202020204" pitchFamily="34" charset="0"/>
              <a:buChar char="•"/>
            </a:pPr>
            <a:r>
              <a:rPr lang="en-US" sz="2000" dirty="0"/>
              <a:t>Removal of car keys from the home.</a:t>
            </a:r>
          </a:p>
          <a:p>
            <a:pPr marL="285750" indent="-285750">
              <a:spcAft>
                <a:spcPts val="300"/>
              </a:spcAft>
              <a:buFont typeface="Arial" panose="020B0604020202020204" pitchFamily="34" charset="0"/>
              <a:buChar char="•"/>
            </a:pPr>
            <a:r>
              <a:rPr lang="en-US" sz="2000" dirty="0"/>
              <a:t>Shower chairs, bath benches, detachable shower heads, toilet seat risers, shoe horns.  </a:t>
            </a:r>
          </a:p>
          <a:p>
            <a:pPr marL="285750" indent="-285750">
              <a:spcAft>
                <a:spcPts val="300"/>
              </a:spcAft>
              <a:buFont typeface="Arial" panose="020B0604020202020204" pitchFamily="34" charset="0"/>
              <a:buChar char="•"/>
            </a:pPr>
            <a:r>
              <a:rPr lang="en-US" sz="2000" dirty="0"/>
              <a:t>Medication containers in a safe place, walkers for in the home, walkers for outside the home, wheelchairs, crutches, different types of canes, adjustable beds, power lift chairs.  </a:t>
            </a:r>
          </a:p>
          <a:p>
            <a:pPr marL="285750" indent="-285750">
              <a:spcAft>
                <a:spcPts val="300"/>
              </a:spcAft>
              <a:buFont typeface="Arial" panose="020B0604020202020204" pitchFamily="34" charset="0"/>
              <a:buChar char="•"/>
            </a:pPr>
            <a:r>
              <a:rPr lang="en-US" sz="2000" dirty="0"/>
              <a:t>Securing and/or eliminating loose carpets and throw rugs.  </a:t>
            </a:r>
          </a:p>
          <a:p>
            <a:pPr marL="285750" indent="-285750">
              <a:spcAft>
                <a:spcPts val="300"/>
              </a:spcAft>
              <a:buFont typeface="Arial" panose="020B0604020202020204" pitchFamily="34" charset="0"/>
              <a:buChar char="•"/>
            </a:pPr>
            <a:r>
              <a:rPr lang="en-US" sz="2000" dirty="0"/>
              <a:t>Weighted utensils, colored plates with food guards, smoke detectors (monitored if possible), amplified phones, closed caption phones, door alarms.  </a:t>
            </a:r>
          </a:p>
          <a:p>
            <a:pPr marL="285750" indent="-285750">
              <a:spcAft>
                <a:spcPts val="300"/>
              </a:spcAft>
              <a:buFont typeface="Arial" panose="020B0604020202020204" pitchFamily="34" charset="0"/>
              <a:buChar char="•"/>
            </a:pPr>
            <a:r>
              <a:rPr lang="en-US" sz="2000" dirty="0"/>
              <a:t>Personal Emergency Response systems, safe return bracelets, location trackers for shoes, reminder devices with family voice recordings.  </a:t>
            </a:r>
          </a:p>
          <a:p>
            <a:pPr marL="285750" indent="-285750">
              <a:spcAft>
                <a:spcPts val="300"/>
              </a:spcAft>
              <a:buFont typeface="Arial" panose="020B0604020202020204" pitchFamily="34" charset="0"/>
              <a:buChar char="•"/>
            </a:pPr>
            <a:r>
              <a:rPr lang="en-US" sz="2000" dirty="0"/>
              <a:t>Robotic pets / dolls/ babies for dementia clients.  </a:t>
            </a:r>
          </a:p>
          <a:p>
            <a:endParaRPr lang="en-US" sz="1200" dirty="0"/>
          </a:p>
          <a:p>
            <a:r>
              <a:rPr lang="en-US" sz="2000" i="1" dirty="0"/>
              <a:t>More useful ideas at Alzheimer’s Store, </a:t>
            </a:r>
            <a:r>
              <a:rPr lang="en-US" sz="2000" i="1" dirty="0">
                <a:hlinkClick r:id="rId3">
                  <a:extLst>
                    <a:ext uri="{A12FA001-AC4F-418D-AE19-62706E023703}">
                      <ahyp:hlinkClr xmlns:ahyp="http://schemas.microsoft.com/office/drawing/2018/hyperlinkcolor" val="tx"/>
                    </a:ext>
                  </a:extLst>
                </a:hlinkClick>
              </a:rPr>
              <a:t>www.alzstore.com</a:t>
            </a:r>
            <a:r>
              <a:rPr lang="en-US" sz="2000" i="1" dirty="0"/>
              <a:t>  or 1-800-752-3238. </a:t>
            </a:r>
            <a:endParaRPr lang="en-US" sz="3200" b="1" i="1" dirty="0">
              <a:cs typeface="Calibri" panose="020F0502020204030204" pitchFamily="34" charset="0"/>
            </a:endParaRPr>
          </a:p>
        </p:txBody>
      </p:sp>
      <p:sp>
        <p:nvSpPr>
          <p:cNvPr id="2" name="TextBox 1">
            <a:extLst>
              <a:ext uri="{FF2B5EF4-FFF2-40B4-BE49-F238E27FC236}">
                <a16:creationId xmlns:a16="http://schemas.microsoft.com/office/drawing/2014/main" id="{AD7F3931-BA3B-4E65-976E-ADCB01AE12CB}"/>
              </a:ext>
            </a:extLst>
          </p:cNvPr>
          <p:cNvSpPr txBox="1"/>
          <p:nvPr/>
        </p:nvSpPr>
        <p:spPr>
          <a:xfrm>
            <a:off x="787754" y="441451"/>
            <a:ext cx="8768080" cy="1354217"/>
          </a:xfrm>
          <a:prstGeom prst="rect">
            <a:avLst/>
          </a:prstGeom>
          <a:noFill/>
        </p:spPr>
        <p:txBody>
          <a:bodyPr wrap="square" rtlCol="0">
            <a:spAutoFit/>
          </a:bodyPr>
          <a:lstStyle/>
          <a:p>
            <a:r>
              <a:rPr lang="en-US" sz="3200" b="1" dirty="0">
                <a:cs typeface="Calibri" panose="020F0502020204030204" pitchFamily="34" charset="0"/>
              </a:rPr>
              <a:t>Some ideas to make the home of the care receiver safer and more accessible</a:t>
            </a:r>
          </a:p>
          <a:p>
            <a:endParaRPr lang="en-US" dirty="0"/>
          </a:p>
        </p:txBody>
      </p:sp>
      <p:pic>
        <p:nvPicPr>
          <p:cNvPr id="12" name="Picture 11">
            <a:extLst>
              <a:ext uri="{FF2B5EF4-FFF2-40B4-BE49-F238E27FC236}">
                <a16:creationId xmlns:a16="http://schemas.microsoft.com/office/drawing/2014/main" id="{9C0CB6DF-2CB0-4404-9832-AA2F39BC01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6" name="Group 5">
            <a:extLst>
              <a:ext uri="{FF2B5EF4-FFF2-40B4-BE49-F238E27FC236}">
                <a16:creationId xmlns:a16="http://schemas.microsoft.com/office/drawing/2014/main" id="{0CEC0332-2994-2786-D848-F7229829A84D}"/>
              </a:ext>
            </a:extLst>
          </p:cNvPr>
          <p:cNvGrpSpPr/>
          <p:nvPr/>
        </p:nvGrpSpPr>
        <p:grpSpPr>
          <a:xfrm>
            <a:off x="10058400" y="6295053"/>
            <a:ext cx="2133600" cy="562947"/>
            <a:chOff x="10101964" y="6295053"/>
            <a:chExt cx="2133600" cy="562947"/>
          </a:xfrm>
        </p:grpSpPr>
        <p:sp>
          <p:nvSpPr>
            <p:cNvPr id="7" name="Rectangle 6">
              <a:extLst>
                <a:ext uri="{FF2B5EF4-FFF2-40B4-BE49-F238E27FC236}">
                  <a16:creationId xmlns:a16="http://schemas.microsoft.com/office/drawing/2014/main" id="{27BF431F-A935-389E-7861-23988D506188}"/>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3">
              <a:extLst>
                <a:ext uri="{FF2B5EF4-FFF2-40B4-BE49-F238E27FC236}">
                  <a16:creationId xmlns:a16="http://schemas.microsoft.com/office/drawing/2014/main" id="{247469B4-35C7-FA94-F582-F5AD30FEE35E}"/>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9" name="Slide Number Placeholder 5">
              <a:extLst>
                <a:ext uri="{FF2B5EF4-FFF2-40B4-BE49-F238E27FC236}">
                  <a16:creationId xmlns:a16="http://schemas.microsoft.com/office/drawing/2014/main" id="{60A9CBEC-AA42-699B-8C7C-18FE4487BA53}"/>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23</a:t>
              </a:fld>
              <a:endParaRPr lang="en-US" sz="1100" dirty="0">
                <a:solidFill>
                  <a:schemeClr val="tx1"/>
                </a:solidFill>
              </a:endParaRPr>
            </a:p>
          </p:txBody>
        </p:sp>
        <p:pic>
          <p:nvPicPr>
            <p:cNvPr id="10" name="Picture 9">
              <a:extLst>
                <a:ext uri="{FF2B5EF4-FFF2-40B4-BE49-F238E27FC236}">
                  <a16:creationId xmlns:a16="http://schemas.microsoft.com/office/drawing/2014/main" id="{0A91FC0F-9873-F478-F766-1005EC0D8A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144682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2EE78831-A109-4A91-A5AD-E1E233DDFF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Rectangle 2">
            <a:extLst>
              <a:ext uri="{FF2B5EF4-FFF2-40B4-BE49-F238E27FC236}">
                <a16:creationId xmlns:a16="http://schemas.microsoft.com/office/drawing/2014/main" id="{BD00DEFC-F219-4E39-A25E-3B911B7B6C81}"/>
              </a:ext>
            </a:extLst>
          </p:cNvPr>
          <p:cNvSpPr/>
          <p:nvPr/>
        </p:nvSpPr>
        <p:spPr>
          <a:xfrm>
            <a:off x="860386" y="705892"/>
            <a:ext cx="9500796" cy="1077218"/>
          </a:xfrm>
          <a:prstGeom prst="rect">
            <a:avLst/>
          </a:prstGeom>
        </p:spPr>
        <p:txBody>
          <a:bodyPr wrap="square">
            <a:spAutoFit/>
          </a:bodyPr>
          <a:lstStyle/>
          <a:p>
            <a:pPr algn="just"/>
            <a:r>
              <a:rPr lang="en-US" sz="3200" b="1" dirty="0">
                <a:cs typeface="Calibri" panose="020F0502020204030204" pitchFamily="34" charset="0"/>
              </a:rPr>
              <a:t>Some important health and safety tips for caregivers					</a:t>
            </a:r>
          </a:p>
        </p:txBody>
      </p:sp>
      <p:sp>
        <p:nvSpPr>
          <p:cNvPr id="2" name="TextBox 1">
            <a:extLst>
              <a:ext uri="{FF2B5EF4-FFF2-40B4-BE49-F238E27FC236}">
                <a16:creationId xmlns:a16="http://schemas.microsoft.com/office/drawing/2014/main" id="{CAB47D3A-73AF-4F30-B610-38A90FCB324C}"/>
              </a:ext>
            </a:extLst>
          </p:cNvPr>
          <p:cNvSpPr txBox="1"/>
          <p:nvPr/>
        </p:nvSpPr>
        <p:spPr>
          <a:xfrm>
            <a:off x="705177" y="2956014"/>
            <a:ext cx="10311384" cy="861774"/>
          </a:xfrm>
          <a:prstGeom prst="rect">
            <a:avLst/>
          </a:prstGeom>
          <a:noFill/>
        </p:spPr>
        <p:txBody>
          <a:bodyPr wrap="square" rtlCol="0">
            <a:spAutoFit/>
          </a:bodyPr>
          <a:lstStyle/>
          <a:p>
            <a:pPr algn="just">
              <a:spcAft>
                <a:spcPts val="1200"/>
              </a:spcAft>
            </a:pPr>
            <a:endParaRPr lang="en-US" sz="2200" dirty="0">
              <a:cs typeface="Calibri" panose="020F0502020204030204" pitchFamily="34" charset="0"/>
            </a:endParaRPr>
          </a:p>
          <a:p>
            <a:endParaRPr lang="en-US" dirty="0"/>
          </a:p>
        </p:txBody>
      </p:sp>
      <p:sp>
        <p:nvSpPr>
          <p:cNvPr id="4" name="TextBox 3">
            <a:extLst>
              <a:ext uri="{FF2B5EF4-FFF2-40B4-BE49-F238E27FC236}">
                <a16:creationId xmlns:a16="http://schemas.microsoft.com/office/drawing/2014/main" id="{5B8B9D8F-39F3-4C0F-BA1C-2C96062B828B}"/>
              </a:ext>
            </a:extLst>
          </p:cNvPr>
          <p:cNvSpPr txBox="1"/>
          <p:nvPr/>
        </p:nvSpPr>
        <p:spPr>
          <a:xfrm>
            <a:off x="810490" y="1888581"/>
            <a:ext cx="10072845" cy="3408625"/>
          </a:xfrm>
          <a:prstGeom prst="rect">
            <a:avLst/>
          </a:prstGeom>
          <a:noFill/>
        </p:spPr>
        <p:txBody>
          <a:bodyPr wrap="square" rtlCol="0">
            <a:spAutoFit/>
          </a:bodyPr>
          <a:lstStyle/>
          <a:p>
            <a:pPr marL="285750" indent="-285750" algn="just">
              <a:spcAft>
                <a:spcPts val="300"/>
              </a:spcAft>
              <a:buFont typeface="Arial" panose="020B0604020202020204" pitchFamily="34" charset="0"/>
              <a:buChar char="•"/>
            </a:pPr>
            <a:r>
              <a:rPr lang="en-US" sz="2000" dirty="0"/>
              <a:t>First AID classes.</a:t>
            </a:r>
          </a:p>
          <a:p>
            <a:pPr marL="285750" indent="-285750" algn="just">
              <a:spcAft>
                <a:spcPts val="300"/>
              </a:spcAft>
              <a:buFont typeface="Arial" panose="020B0604020202020204" pitchFamily="34" charset="0"/>
              <a:buChar char="•"/>
            </a:pPr>
            <a:r>
              <a:rPr lang="en-US" sz="2000" dirty="0"/>
              <a:t>Fundamentals of caregiving classes.</a:t>
            </a:r>
          </a:p>
          <a:p>
            <a:pPr marL="285750" indent="-285750" algn="just">
              <a:spcAft>
                <a:spcPts val="300"/>
              </a:spcAft>
              <a:buFont typeface="Arial" panose="020B0604020202020204" pitchFamily="34" charset="0"/>
              <a:buChar char="•"/>
            </a:pPr>
            <a:r>
              <a:rPr lang="en-US" sz="2000" dirty="0"/>
              <a:t>Back and leg and arm supports.</a:t>
            </a:r>
          </a:p>
          <a:p>
            <a:pPr marL="285750" indent="-285750" algn="just">
              <a:spcAft>
                <a:spcPts val="300"/>
              </a:spcAft>
              <a:buFont typeface="Arial" panose="020B0604020202020204" pitchFamily="34" charset="0"/>
              <a:buChar char="•"/>
            </a:pPr>
            <a:r>
              <a:rPr lang="en-US" sz="2000" dirty="0"/>
              <a:t>Private caregivers. </a:t>
            </a:r>
          </a:p>
          <a:p>
            <a:pPr marL="285750" indent="-285750" algn="just">
              <a:spcAft>
                <a:spcPts val="300"/>
              </a:spcAft>
              <a:buFont typeface="Arial" panose="020B0604020202020204" pitchFamily="34" charset="0"/>
              <a:buChar char="•"/>
            </a:pPr>
            <a:r>
              <a:rPr lang="en-US" sz="2000" dirty="0"/>
              <a:t>Respite care in the home or outside the home at Adult Day Health programs.</a:t>
            </a:r>
          </a:p>
          <a:p>
            <a:pPr marL="285750" indent="-285750" algn="just">
              <a:spcAft>
                <a:spcPts val="300"/>
              </a:spcAft>
              <a:buFont typeface="Arial" panose="020B0604020202020204" pitchFamily="34" charset="0"/>
              <a:buChar char="•"/>
            </a:pPr>
            <a:r>
              <a:rPr lang="en-US" sz="2000" dirty="0"/>
              <a:t>Relaxation techniques such as yoga, meditation, aromatherapy, massage, and</a:t>
            </a:r>
          </a:p>
          <a:p>
            <a:pPr marL="285750" indent="-285750" algn="just">
              <a:spcAft>
                <a:spcPts val="300"/>
              </a:spcAft>
              <a:buFont typeface="Arial" panose="020B0604020202020204" pitchFamily="34" charset="0"/>
              <a:buChar char="•"/>
            </a:pPr>
            <a:r>
              <a:rPr lang="en-US" sz="2000" dirty="0"/>
              <a:t>Having the necessary documents in place for Durable Power of Attorney for Health Care and Financial decision-making, POLST forms, Advance Directives for Health Care, Last Will and Testament, Burial/Cremation Plans.    </a:t>
            </a:r>
          </a:p>
          <a:p>
            <a:endParaRPr lang="en-US" dirty="0"/>
          </a:p>
        </p:txBody>
      </p:sp>
      <p:grpSp>
        <p:nvGrpSpPr>
          <p:cNvPr id="10" name="Group 9">
            <a:extLst>
              <a:ext uri="{FF2B5EF4-FFF2-40B4-BE49-F238E27FC236}">
                <a16:creationId xmlns:a16="http://schemas.microsoft.com/office/drawing/2014/main" id="{C27AEE75-1C5E-1D0F-C91E-2129B27B70A9}"/>
              </a:ext>
            </a:extLst>
          </p:cNvPr>
          <p:cNvGrpSpPr/>
          <p:nvPr/>
        </p:nvGrpSpPr>
        <p:grpSpPr>
          <a:xfrm>
            <a:off x="10058400" y="6295053"/>
            <a:ext cx="2133600" cy="562947"/>
            <a:chOff x="10101964" y="6295053"/>
            <a:chExt cx="2133600" cy="562947"/>
          </a:xfrm>
        </p:grpSpPr>
        <p:sp>
          <p:nvSpPr>
            <p:cNvPr id="12" name="Rectangle 11">
              <a:extLst>
                <a:ext uri="{FF2B5EF4-FFF2-40B4-BE49-F238E27FC236}">
                  <a16:creationId xmlns:a16="http://schemas.microsoft.com/office/drawing/2014/main" id="{35A2A336-6060-84AB-C47C-4DC7628BFEA8}"/>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ate Placeholder 3">
              <a:extLst>
                <a:ext uri="{FF2B5EF4-FFF2-40B4-BE49-F238E27FC236}">
                  <a16:creationId xmlns:a16="http://schemas.microsoft.com/office/drawing/2014/main" id="{2445F2B4-3D72-5484-5228-D4ACB3DF4036}"/>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4" name="Slide Number Placeholder 5">
              <a:extLst>
                <a:ext uri="{FF2B5EF4-FFF2-40B4-BE49-F238E27FC236}">
                  <a16:creationId xmlns:a16="http://schemas.microsoft.com/office/drawing/2014/main" id="{869BAF65-DC44-5884-1A95-621D856325E3}"/>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24</a:t>
              </a:fld>
              <a:endParaRPr lang="en-US" sz="1100" dirty="0">
                <a:solidFill>
                  <a:schemeClr val="tx1"/>
                </a:solidFill>
              </a:endParaRPr>
            </a:p>
          </p:txBody>
        </p:sp>
        <p:pic>
          <p:nvPicPr>
            <p:cNvPr id="15" name="Picture 14">
              <a:extLst>
                <a:ext uri="{FF2B5EF4-FFF2-40B4-BE49-F238E27FC236}">
                  <a16:creationId xmlns:a16="http://schemas.microsoft.com/office/drawing/2014/main" id="{289D15E1-363D-9807-65EC-CB5E9E0F9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2205384255"/>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FF9F2472-5FA7-4BE9-A790-5AEC5DA99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TextBox 1">
            <a:extLst>
              <a:ext uri="{FF2B5EF4-FFF2-40B4-BE49-F238E27FC236}">
                <a16:creationId xmlns:a16="http://schemas.microsoft.com/office/drawing/2014/main" id="{0294A010-1F52-42C9-913E-2A2140F45B0E}"/>
              </a:ext>
            </a:extLst>
          </p:cNvPr>
          <p:cNvSpPr txBox="1"/>
          <p:nvPr/>
        </p:nvSpPr>
        <p:spPr>
          <a:xfrm>
            <a:off x="864002" y="673461"/>
            <a:ext cx="9098280" cy="1077218"/>
          </a:xfrm>
          <a:prstGeom prst="rect">
            <a:avLst/>
          </a:prstGeom>
          <a:noFill/>
        </p:spPr>
        <p:txBody>
          <a:bodyPr wrap="square" rtlCol="0">
            <a:spAutoFit/>
          </a:bodyPr>
          <a:lstStyle/>
          <a:p>
            <a:r>
              <a:rPr lang="en-US" sz="3200" b="1" dirty="0"/>
              <a:t>Even more important health and safety tips for caregivers</a:t>
            </a:r>
          </a:p>
        </p:txBody>
      </p:sp>
      <p:sp>
        <p:nvSpPr>
          <p:cNvPr id="3" name="TextBox 2">
            <a:extLst>
              <a:ext uri="{FF2B5EF4-FFF2-40B4-BE49-F238E27FC236}">
                <a16:creationId xmlns:a16="http://schemas.microsoft.com/office/drawing/2014/main" id="{D59577DF-97ED-4219-AB22-5F4A26DA04A5}"/>
              </a:ext>
            </a:extLst>
          </p:cNvPr>
          <p:cNvSpPr txBox="1"/>
          <p:nvPr/>
        </p:nvSpPr>
        <p:spPr>
          <a:xfrm>
            <a:off x="847060" y="1757313"/>
            <a:ext cx="10923182" cy="4516621"/>
          </a:xfrm>
          <a:prstGeom prst="rect">
            <a:avLst/>
          </a:prstGeom>
          <a:noFill/>
        </p:spPr>
        <p:txBody>
          <a:bodyPr wrap="square" rtlCol="0">
            <a:spAutoFit/>
          </a:bodyPr>
          <a:lstStyle/>
          <a:p>
            <a:pPr marL="285750" lvl="0" indent="-285750">
              <a:spcBef>
                <a:spcPts val="300"/>
              </a:spcBef>
              <a:buFont typeface="Arial" panose="020B0604020202020204" pitchFamily="34" charset="0"/>
              <a:buChar char="•"/>
            </a:pPr>
            <a:r>
              <a:rPr lang="en-US" sz="2000" dirty="0"/>
              <a:t>Learn and use stress-reduction techniques, e.g. meditation, prayer, yoga, Tai Chi.</a:t>
            </a:r>
          </a:p>
          <a:p>
            <a:pPr marL="285750" lvl="0" indent="-285750">
              <a:spcBef>
                <a:spcPts val="300"/>
              </a:spcBef>
              <a:buFont typeface="Arial" panose="020B0604020202020204" pitchFamily="34" charset="0"/>
              <a:buChar char="•"/>
            </a:pPr>
            <a:r>
              <a:rPr lang="en-US" sz="2000" dirty="0"/>
              <a:t>Attend to your own healthcare needs.</a:t>
            </a:r>
          </a:p>
          <a:p>
            <a:pPr marL="285750" lvl="0" indent="-285750">
              <a:spcBef>
                <a:spcPts val="300"/>
              </a:spcBef>
              <a:buFont typeface="Arial" panose="020B0604020202020204" pitchFamily="34" charset="0"/>
              <a:buChar char="•"/>
            </a:pPr>
            <a:r>
              <a:rPr lang="en-US" sz="2000" dirty="0"/>
              <a:t>Get proper rest and nutrition.</a:t>
            </a:r>
          </a:p>
          <a:p>
            <a:pPr marL="285750" lvl="0" indent="-285750">
              <a:spcBef>
                <a:spcPts val="300"/>
              </a:spcBef>
              <a:buFont typeface="Arial" panose="020B0604020202020204" pitchFamily="34" charset="0"/>
              <a:buChar char="•"/>
            </a:pPr>
            <a:r>
              <a:rPr lang="en-US" sz="2000" dirty="0"/>
              <a:t>Exercise regularly, even if only for 10 minutes at a time.</a:t>
            </a:r>
          </a:p>
          <a:p>
            <a:pPr marL="285750" lvl="0" indent="-285750">
              <a:spcBef>
                <a:spcPts val="300"/>
              </a:spcBef>
              <a:buFont typeface="Arial" panose="020B0604020202020204" pitchFamily="34" charset="0"/>
              <a:buChar char="•"/>
            </a:pPr>
            <a:r>
              <a:rPr lang="en-US" sz="2000" dirty="0"/>
              <a:t>Take time off without feeling guilty.</a:t>
            </a:r>
          </a:p>
          <a:p>
            <a:pPr marL="285750" lvl="0" indent="-285750">
              <a:spcBef>
                <a:spcPts val="300"/>
              </a:spcBef>
              <a:buFont typeface="Arial" panose="020B0604020202020204" pitchFamily="34" charset="0"/>
              <a:buChar char="•"/>
            </a:pPr>
            <a:r>
              <a:rPr lang="en-US" sz="2000" dirty="0"/>
              <a:t>Participate in pleasant, nurturing activities, such as reading a book, taking a bath.</a:t>
            </a:r>
          </a:p>
          <a:p>
            <a:pPr marL="285750" lvl="0" indent="-285750">
              <a:spcBef>
                <a:spcPts val="300"/>
              </a:spcBef>
              <a:buFont typeface="Arial" panose="020B0604020202020204" pitchFamily="34" charset="0"/>
              <a:buChar char="•"/>
            </a:pPr>
            <a:r>
              <a:rPr lang="en-US" sz="2000" dirty="0"/>
              <a:t>Seek and accept the support of others.</a:t>
            </a:r>
          </a:p>
          <a:p>
            <a:pPr marL="285750" lvl="0" indent="-285750">
              <a:spcBef>
                <a:spcPts val="300"/>
              </a:spcBef>
              <a:buFont typeface="Arial" panose="020B0604020202020204" pitchFamily="34" charset="0"/>
              <a:buChar char="•"/>
            </a:pPr>
            <a:r>
              <a:rPr lang="en-US" sz="2000" dirty="0"/>
              <a:t>Seek supportive counseling as needed, talk to a trusted counselor, friend, or pastor.</a:t>
            </a:r>
          </a:p>
          <a:p>
            <a:pPr marL="285750" lvl="0" indent="-285750">
              <a:spcBef>
                <a:spcPts val="300"/>
              </a:spcBef>
              <a:buFont typeface="Arial" panose="020B0604020202020204" pitchFamily="34" charset="0"/>
              <a:buChar char="•"/>
            </a:pPr>
            <a:r>
              <a:rPr lang="en-US" sz="2000" dirty="0"/>
              <a:t>Identify and acknowledge your feelings, you have a right to ALL of them.</a:t>
            </a:r>
          </a:p>
          <a:p>
            <a:pPr marL="285750" lvl="0" indent="-285750">
              <a:spcBef>
                <a:spcPts val="300"/>
              </a:spcBef>
              <a:buFont typeface="Arial" panose="020B0604020202020204" pitchFamily="34" charset="0"/>
              <a:buChar char="•"/>
            </a:pPr>
            <a:r>
              <a:rPr lang="en-US" sz="2000" dirty="0"/>
              <a:t>Change the negative ways you view situations to avoid despair.</a:t>
            </a:r>
          </a:p>
          <a:p>
            <a:pPr marL="342900" indent="-342900">
              <a:spcBef>
                <a:spcPts val="300"/>
              </a:spcBef>
              <a:buFont typeface="Arial" panose="020B0604020202020204" pitchFamily="34" charset="0"/>
              <a:buChar char="•"/>
            </a:pPr>
            <a:r>
              <a:rPr lang="en-US" sz="2000" dirty="0"/>
              <a:t>Attend a caregiver support group in-person or online. </a:t>
            </a:r>
          </a:p>
          <a:p>
            <a:pPr marL="342900" indent="-342900">
              <a:spcBef>
                <a:spcPts val="300"/>
              </a:spcBef>
              <a:buFont typeface="Arial" panose="020B0604020202020204" pitchFamily="34" charset="0"/>
              <a:buChar char="•"/>
            </a:pPr>
            <a:r>
              <a:rPr lang="en-US" sz="2000" dirty="0"/>
              <a:t>For COVID-19 vaccine information and other preventive vaccines, contact the family physician office or local pharmacies.   </a:t>
            </a:r>
            <a:endParaRPr lang="en-US" dirty="0"/>
          </a:p>
        </p:txBody>
      </p:sp>
      <p:sp>
        <p:nvSpPr>
          <p:cNvPr id="12" name="Date Placeholder 3">
            <a:extLst>
              <a:ext uri="{FF2B5EF4-FFF2-40B4-BE49-F238E27FC236}">
                <a16:creationId xmlns:a16="http://schemas.microsoft.com/office/drawing/2014/main" id="{456BCBE6-0FB0-4A54-9F18-49186AA3860F}"/>
              </a:ext>
            </a:extLst>
          </p:cNvPr>
          <p:cNvSpPr txBox="1">
            <a:spLocks/>
          </p:cNvSpPr>
          <p:nvPr/>
        </p:nvSpPr>
        <p:spPr>
          <a:xfrm>
            <a:off x="10595526" y="6398156"/>
            <a:ext cx="930402" cy="365125"/>
          </a:xfrm>
          <a:prstGeom prst="rect">
            <a:avLst/>
          </a:prstGeom>
          <a:solidFill>
            <a:srgbClr val="285A83"/>
          </a:solidFill>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07/06/2021</a:t>
            </a:r>
          </a:p>
        </p:txBody>
      </p:sp>
      <p:grpSp>
        <p:nvGrpSpPr>
          <p:cNvPr id="4" name="Group 3">
            <a:extLst>
              <a:ext uri="{FF2B5EF4-FFF2-40B4-BE49-F238E27FC236}">
                <a16:creationId xmlns:a16="http://schemas.microsoft.com/office/drawing/2014/main" id="{B12C7544-6106-A113-CDCA-D5F218751777}"/>
              </a:ext>
            </a:extLst>
          </p:cNvPr>
          <p:cNvGrpSpPr/>
          <p:nvPr/>
        </p:nvGrpSpPr>
        <p:grpSpPr>
          <a:xfrm>
            <a:off x="10058400" y="6295053"/>
            <a:ext cx="2133600" cy="562947"/>
            <a:chOff x="10101964" y="6295053"/>
            <a:chExt cx="2133600" cy="562947"/>
          </a:xfrm>
        </p:grpSpPr>
        <p:sp>
          <p:nvSpPr>
            <p:cNvPr id="5" name="Rectangle 4">
              <a:extLst>
                <a:ext uri="{FF2B5EF4-FFF2-40B4-BE49-F238E27FC236}">
                  <a16:creationId xmlns:a16="http://schemas.microsoft.com/office/drawing/2014/main" id="{C8E099A9-E540-A86B-AA12-A225F9345069}"/>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ate Placeholder 3">
              <a:extLst>
                <a:ext uri="{FF2B5EF4-FFF2-40B4-BE49-F238E27FC236}">
                  <a16:creationId xmlns:a16="http://schemas.microsoft.com/office/drawing/2014/main" id="{5CC63B39-D253-471A-A1A0-97B73AFC598D}"/>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7" name="Slide Number Placeholder 5">
              <a:extLst>
                <a:ext uri="{FF2B5EF4-FFF2-40B4-BE49-F238E27FC236}">
                  <a16:creationId xmlns:a16="http://schemas.microsoft.com/office/drawing/2014/main" id="{05BA7234-B192-9E00-FFCD-0DEE6E2CC980}"/>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25</a:t>
              </a:fld>
              <a:endParaRPr lang="en-US" sz="1100" dirty="0">
                <a:solidFill>
                  <a:schemeClr val="tx1"/>
                </a:solidFill>
              </a:endParaRPr>
            </a:p>
          </p:txBody>
        </p:sp>
        <p:pic>
          <p:nvPicPr>
            <p:cNvPr id="8" name="Picture 7">
              <a:extLst>
                <a:ext uri="{FF2B5EF4-FFF2-40B4-BE49-F238E27FC236}">
                  <a16:creationId xmlns:a16="http://schemas.microsoft.com/office/drawing/2014/main" id="{73F395BA-6F7B-B482-3296-9FBA749EDE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93062156"/>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CF393D-2BF1-43B9-B93B-B406C078E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8" name="TextBox 7">
            <a:extLst>
              <a:ext uri="{FF2B5EF4-FFF2-40B4-BE49-F238E27FC236}">
                <a16:creationId xmlns:a16="http://schemas.microsoft.com/office/drawing/2014/main" id="{AB014A3A-E0FD-4898-AEE6-D49D0E5E6F31}"/>
              </a:ext>
            </a:extLst>
          </p:cNvPr>
          <p:cNvSpPr txBox="1"/>
          <p:nvPr/>
        </p:nvSpPr>
        <p:spPr>
          <a:xfrm>
            <a:off x="711850" y="291814"/>
            <a:ext cx="9448800" cy="1077218"/>
          </a:xfrm>
          <a:prstGeom prst="rect">
            <a:avLst/>
          </a:prstGeom>
          <a:noFill/>
        </p:spPr>
        <p:txBody>
          <a:bodyPr wrap="square" rtlCol="0">
            <a:spAutoFit/>
          </a:bodyPr>
          <a:lstStyle/>
          <a:p>
            <a:r>
              <a:rPr lang="en-US" sz="3200" b="1" dirty="0"/>
              <a:t>For more Information, here are some useful resources:</a:t>
            </a:r>
            <a:endParaRPr lang="en-US" dirty="0"/>
          </a:p>
        </p:txBody>
      </p:sp>
      <p:sp>
        <p:nvSpPr>
          <p:cNvPr id="9" name="TextBox 8">
            <a:extLst>
              <a:ext uri="{FF2B5EF4-FFF2-40B4-BE49-F238E27FC236}">
                <a16:creationId xmlns:a16="http://schemas.microsoft.com/office/drawing/2014/main" id="{6868E7D0-8547-4C07-A8E8-0EBBB8254ABE}"/>
              </a:ext>
            </a:extLst>
          </p:cNvPr>
          <p:cNvSpPr txBox="1"/>
          <p:nvPr/>
        </p:nvSpPr>
        <p:spPr>
          <a:xfrm>
            <a:off x="734254" y="1378034"/>
            <a:ext cx="10809223" cy="5016758"/>
          </a:xfrm>
          <a:prstGeom prst="rect">
            <a:avLst/>
          </a:prstGeom>
          <a:noFill/>
        </p:spPr>
        <p:txBody>
          <a:bodyPr wrap="square" rtlCol="0">
            <a:spAutoFit/>
          </a:bodyPr>
          <a:lstStyle/>
          <a:p>
            <a:r>
              <a:rPr lang="en-US" sz="2000" b="1" dirty="0"/>
              <a:t>Pierce County Aging and Disability Resource Center </a:t>
            </a:r>
            <a:r>
              <a:rPr lang="en-US" sz="2000" dirty="0"/>
              <a:t>at phone</a:t>
            </a:r>
          </a:p>
          <a:p>
            <a:r>
              <a:rPr lang="en-US" sz="2000" dirty="0"/>
              <a:t>253-798-4600 / www.pierceadrc.org (information on Medicaid-funded home care through COPES / TSOA and facility care plus the Family Caregiver Support Program)</a:t>
            </a:r>
          </a:p>
          <a:p>
            <a:endParaRPr lang="en-US" sz="1200" dirty="0"/>
          </a:p>
          <a:p>
            <a:r>
              <a:rPr lang="en-US" sz="2000" b="1" dirty="0"/>
              <a:t>Pierce County Long-Term Care Ombudsman </a:t>
            </a:r>
            <a:r>
              <a:rPr lang="en-US" sz="2000" dirty="0"/>
              <a:t>for care facility info</a:t>
            </a:r>
            <a:r>
              <a:rPr lang="en-US" sz="2000" b="1" dirty="0"/>
              <a:t> </a:t>
            </a:r>
            <a:r>
              <a:rPr lang="en-US" sz="2000" dirty="0"/>
              <a:t>at 253-798-3789</a:t>
            </a:r>
          </a:p>
          <a:p>
            <a:endParaRPr lang="en-US" sz="1200" dirty="0"/>
          </a:p>
          <a:p>
            <a:r>
              <a:rPr lang="en-US" sz="2000" b="1" dirty="0"/>
              <a:t>Free!  Pierce County Caregiver Conference on Friday, June 21 at Rainier View Christian Church Parkland </a:t>
            </a:r>
            <a:r>
              <a:rPr lang="en-US" sz="2000" dirty="0">
                <a:hlinkClick r:id="rId3">
                  <a:extLst>
                    <a:ext uri="{A12FA001-AC4F-418D-AE19-62706E023703}">
                      <ahyp:hlinkClr xmlns:ahyp="http://schemas.microsoft.com/office/drawing/2018/hyperlinkcolor" val="tx"/>
                    </a:ext>
                  </a:extLst>
                </a:hlinkClick>
              </a:rPr>
              <a:t>https://www.piercecountywa.gov/8413/Caregiver-Conference</a:t>
            </a:r>
            <a:r>
              <a:rPr lang="en-US" sz="2000" dirty="0"/>
              <a:t> or call 253-798-4600</a:t>
            </a:r>
          </a:p>
          <a:p>
            <a:endParaRPr lang="en-US" sz="1200" dirty="0"/>
          </a:p>
          <a:p>
            <a:r>
              <a:rPr lang="en-US" sz="2000" b="1" dirty="0"/>
              <a:t>Caregiver support group information </a:t>
            </a:r>
            <a:r>
              <a:rPr lang="en-US" sz="2000" dirty="0"/>
              <a:t>at  </a:t>
            </a:r>
            <a:r>
              <a:rPr lang="en-US" sz="2000" dirty="0">
                <a:hlinkClick r:id="rId4">
                  <a:extLst>
                    <a:ext uri="{A12FA001-AC4F-418D-AE19-62706E023703}">
                      <ahyp:hlinkClr xmlns:ahyp="http://schemas.microsoft.com/office/drawing/2018/hyperlinkcolor" val="tx"/>
                    </a:ext>
                  </a:extLst>
                </a:hlinkClick>
              </a:rPr>
              <a:t>www.multicare.org</a:t>
            </a:r>
            <a:r>
              <a:rPr lang="en-US" sz="2000" dirty="0"/>
              <a:t> or </a:t>
            </a:r>
            <a:r>
              <a:rPr lang="en-US" sz="2000" dirty="0">
                <a:hlinkClick r:id="rId5">
                  <a:extLst>
                    <a:ext uri="{A12FA001-AC4F-418D-AE19-62706E023703}">
                      <ahyp:hlinkClr xmlns:ahyp="http://schemas.microsoft.com/office/drawing/2018/hyperlinkcolor" val="tx"/>
                    </a:ext>
                  </a:extLst>
                </a:hlinkClick>
              </a:rPr>
              <a:t>www.alz.org</a:t>
            </a:r>
            <a:endParaRPr lang="en-US" sz="2000" dirty="0"/>
          </a:p>
          <a:p>
            <a:endParaRPr lang="en-US" sz="1200" dirty="0"/>
          </a:p>
          <a:p>
            <a:r>
              <a:rPr lang="en-US" sz="2000" b="1" dirty="0"/>
              <a:t>The Alzheimer’s Store </a:t>
            </a:r>
            <a:r>
              <a:rPr lang="en-US" sz="2000" dirty="0"/>
              <a:t>at </a:t>
            </a:r>
            <a:r>
              <a:rPr lang="en-US" sz="2000" dirty="0">
                <a:hlinkClick r:id="rId6">
                  <a:extLst>
                    <a:ext uri="{A12FA001-AC4F-418D-AE19-62706E023703}">
                      <ahyp:hlinkClr xmlns:ahyp="http://schemas.microsoft.com/office/drawing/2018/hyperlinkcolor" val="tx"/>
                    </a:ext>
                  </a:extLst>
                </a:hlinkClick>
              </a:rPr>
              <a:t>www.alzstore.com</a:t>
            </a:r>
            <a:r>
              <a:rPr lang="en-US" sz="2000" dirty="0"/>
              <a:t> and phone 1-800-752-3238</a:t>
            </a:r>
          </a:p>
          <a:p>
            <a:endParaRPr lang="en-US" sz="1200" dirty="0"/>
          </a:p>
          <a:p>
            <a:r>
              <a:rPr lang="en-US" sz="2000" b="1" dirty="0" err="1"/>
              <a:t>Multicare</a:t>
            </a:r>
            <a:r>
              <a:rPr lang="en-US" sz="2000" b="1" dirty="0"/>
              <a:t> Celebrate Seniority “Care Pairs” program </a:t>
            </a:r>
            <a:r>
              <a:rPr lang="en-US" sz="2000" dirty="0"/>
              <a:t>at phone 253-697-7385 or</a:t>
            </a:r>
            <a:r>
              <a:rPr lang="en-US" sz="2000" b="1" dirty="0"/>
              <a:t> </a:t>
            </a:r>
            <a:r>
              <a:rPr lang="en-US" sz="2000" dirty="0">
                <a:solidFill>
                  <a:srgbClr val="FFFFFF"/>
                </a:solidFill>
                <a:hlinkClick r:id="rId7">
                  <a:extLst>
                    <a:ext uri="{A12FA001-AC4F-418D-AE19-62706E023703}">
                      <ahyp:hlinkClr xmlns:ahyp="http://schemas.microsoft.com/office/drawing/2018/hyperlinkcolor" val="tx"/>
                    </a:ext>
                  </a:extLst>
                </a:hlinkClick>
              </a:rPr>
              <a:t>https://multicare.jotform.com/233207380183956</a:t>
            </a:r>
            <a:r>
              <a:rPr lang="en-US" sz="2000" dirty="0">
                <a:solidFill>
                  <a:srgbClr val="FFFFFF"/>
                </a:solidFill>
              </a:rPr>
              <a:t> </a:t>
            </a:r>
          </a:p>
          <a:p>
            <a:endParaRPr lang="en-US" sz="2000" b="1" dirty="0"/>
          </a:p>
          <a:p>
            <a:r>
              <a:rPr lang="en-US" sz="2000" b="1" dirty="0"/>
              <a:t>MSHH Donor Closet </a:t>
            </a:r>
            <a:r>
              <a:rPr lang="en-US" sz="2000" dirty="0"/>
              <a:t>at phone 253-327-1033 and </a:t>
            </a:r>
            <a:r>
              <a:rPr lang="en-US" sz="2000" dirty="0">
                <a:hlinkClick r:id="rId8">
                  <a:extLst>
                    <a:ext uri="{A12FA001-AC4F-418D-AE19-62706E023703}">
                      <ahyp:hlinkClr xmlns:ahyp="http://schemas.microsoft.com/office/drawing/2018/hyperlinkcolor" val="tx"/>
                    </a:ext>
                  </a:extLst>
                </a:hlinkClick>
              </a:rPr>
              <a:t>http://www.msh-donorcloset.com</a:t>
            </a:r>
            <a:r>
              <a:rPr lang="en-US" sz="2000" dirty="0"/>
              <a:t> </a:t>
            </a:r>
            <a:endParaRPr lang="en-US" sz="2200" b="1" dirty="0"/>
          </a:p>
        </p:txBody>
      </p:sp>
      <p:grpSp>
        <p:nvGrpSpPr>
          <p:cNvPr id="3" name="Group 2">
            <a:extLst>
              <a:ext uri="{FF2B5EF4-FFF2-40B4-BE49-F238E27FC236}">
                <a16:creationId xmlns:a16="http://schemas.microsoft.com/office/drawing/2014/main" id="{BBCBAA18-8438-4F54-48E8-7D93357D47BD}"/>
              </a:ext>
            </a:extLst>
          </p:cNvPr>
          <p:cNvGrpSpPr/>
          <p:nvPr/>
        </p:nvGrpSpPr>
        <p:grpSpPr>
          <a:xfrm>
            <a:off x="10058400" y="6295053"/>
            <a:ext cx="2133600" cy="562947"/>
            <a:chOff x="10101964" y="6295053"/>
            <a:chExt cx="2133600" cy="562947"/>
          </a:xfrm>
        </p:grpSpPr>
        <p:sp>
          <p:nvSpPr>
            <p:cNvPr id="4" name="Rectangle 3">
              <a:extLst>
                <a:ext uri="{FF2B5EF4-FFF2-40B4-BE49-F238E27FC236}">
                  <a16:creationId xmlns:a16="http://schemas.microsoft.com/office/drawing/2014/main" id="{8EB5A345-85B0-2E14-08B3-3E5541ED3645}"/>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ate Placeholder 3">
              <a:extLst>
                <a:ext uri="{FF2B5EF4-FFF2-40B4-BE49-F238E27FC236}">
                  <a16:creationId xmlns:a16="http://schemas.microsoft.com/office/drawing/2014/main" id="{C4448828-94CD-3BFB-BD03-F5E362257BBE}"/>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7" name="Slide Number Placeholder 5">
              <a:extLst>
                <a:ext uri="{FF2B5EF4-FFF2-40B4-BE49-F238E27FC236}">
                  <a16:creationId xmlns:a16="http://schemas.microsoft.com/office/drawing/2014/main" id="{8D811DE2-FA5C-12FB-01F8-5A72F1A850AE}"/>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26</a:t>
              </a:fld>
              <a:endParaRPr lang="en-US" sz="1100" dirty="0">
                <a:solidFill>
                  <a:schemeClr val="tx1"/>
                </a:solidFill>
              </a:endParaRPr>
            </a:p>
          </p:txBody>
        </p:sp>
        <p:pic>
          <p:nvPicPr>
            <p:cNvPr id="11" name="Picture 10">
              <a:extLst>
                <a:ext uri="{FF2B5EF4-FFF2-40B4-BE49-F238E27FC236}">
                  <a16:creationId xmlns:a16="http://schemas.microsoft.com/office/drawing/2014/main" id="{F98E46FB-0BA7-5DA6-7CDA-72D0106E5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544215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CF393D-2BF1-43B9-B93B-B406C078E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8" name="TextBox 7">
            <a:extLst>
              <a:ext uri="{FF2B5EF4-FFF2-40B4-BE49-F238E27FC236}">
                <a16:creationId xmlns:a16="http://schemas.microsoft.com/office/drawing/2014/main" id="{AB014A3A-E0FD-4898-AEE6-D49D0E5E6F31}"/>
              </a:ext>
            </a:extLst>
          </p:cNvPr>
          <p:cNvSpPr txBox="1"/>
          <p:nvPr/>
        </p:nvSpPr>
        <p:spPr>
          <a:xfrm>
            <a:off x="812800" y="654687"/>
            <a:ext cx="9448800" cy="1077218"/>
          </a:xfrm>
          <a:prstGeom prst="rect">
            <a:avLst/>
          </a:prstGeom>
          <a:noFill/>
        </p:spPr>
        <p:txBody>
          <a:bodyPr wrap="square" rtlCol="0">
            <a:spAutoFit/>
          </a:bodyPr>
          <a:lstStyle/>
          <a:p>
            <a:r>
              <a:rPr lang="en-US" sz="3200" b="1" dirty="0"/>
              <a:t>Income and asset limits for Pierce County ADRC caregiver programs</a:t>
            </a:r>
            <a:endParaRPr lang="en-US" dirty="0"/>
          </a:p>
        </p:txBody>
      </p:sp>
      <p:sp>
        <p:nvSpPr>
          <p:cNvPr id="9" name="TextBox 8">
            <a:extLst>
              <a:ext uri="{FF2B5EF4-FFF2-40B4-BE49-F238E27FC236}">
                <a16:creationId xmlns:a16="http://schemas.microsoft.com/office/drawing/2014/main" id="{6868E7D0-8547-4C07-A8E8-0EBBB8254ABE}"/>
              </a:ext>
            </a:extLst>
          </p:cNvPr>
          <p:cNvSpPr txBox="1"/>
          <p:nvPr/>
        </p:nvSpPr>
        <p:spPr>
          <a:xfrm>
            <a:off x="711850" y="1768894"/>
            <a:ext cx="10809223" cy="3785652"/>
          </a:xfrm>
          <a:prstGeom prst="rect">
            <a:avLst/>
          </a:prstGeom>
          <a:noFill/>
        </p:spPr>
        <p:txBody>
          <a:bodyPr wrap="square" rtlCol="0">
            <a:spAutoFit/>
          </a:bodyPr>
          <a:lstStyle/>
          <a:p>
            <a:pPr marL="342900" indent="-342900">
              <a:buFont typeface="Arial" panose="020B0604020202020204" pitchFamily="34" charset="0"/>
              <a:buChar char="•"/>
            </a:pPr>
            <a:r>
              <a:rPr lang="en-US" sz="2000" b="1" dirty="0"/>
              <a:t>COPES program</a:t>
            </a:r>
            <a:r>
              <a:rPr lang="en-US" sz="2000" dirty="0"/>
              <a:t>:  Single person monthly income limit is $2829 and married person monthly income limit depends on spousal support needs to cover household costs.  Single person asset limit is $2000 and married person asset limits is $70,301.  Family home, personal belongings, one vehicle, and burial plans with no cash value are all exempt from the asset limits.    </a:t>
            </a:r>
          </a:p>
          <a:p>
            <a:endParaRPr lang="en-US" sz="2000" dirty="0"/>
          </a:p>
          <a:p>
            <a:pPr marL="342900" indent="-342900">
              <a:buFont typeface="Arial" panose="020B0604020202020204" pitchFamily="34" charset="0"/>
              <a:buChar char="•"/>
            </a:pPr>
            <a:r>
              <a:rPr lang="en-US" sz="2000" b="1" dirty="0"/>
              <a:t>TSOA program</a:t>
            </a:r>
            <a:r>
              <a:rPr lang="en-US" sz="2000" dirty="0"/>
              <a:t>:  Monthly income limit is $3656 whether person is single or married.  Single person asset limit is $66,456 and married person asset limit is $134,757.</a:t>
            </a:r>
          </a:p>
          <a:p>
            <a:endParaRPr lang="en-US" sz="2000" dirty="0"/>
          </a:p>
          <a:p>
            <a:pPr marL="342900" indent="-342900">
              <a:buFont typeface="Arial" panose="020B0604020202020204" pitchFamily="34" charset="0"/>
              <a:buChar char="•"/>
            </a:pPr>
            <a:r>
              <a:rPr lang="en-US" sz="2000" b="1" dirty="0"/>
              <a:t>FCSP program</a:t>
            </a:r>
            <a:r>
              <a:rPr lang="en-US" sz="2000" dirty="0"/>
              <a:t>:  Single person monthly income limit is $2087 and married couple income limit is $4174 to pay zero for caregiver services.  Income above those amounts are subject to a sliding scale to determine hourly payment rate.  No asset limit.  </a:t>
            </a:r>
          </a:p>
        </p:txBody>
      </p:sp>
      <p:grpSp>
        <p:nvGrpSpPr>
          <p:cNvPr id="3" name="Group 2">
            <a:extLst>
              <a:ext uri="{FF2B5EF4-FFF2-40B4-BE49-F238E27FC236}">
                <a16:creationId xmlns:a16="http://schemas.microsoft.com/office/drawing/2014/main" id="{F0A74014-50A2-A0D5-2C1D-B2DAEAE774F5}"/>
              </a:ext>
            </a:extLst>
          </p:cNvPr>
          <p:cNvGrpSpPr/>
          <p:nvPr/>
        </p:nvGrpSpPr>
        <p:grpSpPr>
          <a:xfrm>
            <a:off x="10058400" y="6295053"/>
            <a:ext cx="2133600" cy="562947"/>
            <a:chOff x="10101964" y="6295053"/>
            <a:chExt cx="2133600" cy="562947"/>
          </a:xfrm>
        </p:grpSpPr>
        <p:sp>
          <p:nvSpPr>
            <p:cNvPr id="4" name="Rectangle 3">
              <a:extLst>
                <a:ext uri="{FF2B5EF4-FFF2-40B4-BE49-F238E27FC236}">
                  <a16:creationId xmlns:a16="http://schemas.microsoft.com/office/drawing/2014/main" id="{D5C18BA1-59AB-9D1A-A6AC-3083F4FBA3AF}"/>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ate Placeholder 3">
              <a:extLst>
                <a:ext uri="{FF2B5EF4-FFF2-40B4-BE49-F238E27FC236}">
                  <a16:creationId xmlns:a16="http://schemas.microsoft.com/office/drawing/2014/main" id="{3E8910EF-7028-6037-39EB-E0FA6F52025D}"/>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7" name="Slide Number Placeholder 5">
              <a:extLst>
                <a:ext uri="{FF2B5EF4-FFF2-40B4-BE49-F238E27FC236}">
                  <a16:creationId xmlns:a16="http://schemas.microsoft.com/office/drawing/2014/main" id="{EBB3885B-6B75-160B-4B48-D4DE351BBFB6}"/>
                </a:ext>
              </a:extLst>
            </p:cNvPr>
            <p:cNvSpPr txBox="1">
              <a:spLocks/>
            </p:cNvSpPr>
            <p:nvPr/>
          </p:nvSpPr>
          <p:spPr>
            <a:xfrm>
              <a:off x="11408250" y="6391522"/>
              <a:ext cx="648937" cy="373008"/>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27</a:t>
              </a:fld>
              <a:endParaRPr lang="en-US" sz="1100" dirty="0">
                <a:solidFill>
                  <a:schemeClr val="tx1"/>
                </a:solidFill>
              </a:endParaRPr>
            </a:p>
          </p:txBody>
        </p:sp>
        <p:pic>
          <p:nvPicPr>
            <p:cNvPr id="11" name="Picture 10">
              <a:extLst>
                <a:ext uri="{FF2B5EF4-FFF2-40B4-BE49-F238E27FC236}">
                  <a16:creationId xmlns:a16="http://schemas.microsoft.com/office/drawing/2014/main" id="{DF8B0C3E-2C00-3651-F121-409C6B1F1B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31422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7A4756-78CC-456C-A902-4E2F3693CBCA}"/>
              </a:ext>
            </a:extLst>
          </p:cNvPr>
          <p:cNvSpPr/>
          <p:nvPr/>
        </p:nvSpPr>
        <p:spPr>
          <a:xfrm>
            <a:off x="1176280" y="1118816"/>
            <a:ext cx="9421403" cy="4620367"/>
          </a:xfrm>
          <a:prstGeom prst="rect">
            <a:avLst/>
          </a:prstGeom>
        </p:spPr>
        <p:txBody>
          <a:bodyPr wrap="square">
            <a:spAutoFit/>
          </a:bodyPr>
          <a:lstStyle/>
          <a:p>
            <a:pPr marL="0" marR="0" lvl="0" indent="0" defTabSz="914400" rtl="0" eaLnBrk="1" fontAlgn="auto" latinLnBrk="0" hangingPunct="1">
              <a:lnSpc>
                <a:spcPct val="107000"/>
              </a:lnSpc>
              <a:spcBef>
                <a:spcPts val="0"/>
              </a:spcBef>
              <a:spcAft>
                <a:spcPts val="180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Presentation topics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Who is a caregiver?   </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What are the duties of a caregiver?  </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When do you know that you are a caregiver for aging parents?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Caregiving by the numbers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Challenges facing caregivers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Dementia warning signs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Actions that family members should take for proper care planning</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Professional care options for aging parents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Making the home safer and more accessible for aging parents</a:t>
            </a:r>
          </a:p>
          <a:p>
            <a:pPr marL="457200" marR="0" lvl="0" indent="-457200" algn="l" defTabSz="914400" rtl="0" eaLnBrk="1" fontAlgn="auto" latinLnBrk="0" hangingPunct="1">
              <a:spcBef>
                <a:spcPts val="0"/>
              </a:spcBef>
              <a:spcAft>
                <a:spcPts val="600"/>
              </a:spcAft>
              <a:buClrTx/>
              <a:buSzTx/>
              <a:buFont typeface="+mj-lt"/>
              <a:buAutoNum type="arabicPeriod"/>
              <a:tabLst/>
              <a:defRPr/>
            </a:pPr>
            <a:r>
              <a:rPr kumimoji="0" lang="en-US" sz="2000" b="0" i="0" u="none" strike="noStrike" kern="1200" cap="none" spc="0" normalizeH="0" baseline="0" noProof="0" dirty="0">
                <a:ln>
                  <a:noFill/>
                </a:ln>
                <a:solidFill>
                  <a:srgbClr val="FFFFFF"/>
                </a:solidFill>
                <a:effectLst/>
                <a:uLnTx/>
                <a:uFillTx/>
                <a:latin typeface="Open Sans"/>
                <a:ea typeface="Calibri" panose="020F0502020204030204" pitchFamily="34" charset="0"/>
                <a:cs typeface="Times New Roman" panose="02020603050405020304" pitchFamily="18" charset="0"/>
              </a:rPr>
              <a:t>Health and safety tips for caregivers</a:t>
            </a:r>
            <a:r>
              <a:rPr lang="en-US" sz="2000" dirty="0">
                <a:ea typeface="Calibri" panose="020F0502020204030204" pitchFamily="34" charset="0"/>
                <a:cs typeface="Times New Roman" panose="02020603050405020304" pitchFamily="18" charset="0"/>
              </a:rPr>
              <a:t> </a:t>
            </a:r>
            <a:r>
              <a:rPr lang="en-US" sz="2000" dirty="0">
                <a:solidFill>
                  <a:srgbClr val="FFFFFF"/>
                </a:solidFill>
                <a:ea typeface="Calibri" panose="020F0502020204030204" pitchFamily="34" charset="0"/>
                <a:cs typeface="Times New Roman" panose="02020603050405020304" pitchFamily="18" charset="0"/>
              </a:rPr>
              <a:t>    </a:t>
            </a:r>
            <a:endParaRPr lang="en-US" sz="2000" dirty="0">
              <a:solidFill>
                <a:srgbClr val="FFFFFF"/>
              </a:solidFill>
              <a:effectLst/>
              <a:ea typeface="Calibri" panose="020F0502020204030204" pitchFamily="34" charset="0"/>
              <a:cs typeface="Times New Roman" panose="02020603050405020304" pitchFamily="18" charset="0"/>
            </a:endParaRPr>
          </a:p>
        </p:txBody>
      </p:sp>
      <p:grpSp>
        <p:nvGrpSpPr>
          <p:cNvPr id="3" name="Group 2">
            <a:extLst>
              <a:ext uri="{FF2B5EF4-FFF2-40B4-BE49-F238E27FC236}">
                <a16:creationId xmlns:a16="http://schemas.microsoft.com/office/drawing/2014/main" id="{5A8E4F8B-4179-9321-D06A-A50FEE0EFFA3}"/>
              </a:ext>
            </a:extLst>
          </p:cNvPr>
          <p:cNvGrpSpPr/>
          <p:nvPr/>
        </p:nvGrpSpPr>
        <p:grpSpPr>
          <a:xfrm>
            <a:off x="10058400" y="6295053"/>
            <a:ext cx="2133600" cy="562947"/>
            <a:chOff x="10101964" y="6295053"/>
            <a:chExt cx="2133600" cy="562947"/>
          </a:xfrm>
        </p:grpSpPr>
        <p:sp>
          <p:nvSpPr>
            <p:cNvPr id="4" name="Rectangle 3">
              <a:extLst>
                <a:ext uri="{FF2B5EF4-FFF2-40B4-BE49-F238E27FC236}">
                  <a16:creationId xmlns:a16="http://schemas.microsoft.com/office/drawing/2014/main" id="{683325B7-5194-C827-A37F-3236A87930FB}"/>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3">
              <a:extLst>
                <a:ext uri="{FF2B5EF4-FFF2-40B4-BE49-F238E27FC236}">
                  <a16:creationId xmlns:a16="http://schemas.microsoft.com/office/drawing/2014/main" id="{C86F2C02-05FD-523C-C7C1-CA492CA19710}"/>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6" name="Slide Number Placeholder 5">
              <a:extLst>
                <a:ext uri="{FF2B5EF4-FFF2-40B4-BE49-F238E27FC236}">
                  <a16:creationId xmlns:a16="http://schemas.microsoft.com/office/drawing/2014/main" id="{B501C84E-19BC-FE60-1C75-8161038750AE}"/>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7" name="Picture 6">
              <a:extLst>
                <a:ext uri="{FF2B5EF4-FFF2-40B4-BE49-F238E27FC236}">
                  <a16:creationId xmlns:a16="http://schemas.microsoft.com/office/drawing/2014/main" id="{20BD8357-EBAB-4AC7-932A-3DDD39C53B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pic>
        <p:nvPicPr>
          <p:cNvPr id="13" name="Picture 12">
            <a:extLst>
              <a:ext uri="{FF2B5EF4-FFF2-40B4-BE49-F238E27FC236}">
                <a16:creationId xmlns:a16="http://schemas.microsoft.com/office/drawing/2014/main" id="{30ED4329-4B1C-0706-3656-F9615F5096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896673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AC6F88-AE11-4295-AFA5-385006C76A85}"/>
              </a:ext>
            </a:extLst>
          </p:cNvPr>
          <p:cNvSpPr>
            <a:spLocks noGrp="1"/>
          </p:cNvSpPr>
          <p:nvPr>
            <p:ph type="ctrTitle"/>
          </p:nvPr>
        </p:nvSpPr>
        <p:spPr>
          <a:xfrm flipV="1">
            <a:off x="1524000" y="3509962"/>
            <a:ext cx="5914490" cy="92075"/>
          </a:xfrm>
        </p:spPr>
        <p:txBody>
          <a:bodyPr>
            <a:normAutofit fontScale="90000"/>
          </a:bodyPr>
          <a:lstStyle/>
          <a:p>
            <a:br>
              <a:rPr lang="en-US" dirty="0"/>
            </a:br>
            <a:endParaRPr lang="en-US" dirty="0"/>
          </a:p>
        </p:txBody>
      </p:sp>
      <p:sp>
        <p:nvSpPr>
          <p:cNvPr id="6" name="Subtitle 5">
            <a:extLst>
              <a:ext uri="{FF2B5EF4-FFF2-40B4-BE49-F238E27FC236}">
                <a16:creationId xmlns:a16="http://schemas.microsoft.com/office/drawing/2014/main" id="{ACA36088-A79D-4D87-9A2F-A6F092E14572}"/>
              </a:ext>
            </a:extLst>
          </p:cNvPr>
          <p:cNvSpPr>
            <a:spLocks noGrp="1"/>
          </p:cNvSpPr>
          <p:nvPr>
            <p:ph type="subTitle" idx="1"/>
          </p:nvPr>
        </p:nvSpPr>
        <p:spPr>
          <a:xfrm>
            <a:off x="934947" y="741333"/>
            <a:ext cx="9352908" cy="599787"/>
          </a:xfrm>
        </p:spPr>
        <p:txBody>
          <a:bodyPr>
            <a:normAutofit/>
          </a:bodyPr>
          <a:lstStyle/>
          <a:p>
            <a:pPr algn="just"/>
            <a:r>
              <a:rPr lang="en-US" sz="3200" b="1" dirty="0"/>
              <a:t>How do we determine who is a caregiver?</a:t>
            </a:r>
          </a:p>
        </p:txBody>
      </p:sp>
      <p:sp>
        <p:nvSpPr>
          <p:cNvPr id="7" name="Rectangle 6">
            <a:extLst>
              <a:ext uri="{FF2B5EF4-FFF2-40B4-BE49-F238E27FC236}">
                <a16:creationId xmlns:a16="http://schemas.microsoft.com/office/drawing/2014/main" id="{DD85C3A9-A259-402D-B4BC-48D4BDD5EA87}"/>
              </a:ext>
            </a:extLst>
          </p:cNvPr>
          <p:cNvSpPr/>
          <p:nvPr/>
        </p:nvSpPr>
        <p:spPr>
          <a:xfrm>
            <a:off x="934947" y="1504243"/>
            <a:ext cx="10091119" cy="4785926"/>
          </a:xfrm>
          <a:prstGeom prst="rect">
            <a:avLst/>
          </a:prstGeom>
        </p:spPr>
        <p:txBody>
          <a:bodyPr wrap="square">
            <a:spAutoFit/>
          </a:bodyPr>
          <a:lstStyle/>
          <a:p>
            <a:pPr marL="342900" indent="-342900">
              <a:spcAft>
                <a:spcPts val="1800"/>
              </a:spcAft>
              <a:buFont typeface="Arial" panose="020B0604020202020204" pitchFamily="34" charset="0"/>
              <a:buChar char="•"/>
            </a:pPr>
            <a:r>
              <a:rPr lang="en-US" sz="2000" dirty="0"/>
              <a:t>Today we will consider you to be </a:t>
            </a:r>
            <a:r>
              <a:rPr lang="en-US" sz="2000" u="sng" dirty="0"/>
              <a:t>unpaid</a:t>
            </a:r>
            <a:r>
              <a:rPr lang="en-US" sz="2000" dirty="0"/>
              <a:t> family and friend caregivers.</a:t>
            </a:r>
          </a:p>
          <a:p>
            <a:pPr marL="342900" indent="-342900">
              <a:spcAft>
                <a:spcPts val="1800"/>
              </a:spcAft>
              <a:buFont typeface="Arial" panose="020B0604020202020204" pitchFamily="34" charset="0"/>
              <a:buChar char="•"/>
            </a:pPr>
            <a:r>
              <a:rPr lang="en-US" sz="2000" dirty="0"/>
              <a:t>A caregiver is giving the care and a care receiver is getting the care.  Often there are also care supporters involved who help out when needed.  Most adult children of aging parents are now helping them as their caregivers.      </a:t>
            </a:r>
          </a:p>
          <a:p>
            <a:pPr marL="342900" indent="-342900">
              <a:spcAft>
                <a:spcPts val="1800"/>
              </a:spcAft>
              <a:buFont typeface="Arial" panose="020B0604020202020204" pitchFamily="34" charset="0"/>
              <a:buChar char="•"/>
            </a:pPr>
            <a:r>
              <a:rPr lang="en-US" sz="2000" dirty="0"/>
              <a:t>The definition of “what is a caregiver” changes over time as family dynamics, the economy, and our longevity changes.  Technological changes have also imposed an additional burden on caregivers, along with greater risks of financial exploitation that caregivers must monitor.  “Giving care” as a caregiver can be defined in many different aspects, as noted on the following slides.  </a:t>
            </a:r>
          </a:p>
          <a:p>
            <a:pPr marL="342900" indent="-342900">
              <a:spcAft>
                <a:spcPts val="1800"/>
              </a:spcAft>
              <a:buFont typeface="Arial" panose="020B0604020202020204" pitchFamily="34" charset="0"/>
              <a:buChar char="•"/>
            </a:pPr>
            <a:r>
              <a:rPr lang="en-US" sz="2000" dirty="0">
                <a:effectLst/>
                <a:latin typeface="Open Sans" panose="020B0606030504020204" pitchFamily="34" charset="0"/>
                <a:ea typeface="Open Sans" panose="020B0606030504020204" pitchFamily="34" charset="0"/>
                <a:cs typeface="Open Sans" panose="020B0606030504020204" pitchFamily="34" charset="0"/>
              </a:rPr>
              <a:t>Because our life spans have increased due to new technology and modern medicine, the number of older adults who need care is rapidly growing. In fact, the fastest growing group of people in the United States are those who are 80 years or older.</a:t>
            </a:r>
            <a:endParaRPr lang="en-US" sz="20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7" name="Picture 16">
            <a:extLst>
              <a:ext uri="{FF2B5EF4-FFF2-40B4-BE49-F238E27FC236}">
                <a16:creationId xmlns:a16="http://schemas.microsoft.com/office/drawing/2014/main" id="{C9B2CDBB-95B8-4E5C-9D73-AD8F09C2B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2123" y="320324"/>
            <a:ext cx="1056230" cy="945223"/>
          </a:xfrm>
          <a:prstGeom prst="rect">
            <a:avLst/>
          </a:prstGeom>
        </p:spPr>
      </p:pic>
      <p:grpSp>
        <p:nvGrpSpPr>
          <p:cNvPr id="9" name="Group 8">
            <a:extLst>
              <a:ext uri="{FF2B5EF4-FFF2-40B4-BE49-F238E27FC236}">
                <a16:creationId xmlns:a16="http://schemas.microsoft.com/office/drawing/2014/main" id="{C34A3C3B-964A-A300-0F07-B2DE771E556F}"/>
              </a:ext>
            </a:extLst>
          </p:cNvPr>
          <p:cNvGrpSpPr/>
          <p:nvPr/>
        </p:nvGrpSpPr>
        <p:grpSpPr>
          <a:xfrm>
            <a:off x="10058400" y="6295053"/>
            <a:ext cx="2133600" cy="562947"/>
            <a:chOff x="10101964" y="6295053"/>
            <a:chExt cx="2133600" cy="562947"/>
          </a:xfrm>
        </p:grpSpPr>
        <p:sp>
          <p:nvSpPr>
            <p:cNvPr id="11" name="Rectangle 10">
              <a:extLst>
                <a:ext uri="{FF2B5EF4-FFF2-40B4-BE49-F238E27FC236}">
                  <a16:creationId xmlns:a16="http://schemas.microsoft.com/office/drawing/2014/main" id="{E52532B3-5DB8-DB9A-E1A0-5A8BF6F59D9D}"/>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6D330649-14D3-DE54-C56D-4F32E9D5C7AD}"/>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D113FD5C-061B-7123-7542-8AE5F0C74722}"/>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14" name="Picture 13">
              <a:extLst>
                <a:ext uri="{FF2B5EF4-FFF2-40B4-BE49-F238E27FC236}">
                  <a16:creationId xmlns:a16="http://schemas.microsoft.com/office/drawing/2014/main" id="{1388FFCD-0E1C-AEFF-56BD-0A1203B56D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497823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5100EE-DD61-49FC-89CC-C235117113B8}"/>
              </a:ext>
            </a:extLst>
          </p:cNvPr>
          <p:cNvSpPr txBox="1"/>
          <p:nvPr/>
        </p:nvSpPr>
        <p:spPr>
          <a:xfrm>
            <a:off x="768628" y="660572"/>
            <a:ext cx="10181267" cy="584775"/>
          </a:xfrm>
          <a:prstGeom prst="rect">
            <a:avLst/>
          </a:prstGeom>
          <a:noFill/>
        </p:spPr>
        <p:txBody>
          <a:bodyPr wrap="square" rtlCol="0">
            <a:spAutoFit/>
          </a:bodyPr>
          <a:lstStyle/>
          <a:p>
            <a:r>
              <a:rPr lang="en-US" sz="3200" b="1" dirty="0">
                <a:solidFill>
                  <a:schemeClr val="bg2"/>
                </a:solidFill>
                <a:latin typeface="Open Sans" panose="020B0606030504020204"/>
              </a:rPr>
              <a:t>Caregiver duties include, but are not limited to: </a:t>
            </a:r>
            <a:endParaRPr lang="en-US" sz="2200" b="1" dirty="0">
              <a:solidFill>
                <a:schemeClr val="bg2"/>
              </a:solidFill>
              <a:latin typeface="Open Sans" panose="020B0606030504020204"/>
            </a:endParaRPr>
          </a:p>
        </p:txBody>
      </p:sp>
      <p:sp>
        <p:nvSpPr>
          <p:cNvPr id="2" name="TextBox 1">
            <a:extLst>
              <a:ext uri="{FF2B5EF4-FFF2-40B4-BE49-F238E27FC236}">
                <a16:creationId xmlns:a16="http://schemas.microsoft.com/office/drawing/2014/main" id="{6CC3E21B-FC41-4415-9F93-530A5731C3E3}"/>
              </a:ext>
            </a:extLst>
          </p:cNvPr>
          <p:cNvSpPr txBox="1"/>
          <p:nvPr/>
        </p:nvSpPr>
        <p:spPr>
          <a:xfrm>
            <a:off x="768628" y="1333688"/>
            <a:ext cx="10265132" cy="4978286"/>
          </a:xfrm>
          <a:prstGeom prst="rect">
            <a:avLst/>
          </a:prstGeom>
          <a:noFill/>
        </p:spPr>
        <p:txBody>
          <a:bodyPr wrap="square" rtlCol="0">
            <a:spAutoFit/>
          </a:bodyPr>
          <a:lstStyle/>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Managing care receiver finances including paying bills, filing taxes, shielding against financial scams;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Understanding and effectively using online platforms for access to care receiver bank accounts, investment accounts, tax filing, and email communication with friends, family, and professional service providers;</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Purchasing and delivery of groceries and household items;</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Scheduling/transportation to medical/dental/vision appointments;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Housekeeping services including vacuuming, sweeping, laundry, bathroom and kitchen cleaning, yard maintenance, scheduling of furnace/plumbing/electrical maintenance/phone/computer maintenance and repairs;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Motor vehicle maintenance and cleaning;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Purchase/installation of supportive medical equipment at home; </a:t>
            </a:r>
          </a:p>
          <a:p>
            <a:pPr marL="285750" lvl="0" indent="-285750">
              <a:spcBef>
                <a:spcPts val="300"/>
              </a:spcBef>
              <a:buFont typeface="Arial" panose="020B0604020202020204" pitchFamily="34" charset="0"/>
              <a:buChar char="•"/>
            </a:pPr>
            <a:r>
              <a:rPr lang="en-US" sz="2000" dirty="0">
                <a:solidFill>
                  <a:schemeClr val="bg1"/>
                </a:solidFill>
                <a:latin typeface="Open Sans" panose="020B0606030504020204"/>
              </a:rPr>
              <a:t>Prompts and direct assistance for care receiver personal hygiene including dressing, bathing, toileting, foot care, medication management, meal preparation, vision care, dental care; </a:t>
            </a:r>
            <a:endParaRPr lang="en-US" dirty="0"/>
          </a:p>
        </p:txBody>
      </p:sp>
      <p:pic>
        <p:nvPicPr>
          <p:cNvPr id="8" name="Picture 7">
            <a:extLst>
              <a:ext uri="{FF2B5EF4-FFF2-40B4-BE49-F238E27FC236}">
                <a16:creationId xmlns:a16="http://schemas.microsoft.com/office/drawing/2014/main" id="{0802CBEF-23AF-4315-81AF-25B2DBAA21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0" name="Group 9">
            <a:extLst>
              <a:ext uri="{FF2B5EF4-FFF2-40B4-BE49-F238E27FC236}">
                <a16:creationId xmlns:a16="http://schemas.microsoft.com/office/drawing/2014/main" id="{80D46D8E-0187-737B-2BBA-E64233E0930B}"/>
              </a:ext>
            </a:extLst>
          </p:cNvPr>
          <p:cNvGrpSpPr/>
          <p:nvPr/>
        </p:nvGrpSpPr>
        <p:grpSpPr>
          <a:xfrm>
            <a:off x="10058400" y="6281686"/>
            <a:ext cx="2133600" cy="562947"/>
            <a:chOff x="10101964" y="6295053"/>
            <a:chExt cx="2133600" cy="562947"/>
          </a:xfrm>
        </p:grpSpPr>
        <p:sp>
          <p:nvSpPr>
            <p:cNvPr id="11" name="Rectangle 10">
              <a:extLst>
                <a:ext uri="{FF2B5EF4-FFF2-40B4-BE49-F238E27FC236}">
                  <a16:creationId xmlns:a16="http://schemas.microsoft.com/office/drawing/2014/main" id="{40753F15-F5E8-9C66-0570-DF28BCAE6243}"/>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E3801D41-17B4-BAEF-AF03-9EBEDC6FFCFB}"/>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05/07/2023</a:t>
              </a:r>
            </a:p>
          </p:txBody>
        </p:sp>
        <p:sp>
          <p:nvSpPr>
            <p:cNvPr id="13" name="Slide Number Placeholder 5">
              <a:extLst>
                <a:ext uri="{FF2B5EF4-FFF2-40B4-BE49-F238E27FC236}">
                  <a16:creationId xmlns:a16="http://schemas.microsoft.com/office/drawing/2014/main" id="{8DBF841D-E9E1-97C2-1B78-0A6DA89119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Pg. </a:t>
              </a:r>
              <a:fld id="{EAE943E4-BA89-43E5-A731-E7EEF17331F6}" type="slidenum">
                <a:rPr lang="en-US" sz="1100" smtClean="0"/>
                <a:t>5</a:t>
              </a:fld>
              <a:endParaRPr lang="en-US" sz="1100" dirty="0"/>
            </a:p>
          </p:txBody>
        </p:sp>
        <p:pic>
          <p:nvPicPr>
            <p:cNvPr id="14" name="Picture 13">
              <a:extLst>
                <a:ext uri="{FF2B5EF4-FFF2-40B4-BE49-F238E27FC236}">
                  <a16:creationId xmlns:a16="http://schemas.microsoft.com/office/drawing/2014/main" id="{F88F2A58-FF81-AC51-FD1E-EA2D5B8217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66855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5BE2FD6-E8FC-4F18-9EC6-47D93701EA17}"/>
              </a:ext>
            </a:extLst>
          </p:cNvPr>
          <p:cNvSpPr txBox="1"/>
          <p:nvPr/>
        </p:nvSpPr>
        <p:spPr>
          <a:xfrm>
            <a:off x="837401" y="710505"/>
            <a:ext cx="10287799" cy="584775"/>
          </a:xfrm>
          <a:prstGeom prst="rect">
            <a:avLst/>
          </a:prstGeom>
          <a:noFill/>
        </p:spPr>
        <p:txBody>
          <a:bodyPr wrap="square" rtlCol="0">
            <a:spAutoFit/>
          </a:bodyPr>
          <a:lstStyle/>
          <a:p>
            <a:r>
              <a:rPr lang="en-US" sz="3200" b="1" dirty="0"/>
              <a:t>More caregiver duties</a:t>
            </a:r>
            <a:r>
              <a:rPr lang="en-US" sz="2000" dirty="0">
                <a:latin typeface="Open Sans" panose="020B0606030504020204"/>
                <a:cs typeface="Calibri" panose="020F0502020204030204" pitchFamily="34" charset="0"/>
              </a:rPr>
              <a:t> </a:t>
            </a:r>
          </a:p>
        </p:txBody>
      </p:sp>
      <p:sp>
        <p:nvSpPr>
          <p:cNvPr id="4" name="TextBox 3">
            <a:extLst>
              <a:ext uri="{FF2B5EF4-FFF2-40B4-BE49-F238E27FC236}">
                <a16:creationId xmlns:a16="http://schemas.microsoft.com/office/drawing/2014/main" id="{71C7FA01-B6A6-4527-A1DF-16FF0E2B8BCE}"/>
              </a:ext>
            </a:extLst>
          </p:cNvPr>
          <p:cNvSpPr txBox="1"/>
          <p:nvPr/>
        </p:nvSpPr>
        <p:spPr>
          <a:xfrm>
            <a:off x="837401" y="1416075"/>
            <a:ext cx="10903162" cy="4439677"/>
          </a:xfrm>
          <a:prstGeom prst="rect">
            <a:avLst/>
          </a:prstGeom>
          <a:noFill/>
        </p:spPr>
        <p:txBody>
          <a:bodyPr wrap="square" rtlCol="0">
            <a:spAutoFit/>
          </a:bodyPr>
          <a:lstStyle/>
          <a:p>
            <a:pPr marL="285750" lvl="0" indent="-285750">
              <a:spcAft>
                <a:spcPts val="300"/>
              </a:spcAft>
              <a:buFont typeface="Arial" panose="020B0604020202020204" pitchFamily="34" charset="0"/>
              <a:buChar char="•"/>
            </a:pPr>
            <a:r>
              <a:rPr lang="en-US" sz="2000" dirty="0">
                <a:latin typeface="Open Sans" panose="020B0606030504020204"/>
              </a:rPr>
              <a:t>Locating, understanding, and filing for benefits including Social Security retirement/disability, Medicare/Medicaid, and so on;  </a:t>
            </a:r>
          </a:p>
          <a:p>
            <a:pPr marL="285750" lvl="0" indent="-285750">
              <a:spcAft>
                <a:spcPts val="300"/>
              </a:spcAft>
              <a:buFont typeface="Arial" panose="020B0604020202020204" pitchFamily="34" charset="0"/>
              <a:buChar char="•"/>
            </a:pPr>
            <a:r>
              <a:rPr lang="en-US" sz="2000" dirty="0">
                <a:latin typeface="Open Sans" panose="020B0606030504020204"/>
              </a:rPr>
              <a:t>Locating, understanding, and filing for Durable Power of Attorney forms, Protective Payee forms, Advance Directives, POLST Forms, Last Will and Testament, and so on;  </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Emotional support and companionship;</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Having meals together;  </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Watching TV programs or sports together; </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Working in the yard together; </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Taking walks together;</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Car rides together;</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Attending faith services together; </a:t>
            </a:r>
          </a:p>
          <a:p>
            <a:pPr marL="285750" indent="-285750">
              <a:spcAft>
                <a:spcPts val="300"/>
              </a:spcAft>
              <a:buFont typeface="Arial" panose="020B0604020202020204" pitchFamily="34" charset="0"/>
              <a:buChar char="•"/>
            </a:pPr>
            <a:r>
              <a:rPr lang="en-US" sz="2000" dirty="0">
                <a:latin typeface="Open Sans" panose="020B0606030504020204"/>
                <a:cs typeface="Calibri" panose="020F0502020204030204" pitchFamily="34" charset="0"/>
              </a:rPr>
              <a:t>Arranging the COVID-19 vaccine boosters and other preventive vaccines for caregiver and care receiver at physician offices or local pharmacies.  </a:t>
            </a:r>
            <a:endParaRPr lang="en-US" dirty="0"/>
          </a:p>
        </p:txBody>
      </p:sp>
      <p:pic>
        <p:nvPicPr>
          <p:cNvPr id="11" name="Picture 10">
            <a:extLst>
              <a:ext uri="{FF2B5EF4-FFF2-40B4-BE49-F238E27FC236}">
                <a16:creationId xmlns:a16="http://schemas.microsoft.com/office/drawing/2014/main" id="{990A366A-B0A8-4ED3-A77A-94B52E6533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9" name="Group 8">
            <a:extLst>
              <a:ext uri="{FF2B5EF4-FFF2-40B4-BE49-F238E27FC236}">
                <a16:creationId xmlns:a16="http://schemas.microsoft.com/office/drawing/2014/main" id="{741FD182-2298-90FD-3B1F-7D9103DF9067}"/>
              </a:ext>
            </a:extLst>
          </p:cNvPr>
          <p:cNvGrpSpPr/>
          <p:nvPr/>
        </p:nvGrpSpPr>
        <p:grpSpPr>
          <a:xfrm>
            <a:off x="10058400" y="6295053"/>
            <a:ext cx="2133600" cy="562947"/>
            <a:chOff x="10101964" y="6295053"/>
            <a:chExt cx="2133600" cy="562947"/>
          </a:xfrm>
        </p:grpSpPr>
        <p:sp>
          <p:nvSpPr>
            <p:cNvPr id="10" name="Rectangle 9">
              <a:extLst>
                <a:ext uri="{FF2B5EF4-FFF2-40B4-BE49-F238E27FC236}">
                  <a16:creationId xmlns:a16="http://schemas.microsoft.com/office/drawing/2014/main" id="{3896110A-7039-F1DB-E1E1-047A124D94E6}"/>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ate Placeholder 3">
              <a:extLst>
                <a:ext uri="{FF2B5EF4-FFF2-40B4-BE49-F238E27FC236}">
                  <a16:creationId xmlns:a16="http://schemas.microsoft.com/office/drawing/2014/main" id="{19F94988-C66C-434B-98BB-B7DB95CAE0EA}"/>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3" name="Slide Number Placeholder 5">
              <a:extLst>
                <a:ext uri="{FF2B5EF4-FFF2-40B4-BE49-F238E27FC236}">
                  <a16:creationId xmlns:a16="http://schemas.microsoft.com/office/drawing/2014/main" id="{C3B505D9-77F3-3162-B4FA-2A62A9688BF9}"/>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14" name="Picture 13">
              <a:extLst>
                <a:ext uri="{FF2B5EF4-FFF2-40B4-BE49-F238E27FC236}">
                  <a16:creationId xmlns:a16="http://schemas.microsoft.com/office/drawing/2014/main" id="{6860B936-C504-DF43-9EE8-700E295C4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516465271"/>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882642" y="1778758"/>
            <a:ext cx="10454640" cy="5600379"/>
          </a:xfrm>
          <a:prstGeom prst="rect">
            <a:avLst/>
          </a:prstGeom>
          <a:noFill/>
        </p:spPr>
        <p:txBody>
          <a:bodyPr wrap="square" rtlCol="0">
            <a:spAutoFit/>
          </a:bodyPr>
          <a:lstStyle/>
          <a:p>
            <a:r>
              <a:rPr lang="en-US" sz="2000" dirty="0"/>
              <a:t>I recognized that I had become the caregiver for my parents when the activities I did with my parents were no longer the things I </a:t>
            </a:r>
            <a:r>
              <a:rPr lang="en-US" sz="2000" b="1" i="1" dirty="0"/>
              <a:t>WANTED </a:t>
            </a:r>
            <a:r>
              <a:rPr lang="en-US" sz="2000" dirty="0"/>
              <a:t> to do </a:t>
            </a:r>
            <a:r>
              <a:rPr lang="en-US" sz="2000" b="1" i="1" dirty="0"/>
              <a:t>WITH</a:t>
            </a:r>
            <a:r>
              <a:rPr lang="en-US" sz="2000" dirty="0"/>
              <a:t>  them, but instead were the things I </a:t>
            </a:r>
            <a:r>
              <a:rPr lang="en-US" sz="2000" b="1" i="1" dirty="0"/>
              <a:t>NEEDED</a:t>
            </a:r>
            <a:r>
              <a:rPr lang="en-US" sz="2000" dirty="0"/>
              <a:t> to do </a:t>
            </a:r>
            <a:r>
              <a:rPr lang="en-US" sz="2000" b="1" i="1" dirty="0"/>
              <a:t>FOR</a:t>
            </a:r>
            <a:r>
              <a:rPr lang="en-US" sz="2000" dirty="0"/>
              <a:t>  them. </a:t>
            </a:r>
          </a:p>
          <a:p>
            <a:endParaRPr lang="en-US" sz="1200" dirty="0"/>
          </a:p>
          <a:p>
            <a:pPr marL="0" marR="0">
              <a:spcBef>
                <a:spcPts val="0"/>
              </a:spcBef>
              <a:spcAft>
                <a:spcPts val="0"/>
              </a:spcAft>
            </a:pPr>
            <a:r>
              <a:rPr lang="en-US" sz="2000" kern="1200" dirty="0">
                <a:effectLst/>
                <a:latin typeface="Open Sans" panose="020B0606030504020204" pitchFamily="34" charset="0"/>
                <a:ea typeface="Open Sans" panose="020B0606030504020204" pitchFamily="34" charset="0"/>
                <a:cs typeface="Open Sans" panose="020B0606030504020204" pitchFamily="34" charset="0"/>
              </a:rPr>
              <a:t>An example of this recognition occurred when </a:t>
            </a:r>
            <a:r>
              <a:rPr lang="en-US" sz="2000" dirty="0">
                <a:latin typeface="Open Sans" panose="020B0606030504020204" pitchFamily="34" charset="0"/>
                <a:ea typeface="Open Sans" panose="020B0606030504020204" pitchFamily="34" charset="0"/>
                <a:cs typeface="Open Sans" panose="020B0606030504020204" pitchFamily="34" charset="0"/>
              </a:rPr>
              <a:t>I drove</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mom or dad </a:t>
            </a:r>
            <a:r>
              <a:rPr lang="en-US" sz="2000" dirty="0">
                <a:latin typeface="Open Sans" panose="020B0606030504020204" pitchFamily="34" charset="0"/>
                <a:ea typeface="Open Sans" panose="020B0606030504020204" pitchFamily="34" charset="0"/>
                <a:cs typeface="Open Sans" panose="020B0606030504020204" pitchFamily="34" charset="0"/>
              </a:rPr>
              <a:t>to the doctor’s office</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Early on it was an</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infrequent, easy drive with my </a:t>
            </a:r>
            <a:r>
              <a:rPr lang="en-US" sz="2000" b="1" i="1" kern="1200" dirty="0">
                <a:effectLst/>
                <a:latin typeface="Open Sans" panose="020B0606030504020204" pitchFamily="34" charset="0"/>
                <a:ea typeface="Open Sans" panose="020B0606030504020204" pitchFamily="34" charset="0"/>
                <a:cs typeface="Open Sans" panose="020B0606030504020204" pitchFamily="34" charset="0"/>
              </a:rPr>
              <a:t>healthy parent</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to and from the office, changing</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over the years with </a:t>
            </a:r>
            <a:r>
              <a:rPr lang="en-US" sz="2000" dirty="0">
                <a:latin typeface="Open Sans" panose="020B0606030504020204" pitchFamily="34" charset="0"/>
                <a:ea typeface="Open Sans" panose="020B0606030504020204" pitchFamily="34" charset="0"/>
                <a:cs typeface="Open Sans" panose="020B0606030504020204" pitchFamily="34" charset="0"/>
              </a:rPr>
              <a:t>my</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a:t>
            </a:r>
            <a:r>
              <a:rPr lang="en-US" sz="2000" b="1" i="1" kern="1200" dirty="0">
                <a:effectLst/>
                <a:latin typeface="Open Sans" panose="020B0606030504020204" pitchFamily="34" charset="0"/>
                <a:ea typeface="Open Sans" panose="020B0606030504020204" pitchFamily="34" charset="0"/>
                <a:cs typeface="Open Sans" panose="020B0606030504020204" pitchFamily="34" charset="0"/>
              </a:rPr>
              <a:t>ill parent</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into something much more frequent and challenging, </a:t>
            </a:r>
            <a:r>
              <a:rPr lang="en-US" sz="2000" dirty="0">
                <a:latin typeface="Open Sans" panose="020B0606030504020204" pitchFamily="34" charset="0"/>
                <a:ea typeface="Open Sans" panose="020B0606030504020204" pitchFamily="34" charset="0"/>
                <a:cs typeface="Open Sans" panose="020B0606030504020204" pitchFamily="34" charset="0"/>
              </a:rPr>
              <a:t>often requiring</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several hours of my time. As the health needs of mom or dad became more serious, these trips required a significant amount of preparation time, to </a:t>
            </a:r>
            <a:r>
              <a:rPr lang="en-US" sz="2000" dirty="0">
                <a:latin typeface="Open Sans" panose="020B0606030504020204" pitchFamily="34" charset="0"/>
                <a:ea typeface="Open Sans" panose="020B0606030504020204" pitchFamily="34" charset="0"/>
                <a:cs typeface="Open Sans" panose="020B0606030504020204" pitchFamily="34" charset="0"/>
              </a:rPr>
              <a:t>ensure</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that mom or dad took medications, </a:t>
            </a:r>
            <a:r>
              <a:rPr lang="en-US" sz="2000" dirty="0">
                <a:latin typeface="Open Sans" panose="020B0606030504020204" pitchFamily="34" charset="0"/>
                <a:ea typeface="Open Sans" panose="020B0606030504020204" pitchFamily="34" charset="0"/>
                <a:cs typeface="Open Sans" panose="020B0606030504020204" pitchFamily="34" charset="0"/>
              </a:rPr>
              <a:t>ate</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meals</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showered, dressed, and </a:t>
            </a:r>
            <a:r>
              <a:rPr lang="en-US" sz="2000" dirty="0">
                <a:latin typeface="Open Sans" panose="020B0606030504020204" pitchFamily="34" charset="0"/>
                <a:ea typeface="Open Sans" panose="020B0606030504020204" pitchFamily="34" charset="0"/>
                <a:cs typeface="Open Sans" panose="020B0606030504020204" pitchFamily="34" charset="0"/>
              </a:rPr>
              <a:t>had me drive them to the</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doctor’s office.  For the appointment, </a:t>
            </a:r>
            <a:r>
              <a:rPr lang="en-US" sz="2000" dirty="0">
                <a:latin typeface="Open Sans" panose="020B0606030504020204" pitchFamily="34" charset="0"/>
                <a:ea typeface="Open Sans" panose="020B0606030504020204" pitchFamily="34" charset="0"/>
                <a:cs typeface="Open Sans" panose="020B0606030504020204" pitchFamily="34" charset="0"/>
              </a:rPr>
              <a:t>I</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physically assisted them</a:t>
            </a:r>
            <a:r>
              <a:rPr lang="en-US" sz="2000" kern="1200" dirty="0">
                <a:effectLst/>
                <a:latin typeface="Open Sans" panose="020B0606030504020204" pitchFamily="34" charset="0"/>
                <a:ea typeface="Open Sans" panose="020B0606030504020204" pitchFamily="34" charset="0"/>
                <a:cs typeface="Open Sans" panose="020B0606030504020204" pitchFamily="34" charset="0"/>
              </a:rPr>
              <a:t> into the office, asked questions of the doctor, took notes, and then scheduled follow-up appointments for diagnostic tests and specialist visits, along with stopping at the pharmacy on the way home to pick up prescriptions. </a:t>
            </a:r>
            <a:r>
              <a:rPr lang="en-US" sz="2000" kern="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3200" b="1"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3909CB7-6BA8-42C6-B3D7-68E52B37D1AC}"/>
              </a:ext>
            </a:extLst>
          </p:cNvPr>
          <p:cNvSpPr txBox="1"/>
          <p:nvPr/>
        </p:nvSpPr>
        <p:spPr>
          <a:xfrm>
            <a:off x="863600" y="543383"/>
            <a:ext cx="9681311" cy="1077218"/>
          </a:xfrm>
          <a:prstGeom prst="rect">
            <a:avLst/>
          </a:prstGeom>
          <a:noFill/>
        </p:spPr>
        <p:txBody>
          <a:bodyPr wrap="square" rtlCol="0">
            <a:spAutoFit/>
          </a:bodyPr>
          <a:lstStyle/>
          <a:p>
            <a:r>
              <a:rPr lang="en-US" sz="3200" b="1" dirty="0"/>
              <a:t>How did I recognize that I had become a caregiver for my parents?</a:t>
            </a:r>
          </a:p>
        </p:txBody>
      </p:sp>
      <p:pic>
        <p:nvPicPr>
          <p:cNvPr id="12" name="Picture 11">
            <a:extLst>
              <a:ext uri="{FF2B5EF4-FFF2-40B4-BE49-F238E27FC236}">
                <a16:creationId xmlns:a16="http://schemas.microsoft.com/office/drawing/2014/main" id="{BAFDF6CF-7C92-48FE-99CF-AA7365A473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7" name="Group 6">
            <a:extLst>
              <a:ext uri="{FF2B5EF4-FFF2-40B4-BE49-F238E27FC236}">
                <a16:creationId xmlns:a16="http://schemas.microsoft.com/office/drawing/2014/main" id="{117F0D38-DAA2-BC01-5BCD-013C64ACAAAB}"/>
              </a:ext>
            </a:extLst>
          </p:cNvPr>
          <p:cNvGrpSpPr/>
          <p:nvPr/>
        </p:nvGrpSpPr>
        <p:grpSpPr>
          <a:xfrm>
            <a:off x="10058400" y="6295053"/>
            <a:ext cx="2133600" cy="562947"/>
            <a:chOff x="10101964" y="6295053"/>
            <a:chExt cx="2133600" cy="562947"/>
          </a:xfrm>
        </p:grpSpPr>
        <p:sp>
          <p:nvSpPr>
            <p:cNvPr id="8" name="Rectangle 7">
              <a:extLst>
                <a:ext uri="{FF2B5EF4-FFF2-40B4-BE49-F238E27FC236}">
                  <a16:creationId xmlns:a16="http://schemas.microsoft.com/office/drawing/2014/main" id="{BD49753B-8B8C-251C-D96A-CE4A670F94DA}"/>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ate Placeholder 3">
              <a:extLst>
                <a:ext uri="{FF2B5EF4-FFF2-40B4-BE49-F238E27FC236}">
                  <a16:creationId xmlns:a16="http://schemas.microsoft.com/office/drawing/2014/main" id="{EBD3415B-1534-6219-CEEE-D92050AD6B23}"/>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0" name="Slide Number Placeholder 5">
              <a:extLst>
                <a:ext uri="{FF2B5EF4-FFF2-40B4-BE49-F238E27FC236}">
                  <a16:creationId xmlns:a16="http://schemas.microsoft.com/office/drawing/2014/main" id="{FE65EE90-C173-85F1-8D81-197A2D48F1D9}"/>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13" name="Picture 12">
              <a:extLst>
                <a:ext uri="{FF2B5EF4-FFF2-40B4-BE49-F238E27FC236}">
                  <a16:creationId xmlns:a16="http://schemas.microsoft.com/office/drawing/2014/main" id="{0390D684-946C-4B83-7443-0CF83B3561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1781802679"/>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594717-50D7-4A56-8DBC-1D9E85FD4CA6}"/>
              </a:ext>
            </a:extLst>
          </p:cNvPr>
          <p:cNvSpPr/>
          <p:nvPr/>
        </p:nvSpPr>
        <p:spPr>
          <a:xfrm>
            <a:off x="729413" y="665818"/>
            <a:ext cx="9320110" cy="954107"/>
          </a:xfrm>
          <a:prstGeom prst="rect">
            <a:avLst/>
          </a:prstGeom>
        </p:spPr>
        <p:txBody>
          <a:bodyPr wrap="square">
            <a:spAutoFit/>
          </a:bodyPr>
          <a:lstStyle/>
          <a:p>
            <a:endParaRPr lang="en-US" sz="3200" b="1" dirty="0">
              <a:cs typeface="Calibri" panose="020F0502020204030204" pitchFamily="34" charset="0"/>
            </a:endParaRPr>
          </a:p>
          <a:p>
            <a:endParaRPr lang="en-US" sz="2400" b="1"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3BF4A681-6967-4151-84D5-D7614B9FC2BC}"/>
              </a:ext>
            </a:extLst>
          </p:cNvPr>
          <p:cNvSpPr txBox="1"/>
          <p:nvPr/>
        </p:nvSpPr>
        <p:spPr>
          <a:xfrm>
            <a:off x="944879" y="1436992"/>
            <a:ext cx="10055344" cy="4154984"/>
          </a:xfrm>
          <a:prstGeom prst="rect">
            <a:avLst/>
          </a:prstGeom>
          <a:noFill/>
        </p:spPr>
        <p:txBody>
          <a:bodyPr wrap="square" rtlCol="0">
            <a:spAutoFit/>
          </a:bodyPr>
          <a:lstStyle/>
          <a:p>
            <a:r>
              <a:rPr lang="en-US" sz="2000" dirty="0"/>
              <a:t>In general, unpaid caregivers make up 43.5 million people in the United States. The amount of people in unpaid care roles continue to increase for both child and adult patients. When caring for an adult age 50 or older, about 34.2 million Americans will take an unpaid caregiver role.</a:t>
            </a:r>
          </a:p>
          <a:p>
            <a:endParaRPr lang="en-US" sz="1200" dirty="0"/>
          </a:p>
          <a:p>
            <a:r>
              <a:rPr lang="en-US" sz="2000" dirty="0"/>
              <a:t>More debilitating conditions like </a:t>
            </a:r>
            <a:r>
              <a:rPr lang="en-US" sz="2000" u="sng" dirty="0">
                <a:hlinkClick r:id="rId3">
                  <a:extLst>
                    <a:ext uri="{A12FA001-AC4F-418D-AE19-62706E023703}">
                      <ahyp:hlinkClr xmlns:ahyp="http://schemas.microsoft.com/office/drawing/2018/hyperlinkcolor" val="tx"/>
                    </a:ext>
                  </a:extLst>
                </a:hlinkClick>
              </a:rPr>
              <a:t>Alzheimer’s</a:t>
            </a:r>
            <a:r>
              <a:rPr lang="en-US" sz="2000" dirty="0"/>
              <a:t> or other forms of dementia cause about 15.7 million family caregivers to step into unpaid support roles lacking proper training.</a:t>
            </a:r>
          </a:p>
          <a:p>
            <a:endParaRPr lang="en-US" sz="1200" dirty="0"/>
          </a:p>
          <a:p>
            <a:r>
              <a:rPr lang="en-US" sz="2000" dirty="0"/>
              <a:t>Caregivers tend to vary in age much more than care recipients. While 48% of caregivers are 18-49 years old, only 14% of patients fall into the same age range.  The average age of a caregiver sits at about 49 years old. This could reflect parents living longer and adult children then becoming caregivers for their parents.  </a:t>
            </a:r>
          </a:p>
          <a:p>
            <a:endParaRPr lang="en-US" sz="2000" b="1" dirty="0"/>
          </a:p>
        </p:txBody>
      </p:sp>
      <p:sp>
        <p:nvSpPr>
          <p:cNvPr id="9" name="TextBox 8">
            <a:extLst>
              <a:ext uri="{FF2B5EF4-FFF2-40B4-BE49-F238E27FC236}">
                <a16:creationId xmlns:a16="http://schemas.microsoft.com/office/drawing/2014/main" id="{80FD1DA4-84EA-4572-8DE6-23E1C9AB617B}"/>
              </a:ext>
            </a:extLst>
          </p:cNvPr>
          <p:cNvSpPr txBox="1"/>
          <p:nvPr/>
        </p:nvSpPr>
        <p:spPr>
          <a:xfrm>
            <a:off x="944879" y="665818"/>
            <a:ext cx="10055344" cy="584775"/>
          </a:xfrm>
          <a:prstGeom prst="rect">
            <a:avLst/>
          </a:prstGeom>
          <a:noFill/>
        </p:spPr>
        <p:txBody>
          <a:bodyPr wrap="square" rtlCol="0">
            <a:spAutoFit/>
          </a:bodyPr>
          <a:lstStyle/>
          <a:p>
            <a:r>
              <a:rPr lang="en-US" sz="3200" b="1" dirty="0"/>
              <a:t>Caregiving by the numbers</a:t>
            </a:r>
            <a:endParaRPr lang="en-US" sz="3600" dirty="0"/>
          </a:p>
        </p:txBody>
      </p:sp>
      <p:pic>
        <p:nvPicPr>
          <p:cNvPr id="11" name="Picture 10">
            <a:extLst>
              <a:ext uri="{FF2B5EF4-FFF2-40B4-BE49-F238E27FC236}">
                <a16:creationId xmlns:a16="http://schemas.microsoft.com/office/drawing/2014/main" id="{20393BE4-0FC1-4E6F-BCB2-CA96277021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4" name="Group 3">
            <a:extLst>
              <a:ext uri="{FF2B5EF4-FFF2-40B4-BE49-F238E27FC236}">
                <a16:creationId xmlns:a16="http://schemas.microsoft.com/office/drawing/2014/main" id="{039842E4-A26A-1632-DE92-78D69B929226}"/>
              </a:ext>
            </a:extLst>
          </p:cNvPr>
          <p:cNvGrpSpPr/>
          <p:nvPr/>
        </p:nvGrpSpPr>
        <p:grpSpPr>
          <a:xfrm>
            <a:off x="10058400" y="6295053"/>
            <a:ext cx="2133600" cy="562947"/>
            <a:chOff x="10101964" y="6295053"/>
            <a:chExt cx="2133600" cy="562947"/>
          </a:xfrm>
        </p:grpSpPr>
        <p:sp>
          <p:nvSpPr>
            <p:cNvPr id="5" name="Rectangle 4">
              <a:extLst>
                <a:ext uri="{FF2B5EF4-FFF2-40B4-BE49-F238E27FC236}">
                  <a16:creationId xmlns:a16="http://schemas.microsoft.com/office/drawing/2014/main" id="{51BF3DC5-63DB-D1B0-546D-AEFE9C7F0870}"/>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ate Placeholder 3">
              <a:extLst>
                <a:ext uri="{FF2B5EF4-FFF2-40B4-BE49-F238E27FC236}">
                  <a16:creationId xmlns:a16="http://schemas.microsoft.com/office/drawing/2014/main" id="{3E154734-FD7B-B3C7-2A83-11A08C1C2F52}"/>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7" name="Slide Number Placeholder 5">
              <a:extLst>
                <a:ext uri="{FF2B5EF4-FFF2-40B4-BE49-F238E27FC236}">
                  <a16:creationId xmlns:a16="http://schemas.microsoft.com/office/drawing/2014/main" id="{DCC26AAB-FE59-5B16-E409-3D4BED75BDD0}"/>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8" name="Picture 7">
              <a:extLst>
                <a:ext uri="{FF2B5EF4-FFF2-40B4-BE49-F238E27FC236}">
                  <a16:creationId xmlns:a16="http://schemas.microsoft.com/office/drawing/2014/main" id="{B902D558-9A83-44D4-8644-7AA3EDDFAF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773179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989660" y="1740296"/>
            <a:ext cx="10549134" cy="4770537"/>
          </a:xfrm>
          <a:prstGeom prst="rect">
            <a:avLst/>
          </a:prstGeom>
          <a:noFill/>
        </p:spPr>
        <p:txBody>
          <a:bodyPr wrap="square" rtlCol="0">
            <a:spAutoFit/>
          </a:bodyPr>
          <a:lstStyle/>
          <a:p>
            <a:r>
              <a:rPr lang="en-US" sz="2000" b="1" dirty="0"/>
              <a:t>The number of older adults who need care is rapidly growing.</a:t>
            </a:r>
            <a:r>
              <a:rPr lang="en-US" sz="2000" dirty="0"/>
              <a:t> The fastest growing group of people in the United States are those who are 80 years or older. This leaves fewer young family members to provide adequate care and support for seniors.</a:t>
            </a:r>
            <a:endParaRPr lang="en-US" sz="1200" dirty="0"/>
          </a:p>
          <a:p>
            <a:br>
              <a:rPr lang="en-US" sz="1200" dirty="0"/>
            </a:br>
            <a:r>
              <a:rPr lang="en-US" sz="2000" dirty="0"/>
              <a:t>About half of caregivers are employed, which makes adequate care even more difficult to provide. Dual income households are increasingly more common, leaving less time for caregiving. People are having fewer children or none at all, there are higher divorce rates, more people are opting out of marriage, and blended families are growing.</a:t>
            </a:r>
            <a:endParaRPr lang="en-US" sz="1200" dirty="0"/>
          </a:p>
          <a:p>
            <a:br>
              <a:rPr lang="en-US" sz="1200" dirty="0"/>
            </a:br>
            <a:r>
              <a:rPr lang="en-US" sz="2000" dirty="0"/>
              <a:t>All of these factors mean that </a:t>
            </a:r>
            <a:r>
              <a:rPr lang="en-US" sz="2000" b="1" dirty="0"/>
              <a:t>fewer people can act as caregivers</a:t>
            </a:r>
            <a:r>
              <a:rPr lang="en-US" sz="2000" dirty="0"/>
              <a:t> for family members and loved ones. If patients do not have a family member to care for them, they are forced to pay privately for care in the home, apply for government sponsored care in the home,  or seek placement in a care facility.  Professional care facilities are often the only option for family members seeking consistent quality care for loved ones.  </a:t>
            </a:r>
          </a:p>
          <a:p>
            <a:endParaRPr lang="en-US" sz="2000" dirty="0"/>
          </a:p>
          <a:p>
            <a:r>
              <a:rPr lang="en-US" sz="2000" b="1" dirty="0"/>
              <a:t>Professional care providers are struggling to fill positions!</a:t>
            </a:r>
            <a:r>
              <a:rPr lang="en-US" sz="2000" dirty="0"/>
              <a:t>    </a:t>
            </a:r>
            <a:endParaRPr lang="en-US" sz="3200" b="1" dirty="0"/>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TextBox 2">
            <a:extLst>
              <a:ext uri="{FF2B5EF4-FFF2-40B4-BE49-F238E27FC236}">
                <a16:creationId xmlns:a16="http://schemas.microsoft.com/office/drawing/2014/main" id="{C4E722EF-ADEB-4AA0-B69E-4087A60C2779}"/>
              </a:ext>
            </a:extLst>
          </p:cNvPr>
          <p:cNvSpPr txBox="1"/>
          <p:nvPr/>
        </p:nvSpPr>
        <p:spPr>
          <a:xfrm>
            <a:off x="915232" y="754914"/>
            <a:ext cx="8909027" cy="584775"/>
          </a:xfrm>
          <a:prstGeom prst="rect">
            <a:avLst/>
          </a:prstGeom>
          <a:noFill/>
        </p:spPr>
        <p:txBody>
          <a:bodyPr wrap="square" rtlCol="0">
            <a:spAutoFit/>
          </a:bodyPr>
          <a:lstStyle/>
          <a:p>
            <a:r>
              <a:rPr lang="en-US" sz="3200" b="1" dirty="0"/>
              <a:t>Challenges facing caregivers</a:t>
            </a:r>
            <a:endParaRPr lang="en-US" dirty="0"/>
          </a:p>
        </p:txBody>
      </p:sp>
      <p:grpSp>
        <p:nvGrpSpPr>
          <p:cNvPr id="2" name="Group 1">
            <a:extLst>
              <a:ext uri="{FF2B5EF4-FFF2-40B4-BE49-F238E27FC236}">
                <a16:creationId xmlns:a16="http://schemas.microsoft.com/office/drawing/2014/main" id="{3B1EE55C-0534-FF19-3214-2DD16CD614A8}"/>
              </a:ext>
            </a:extLst>
          </p:cNvPr>
          <p:cNvGrpSpPr/>
          <p:nvPr/>
        </p:nvGrpSpPr>
        <p:grpSpPr>
          <a:xfrm>
            <a:off x="10058400" y="6295053"/>
            <a:ext cx="2133600" cy="562947"/>
            <a:chOff x="10101964" y="6295053"/>
            <a:chExt cx="2133600" cy="562947"/>
          </a:xfrm>
        </p:grpSpPr>
        <p:sp>
          <p:nvSpPr>
            <p:cNvPr id="9" name="Rectangle 8">
              <a:extLst>
                <a:ext uri="{FF2B5EF4-FFF2-40B4-BE49-F238E27FC236}">
                  <a16:creationId xmlns:a16="http://schemas.microsoft.com/office/drawing/2014/main" id="{3FE9043E-C940-697D-A183-F51A97B7BC52}"/>
                </a:ext>
              </a:extLst>
            </p:cNvPr>
            <p:cNvSpPr/>
            <p:nvPr/>
          </p:nvSpPr>
          <p:spPr>
            <a:xfrm>
              <a:off x="10101964"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Date Placeholder 3">
              <a:extLst>
                <a:ext uri="{FF2B5EF4-FFF2-40B4-BE49-F238E27FC236}">
                  <a16:creationId xmlns:a16="http://schemas.microsoft.com/office/drawing/2014/main" id="{948B47C7-12F9-A1EA-0794-E67971B5E0DD}"/>
                </a:ext>
              </a:extLst>
            </p:cNvPr>
            <p:cNvSpPr txBox="1">
              <a:spLocks/>
            </p:cNvSpPr>
            <p:nvPr/>
          </p:nvSpPr>
          <p:spPr>
            <a:xfrm>
              <a:off x="10641247" y="6400524"/>
              <a:ext cx="967906" cy="373008"/>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05/07/2023</a:t>
              </a:r>
            </a:p>
          </p:txBody>
        </p:sp>
        <p:sp>
          <p:nvSpPr>
            <p:cNvPr id="12" name="Slide Number Placeholder 5">
              <a:extLst>
                <a:ext uri="{FF2B5EF4-FFF2-40B4-BE49-F238E27FC236}">
                  <a16:creationId xmlns:a16="http://schemas.microsoft.com/office/drawing/2014/main" id="{A75A2D7C-F78C-9304-6DCB-FD1A39A2393A}"/>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13" name="Picture 12">
              <a:extLst>
                <a:ext uri="{FF2B5EF4-FFF2-40B4-BE49-F238E27FC236}">
                  <a16:creationId xmlns:a16="http://schemas.microsoft.com/office/drawing/2014/main" id="{006E4479-6CF2-D189-9BED-B7AA14A6AF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3969654042"/>
      </p:ext>
    </p:extLst>
  </p:cSld>
  <p:clrMapOvr>
    <a:masterClrMapping/>
  </p:clrMapOvr>
  <p:transition spd="slow">
    <p:push/>
  </p:transition>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17671</TotalTime>
  <Words>4173</Words>
  <Application>Microsoft Office PowerPoint</Application>
  <PresentationFormat>Widescreen</PresentationFormat>
  <Paragraphs>277</Paragraphs>
  <Slides>27</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Bebas Neue</vt:lpstr>
      <vt:lpstr>Calibri</vt:lpstr>
      <vt:lpstr>Calibri Light</vt:lpstr>
      <vt:lpstr>Open Sans</vt:lpstr>
      <vt:lpstr>Auditors Office</vt:lpstr>
      <vt:lpstr>Custom Design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397</cp:revision>
  <cp:lastPrinted>2024-06-01T04:16:58Z</cp:lastPrinted>
  <dcterms:created xsi:type="dcterms:W3CDTF">2018-10-24T15:50:45Z</dcterms:created>
  <dcterms:modified xsi:type="dcterms:W3CDTF">2024-06-01T04:17:07Z</dcterms:modified>
</cp:coreProperties>
</file>