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 id="2147483717" r:id="rId2"/>
  </p:sldMasterIdLst>
  <p:notesMasterIdLst>
    <p:notesMasterId r:id="rId28"/>
  </p:notesMasterIdLst>
  <p:handoutMasterIdLst>
    <p:handoutMasterId r:id="rId29"/>
  </p:handoutMasterIdLst>
  <p:sldIdLst>
    <p:sldId id="256" r:id="rId3"/>
    <p:sldId id="502" r:id="rId4"/>
    <p:sldId id="503" r:id="rId5"/>
    <p:sldId id="500" r:id="rId6"/>
    <p:sldId id="479" r:id="rId7"/>
    <p:sldId id="377" r:id="rId8"/>
    <p:sldId id="508" r:id="rId9"/>
    <p:sldId id="499" r:id="rId10"/>
    <p:sldId id="480" r:id="rId11"/>
    <p:sldId id="481" r:id="rId12"/>
    <p:sldId id="506" r:id="rId13"/>
    <p:sldId id="509" r:id="rId14"/>
    <p:sldId id="482" r:id="rId15"/>
    <p:sldId id="483" r:id="rId16"/>
    <p:sldId id="511" r:id="rId17"/>
    <p:sldId id="484" r:id="rId18"/>
    <p:sldId id="485" r:id="rId19"/>
    <p:sldId id="493" r:id="rId20"/>
    <p:sldId id="492" r:id="rId21"/>
    <p:sldId id="494" r:id="rId22"/>
    <p:sldId id="504" r:id="rId23"/>
    <p:sldId id="505" r:id="rId24"/>
    <p:sldId id="507" r:id="rId25"/>
    <p:sldId id="510" r:id="rId26"/>
    <p:sldId id="495" r:id="rId27"/>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64"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thew Santelli" initials="MS" lastIdx="1" clrIdx="0">
    <p:extLst>
      <p:ext uri="{19B8F6BF-5375-455C-9EA6-DF929625EA0E}">
        <p15:presenceInfo xmlns:p15="http://schemas.microsoft.com/office/powerpoint/2012/main" userId="S::matthew.santelli@piercecountywa.gov::a7c42603-fa4e-49e6-8968-f9ccba555d4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800080"/>
    <a:srgbClr val="1395D3"/>
    <a:srgbClr val="F99D41"/>
    <a:srgbClr val="39B09E"/>
    <a:srgbClr val="C72129"/>
    <a:srgbClr val="5C2B80"/>
    <a:srgbClr val="0082C8"/>
    <a:srgbClr val="285A83"/>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838B76-C444-4B49-B3C9-557838D3E79F}" v="101" dt="2020-06-02T04:44:21.9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970" autoAdjust="0"/>
    <p:restoredTop sz="94519" autoAdjust="0"/>
  </p:normalViewPr>
  <p:slideViewPr>
    <p:cSldViewPr snapToGrid="0">
      <p:cViewPr varScale="1">
        <p:scale>
          <a:sx n="58" d="100"/>
          <a:sy n="58" d="100"/>
        </p:scale>
        <p:origin x="836" y="52"/>
      </p:cViewPr>
      <p:guideLst>
        <p:guide orient="horz" pos="1464"/>
        <p:guide pos="3840"/>
      </p:guideLst>
    </p:cSldViewPr>
  </p:slideViewPr>
  <p:notesTextViewPr>
    <p:cViewPr>
      <p:scale>
        <a:sx n="1" d="1"/>
        <a:sy n="1" d="1"/>
      </p:scale>
      <p:origin x="0" y="0"/>
    </p:cViewPr>
  </p:notesTextViewPr>
  <p:notesViewPr>
    <p:cSldViewPr snapToGrid="0">
      <p:cViewPr varScale="1">
        <p:scale>
          <a:sx n="52" d="100"/>
          <a:sy n="52" d="100"/>
        </p:scale>
        <p:origin x="286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commentAuthors" Target="commentAuthors.xml"/><Relationship Id="rId35"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B558EA2-54F0-4A45-A3DD-AEE90C8CCB93}"/>
              </a:ext>
            </a:extLst>
          </p:cNvPr>
          <p:cNvSpPr>
            <a:spLocks noGrp="1"/>
          </p:cNvSpPr>
          <p:nvPr>
            <p:ph type="hdr" sz="quarter"/>
          </p:nvPr>
        </p:nvSpPr>
        <p:spPr>
          <a:xfrm>
            <a:off x="1" y="0"/>
            <a:ext cx="3077740" cy="471054"/>
          </a:xfrm>
          <a:prstGeom prst="rect">
            <a:avLst/>
          </a:prstGeom>
        </p:spPr>
        <p:txBody>
          <a:bodyPr vert="horz" lIns="99319" tIns="49659" rIns="99319" bIns="49659" rtlCol="0"/>
          <a:lstStyle>
            <a:lvl1pPr algn="l">
              <a:defRPr sz="1300"/>
            </a:lvl1pPr>
          </a:lstStyle>
          <a:p>
            <a:endParaRPr lang="en-US" dirty="0"/>
          </a:p>
        </p:txBody>
      </p:sp>
      <p:sp>
        <p:nvSpPr>
          <p:cNvPr id="3" name="Date Placeholder 2">
            <a:extLst>
              <a:ext uri="{FF2B5EF4-FFF2-40B4-BE49-F238E27FC236}">
                <a16:creationId xmlns:a16="http://schemas.microsoft.com/office/drawing/2014/main" id="{0FFA5D89-8B76-4531-867D-092F22DE8A36}"/>
              </a:ext>
            </a:extLst>
          </p:cNvPr>
          <p:cNvSpPr>
            <a:spLocks noGrp="1"/>
          </p:cNvSpPr>
          <p:nvPr>
            <p:ph type="dt" sz="quarter" idx="1"/>
          </p:nvPr>
        </p:nvSpPr>
        <p:spPr>
          <a:xfrm>
            <a:off x="4023094" y="0"/>
            <a:ext cx="3077740" cy="471054"/>
          </a:xfrm>
          <a:prstGeom prst="rect">
            <a:avLst/>
          </a:prstGeom>
        </p:spPr>
        <p:txBody>
          <a:bodyPr vert="horz" lIns="99319" tIns="49659" rIns="99319" bIns="49659" rtlCol="0"/>
          <a:lstStyle>
            <a:lvl1pPr algn="r">
              <a:defRPr sz="1300"/>
            </a:lvl1pPr>
          </a:lstStyle>
          <a:p>
            <a:fld id="{69007CB4-2820-4182-9697-199D997E2268}" type="datetimeFigureOut">
              <a:rPr lang="en-US" smtClean="0"/>
              <a:t>9/8/2024</a:t>
            </a:fld>
            <a:endParaRPr lang="en-US" dirty="0"/>
          </a:p>
        </p:txBody>
      </p:sp>
      <p:sp>
        <p:nvSpPr>
          <p:cNvPr id="4" name="Footer Placeholder 3">
            <a:extLst>
              <a:ext uri="{FF2B5EF4-FFF2-40B4-BE49-F238E27FC236}">
                <a16:creationId xmlns:a16="http://schemas.microsoft.com/office/drawing/2014/main" id="{4B9C327F-207D-45B9-8E4A-37A15FD02F61}"/>
              </a:ext>
            </a:extLst>
          </p:cNvPr>
          <p:cNvSpPr>
            <a:spLocks noGrp="1"/>
          </p:cNvSpPr>
          <p:nvPr>
            <p:ph type="ftr" sz="quarter" idx="2"/>
          </p:nvPr>
        </p:nvSpPr>
        <p:spPr>
          <a:xfrm>
            <a:off x="1" y="8917424"/>
            <a:ext cx="3077740" cy="471054"/>
          </a:xfrm>
          <a:prstGeom prst="rect">
            <a:avLst/>
          </a:prstGeom>
        </p:spPr>
        <p:txBody>
          <a:bodyPr vert="horz" lIns="99319" tIns="49659" rIns="99319" bIns="49659" rtlCol="0" anchor="b"/>
          <a:lstStyle>
            <a:lvl1pPr algn="l">
              <a:defRPr sz="1300"/>
            </a:lvl1pPr>
          </a:lstStyle>
          <a:p>
            <a:endParaRPr lang="en-US" dirty="0"/>
          </a:p>
        </p:txBody>
      </p:sp>
    </p:spTree>
    <p:extLst>
      <p:ext uri="{BB962C8B-B14F-4D97-AF65-F5344CB8AC3E}">
        <p14:creationId xmlns:p14="http://schemas.microsoft.com/office/powerpoint/2010/main" val="33035937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40" cy="471054"/>
          </a:xfrm>
          <a:prstGeom prst="rect">
            <a:avLst/>
          </a:prstGeom>
        </p:spPr>
        <p:txBody>
          <a:bodyPr vert="horz" lIns="99319" tIns="49659" rIns="99319" bIns="49659" rtlCol="0"/>
          <a:lstStyle>
            <a:lvl1pPr algn="l">
              <a:defRPr sz="1300"/>
            </a:lvl1pPr>
          </a:lstStyle>
          <a:p>
            <a:endParaRPr lang="en-US" dirty="0"/>
          </a:p>
        </p:txBody>
      </p:sp>
      <p:sp>
        <p:nvSpPr>
          <p:cNvPr id="3" name="Date Placeholder 2"/>
          <p:cNvSpPr>
            <a:spLocks noGrp="1"/>
          </p:cNvSpPr>
          <p:nvPr>
            <p:ph type="dt" idx="1"/>
          </p:nvPr>
        </p:nvSpPr>
        <p:spPr>
          <a:xfrm>
            <a:off x="4023094" y="0"/>
            <a:ext cx="3077740" cy="471054"/>
          </a:xfrm>
          <a:prstGeom prst="rect">
            <a:avLst/>
          </a:prstGeom>
        </p:spPr>
        <p:txBody>
          <a:bodyPr vert="horz" lIns="99319" tIns="49659" rIns="99319" bIns="49659" rtlCol="0"/>
          <a:lstStyle>
            <a:lvl1pPr algn="r">
              <a:defRPr sz="1300"/>
            </a:lvl1pPr>
          </a:lstStyle>
          <a:p>
            <a:fld id="{E55510F1-CD6C-E346-956E-DD6A337F75D3}" type="datetimeFigureOut">
              <a:rPr lang="en-US" smtClean="0"/>
              <a:t>9/8/2024</a:t>
            </a:fld>
            <a:endParaRPr lang="en-US"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9319" tIns="49659" rIns="99319" bIns="49659" rtlCol="0" anchor="ctr"/>
          <a:lstStyle/>
          <a:p>
            <a:endParaRPr lang="en-US" dirty="0"/>
          </a:p>
        </p:txBody>
      </p:sp>
      <p:sp>
        <p:nvSpPr>
          <p:cNvPr id="5" name="Notes Placeholder 4"/>
          <p:cNvSpPr>
            <a:spLocks noGrp="1"/>
          </p:cNvSpPr>
          <p:nvPr>
            <p:ph type="body" sz="quarter" idx="3"/>
          </p:nvPr>
        </p:nvSpPr>
        <p:spPr>
          <a:xfrm>
            <a:off x="710248" y="4518205"/>
            <a:ext cx="5681980" cy="3696713"/>
          </a:xfrm>
          <a:prstGeom prst="rect">
            <a:avLst/>
          </a:prstGeom>
        </p:spPr>
        <p:txBody>
          <a:bodyPr vert="horz" lIns="99319" tIns="49659" rIns="99319" bIns="4965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917424"/>
            <a:ext cx="3077740" cy="471054"/>
          </a:xfrm>
          <a:prstGeom prst="rect">
            <a:avLst/>
          </a:prstGeom>
        </p:spPr>
        <p:txBody>
          <a:bodyPr vert="horz" lIns="99319" tIns="49659" rIns="99319" bIns="49659" rtlCol="0" anchor="b"/>
          <a:lstStyle>
            <a:lvl1pPr algn="l">
              <a:defRPr sz="1300"/>
            </a:lvl1pPr>
          </a:lstStyle>
          <a:p>
            <a:endParaRPr lang="en-US" dirty="0"/>
          </a:p>
        </p:txBody>
      </p:sp>
      <p:sp>
        <p:nvSpPr>
          <p:cNvPr id="7" name="Slide Number Placeholder 6"/>
          <p:cNvSpPr>
            <a:spLocks noGrp="1"/>
          </p:cNvSpPr>
          <p:nvPr>
            <p:ph type="sldNum" sz="quarter" idx="5"/>
          </p:nvPr>
        </p:nvSpPr>
        <p:spPr>
          <a:xfrm>
            <a:off x="4023094" y="8917424"/>
            <a:ext cx="3077740" cy="471054"/>
          </a:xfrm>
          <a:prstGeom prst="rect">
            <a:avLst/>
          </a:prstGeom>
        </p:spPr>
        <p:txBody>
          <a:bodyPr vert="horz" lIns="99319" tIns="49659" rIns="99319" bIns="49659" rtlCol="0" anchor="b"/>
          <a:lstStyle>
            <a:lvl1pPr algn="r">
              <a:defRPr sz="1300"/>
            </a:lvl1pPr>
          </a:lstStyle>
          <a:p>
            <a:fld id="{CE588C5E-4BF4-3545-8717-4102CE10D842}" type="slidenum">
              <a:rPr lang="en-US" smtClean="0"/>
              <a:t>‹#›</a:t>
            </a:fld>
            <a:endParaRPr lang="en-US" dirty="0"/>
          </a:p>
        </p:txBody>
      </p:sp>
    </p:spTree>
    <p:extLst>
      <p:ext uri="{BB962C8B-B14F-4D97-AF65-F5344CB8AC3E}">
        <p14:creationId xmlns:p14="http://schemas.microsoft.com/office/powerpoint/2010/main" val="19430892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a:t>
            </a:fld>
            <a:endParaRPr lang="en-US" dirty="0"/>
          </a:p>
        </p:txBody>
      </p:sp>
    </p:spTree>
    <p:extLst>
      <p:ext uri="{BB962C8B-B14F-4D97-AF65-F5344CB8AC3E}">
        <p14:creationId xmlns:p14="http://schemas.microsoft.com/office/powerpoint/2010/main" val="24253755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6</a:t>
            </a:fld>
            <a:endParaRPr lang="en-US" dirty="0"/>
          </a:p>
        </p:txBody>
      </p:sp>
    </p:spTree>
    <p:extLst>
      <p:ext uri="{BB962C8B-B14F-4D97-AF65-F5344CB8AC3E}">
        <p14:creationId xmlns:p14="http://schemas.microsoft.com/office/powerpoint/2010/main" val="32827358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7</a:t>
            </a:fld>
            <a:endParaRPr lang="en-US" dirty="0"/>
          </a:p>
        </p:txBody>
      </p:sp>
    </p:spTree>
    <p:extLst>
      <p:ext uri="{BB962C8B-B14F-4D97-AF65-F5344CB8AC3E}">
        <p14:creationId xmlns:p14="http://schemas.microsoft.com/office/powerpoint/2010/main" val="24717036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13</a:t>
            </a:fld>
            <a:endParaRPr lang="en-US" dirty="0"/>
          </a:p>
        </p:txBody>
      </p:sp>
    </p:spTree>
    <p:extLst>
      <p:ext uri="{BB962C8B-B14F-4D97-AF65-F5344CB8AC3E}">
        <p14:creationId xmlns:p14="http://schemas.microsoft.com/office/powerpoint/2010/main" val="26883201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14</a:t>
            </a:fld>
            <a:endParaRPr lang="en-US" dirty="0"/>
          </a:p>
        </p:txBody>
      </p:sp>
    </p:spTree>
    <p:extLst>
      <p:ext uri="{BB962C8B-B14F-4D97-AF65-F5344CB8AC3E}">
        <p14:creationId xmlns:p14="http://schemas.microsoft.com/office/powerpoint/2010/main" val="27664712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15</a:t>
            </a:fld>
            <a:endParaRPr lang="en-US" dirty="0"/>
          </a:p>
        </p:txBody>
      </p:sp>
    </p:spTree>
    <p:extLst>
      <p:ext uri="{BB962C8B-B14F-4D97-AF65-F5344CB8AC3E}">
        <p14:creationId xmlns:p14="http://schemas.microsoft.com/office/powerpoint/2010/main" val="8794427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24</a:t>
            </a:fld>
            <a:endParaRPr lang="en-US" dirty="0"/>
          </a:p>
        </p:txBody>
      </p:sp>
    </p:spTree>
    <p:extLst>
      <p:ext uri="{BB962C8B-B14F-4D97-AF65-F5344CB8AC3E}">
        <p14:creationId xmlns:p14="http://schemas.microsoft.com/office/powerpoint/2010/main" val="172605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D91FA-396F-4BE0-A6DD-887ECA63476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B28E5E9-78FD-494B-B0D8-E26B3E7960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315FEF2-A0A8-437C-8FA7-8FA4545C3F27}"/>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a:extLst>
              <a:ext uri="{FF2B5EF4-FFF2-40B4-BE49-F238E27FC236}">
                <a16:creationId xmlns:a16="http://schemas.microsoft.com/office/drawing/2014/main" id="{CDE3C747-D603-4AE9-BFE3-FC12F11721AA}"/>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A43ABDFA-5FB7-43B7-8BE3-C01478C31CBE}"/>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3778271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824AC-D9AB-4B4C-BAA8-3D35A61AEB9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2239AB-FAD8-4D13-82C0-862B74B8F8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0C1087-3792-4352-8013-43208DB08D17}"/>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a:extLst>
              <a:ext uri="{FF2B5EF4-FFF2-40B4-BE49-F238E27FC236}">
                <a16:creationId xmlns:a16="http://schemas.microsoft.com/office/drawing/2014/main" id="{A7536B6A-38B9-4C56-9640-B2240887EB34}"/>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71FEE6E9-9737-41B9-8A6D-4112B44F817B}"/>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012894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76E826-13DC-4D62-89BE-9B217BBA2F0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7B858FB-FEF0-4DED-9B38-415229C101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028759-99CE-43EC-BFDD-4AB3C9ED84FA}"/>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a:extLst>
              <a:ext uri="{FF2B5EF4-FFF2-40B4-BE49-F238E27FC236}">
                <a16:creationId xmlns:a16="http://schemas.microsoft.com/office/drawing/2014/main" id="{BE4582F0-4175-4E40-8ECE-8D24FFC4432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C8F48193-5667-4994-8DFB-78199F202C02}"/>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2823269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Master Slide 01">
    <p:spTree>
      <p:nvGrpSpPr>
        <p:cNvPr id="1" name=""/>
        <p:cNvGrpSpPr/>
        <p:nvPr/>
      </p:nvGrpSpPr>
      <p:grpSpPr>
        <a:xfrm>
          <a:off x="0" y="0"/>
          <a:ext cx="0" cy="0"/>
          <a:chOff x="0" y="0"/>
          <a:chExt cx="0" cy="0"/>
        </a:xfrm>
      </p:grpSpPr>
      <p:sp>
        <p:nvSpPr>
          <p:cNvPr id="28" name="Picture Placeholder 27">
            <a:extLst>
              <a:ext uri="{FF2B5EF4-FFF2-40B4-BE49-F238E27FC236}">
                <a16:creationId xmlns:a16="http://schemas.microsoft.com/office/drawing/2014/main" id="{E41FF086-B9D3-4FD9-B266-315737EBE554}"/>
              </a:ext>
            </a:extLst>
          </p:cNvPr>
          <p:cNvSpPr>
            <a:spLocks noGrp="1"/>
          </p:cNvSpPr>
          <p:nvPr>
            <p:ph type="pic" sz="quarter" idx="10"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2192000" h="6858000">
                <a:moveTo>
                  <a:pt x="0" y="0"/>
                </a:moveTo>
                <a:lnTo>
                  <a:pt x="12192000" y="0"/>
                </a:lnTo>
                <a:lnTo>
                  <a:pt x="12192000" y="6858000"/>
                </a:lnTo>
                <a:lnTo>
                  <a:pt x="0" y="6858000"/>
                </a:lnTo>
                <a:close/>
              </a:path>
            </a:pathLst>
          </a:custGeom>
          <a:pattFill prst="pct20">
            <a:fgClr>
              <a:schemeClr val="accent1"/>
            </a:fgClr>
            <a:bgClr>
              <a:schemeClr val="bg1"/>
            </a:bgClr>
          </a:pattFill>
        </p:spPr>
        <p:txBody>
          <a:bodyPr wrap="square" anchor="ctr" anchorCtr="1">
            <a:noAutofit/>
          </a:bodyPr>
          <a:lstStyle>
            <a:lvl1pPr marL="0" indent="0">
              <a:buNone/>
              <a:defRPr/>
            </a:lvl1pPr>
          </a:lstStyle>
          <a:p>
            <a:r>
              <a:rPr lang="en-US" dirty="0"/>
              <a:t>Replace Image Here</a:t>
            </a:r>
          </a:p>
        </p:txBody>
      </p:sp>
    </p:spTree>
    <p:extLst>
      <p:ext uri="{BB962C8B-B14F-4D97-AF65-F5344CB8AC3E}">
        <p14:creationId xmlns:p14="http://schemas.microsoft.com/office/powerpoint/2010/main" val="2430792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Master Slide 15">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777E8560-C677-4B4B-BA83-5027A755C540}"/>
              </a:ext>
            </a:extLst>
          </p:cNvPr>
          <p:cNvSpPr>
            <a:spLocks noGrp="1"/>
          </p:cNvSpPr>
          <p:nvPr>
            <p:ph type="pic" sz="quarter" idx="10" hasCustomPrompt="1"/>
          </p:nvPr>
        </p:nvSpPr>
        <p:spPr>
          <a:xfrm>
            <a:off x="6266130" y="2266572"/>
            <a:ext cx="5050302" cy="4591429"/>
          </a:xfrm>
          <a:custGeom>
            <a:avLst/>
            <a:gdLst>
              <a:gd name="connsiteX0" fmla="*/ 0 w 5050302"/>
              <a:gd name="connsiteY0" fmla="*/ 0 h 4591429"/>
              <a:gd name="connsiteX1" fmla="*/ 5050302 w 5050302"/>
              <a:gd name="connsiteY1" fmla="*/ 0 h 4591429"/>
              <a:gd name="connsiteX2" fmla="*/ 5050302 w 5050302"/>
              <a:gd name="connsiteY2" fmla="*/ 4591429 h 4591429"/>
              <a:gd name="connsiteX3" fmla="*/ 0 w 5050302"/>
              <a:gd name="connsiteY3" fmla="*/ 4591429 h 4591429"/>
            </a:gdLst>
            <a:ahLst/>
            <a:cxnLst>
              <a:cxn ang="0">
                <a:pos x="connsiteX0" y="connsiteY0"/>
              </a:cxn>
              <a:cxn ang="0">
                <a:pos x="connsiteX1" y="connsiteY1"/>
              </a:cxn>
              <a:cxn ang="0">
                <a:pos x="connsiteX2" y="connsiteY2"/>
              </a:cxn>
              <a:cxn ang="0">
                <a:pos x="connsiteX3" y="connsiteY3"/>
              </a:cxn>
            </a:cxnLst>
            <a:rect l="l" t="t" r="r" b="b"/>
            <a:pathLst>
              <a:path w="5050302" h="4591429">
                <a:moveTo>
                  <a:pt x="0" y="0"/>
                </a:moveTo>
                <a:lnTo>
                  <a:pt x="5050302" y="0"/>
                </a:lnTo>
                <a:lnTo>
                  <a:pt x="5050302" y="4591429"/>
                </a:lnTo>
                <a:lnTo>
                  <a:pt x="0" y="4591429"/>
                </a:lnTo>
                <a:close/>
              </a:path>
            </a:pathLst>
          </a:custGeom>
          <a:pattFill prst="pct20">
            <a:fgClr>
              <a:schemeClr val="accent1"/>
            </a:fgClr>
            <a:bgClr>
              <a:schemeClr val="bg1"/>
            </a:bgClr>
          </a:pattFill>
        </p:spPr>
        <p:txBody>
          <a:bodyPr wrap="square" anchor="ctr" anchorCtr="1">
            <a:noAutofit/>
          </a:bodyPr>
          <a:lstStyle>
            <a:lvl1pPr marL="0" indent="0">
              <a:buNone/>
              <a:defRPr/>
            </a:lvl1pPr>
          </a:lstStyle>
          <a:p>
            <a:r>
              <a:rPr lang="en-US" dirty="0"/>
              <a:t>Replace Image Here</a:t>
            </a:r>
          </a:p>
        </p:txBody>
      </p:sp>
    </p:spTree>
    <p:extLst>
      <p:ext uri="{BB962C8B-B14F-4D97-AF65-F5344CB8AC3E}">
        <p14:creationId xmlns:p14="http://schemas.microsoft.com/office/powerpoint/2010/main" val="2369431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aster Slide 25">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39755BCD-2319-6F49-8CE2-ACFEA918C6FE}"/>
              </a:ext>
            </a:extLst>
          </p:cNvPr>
          <p:cNvSpPr>
            <a:spLocks noGrp="1"/>
          </p:cNvSpPr>
          <p:nvPr>
            <p:ph type="pic" sz="quarter" idx="10" hasCustomPrompt="1"/>
          </p:nvPr>
        </p:nvSpPr>
        <p:spPr>
          <a:xfrm>
            <a:off x="0" y="4000366"/>
            <a:ext cx="12192000" cy="2857634"/>
          </a:xfrm>
          <a:custGeom>
            <a:avLst/>
            <a:gdLst>
              <a:gd name="connsiteX0" fmla="*/ 0 w 12192000"/>
              <a:gd name="connsiteY0" fmla="*/ 0 h 2857634"/>
              <a:gd name="connsiteX1" fmla="*/ 12192000 w 12192000"/>
              <a:gd name="connsiteY1" fmla="*/ 0 h 2857634"/>
              <a:gd name="connsiteX2" fmla="*/ 12192000 w 12192000"/>
              <a:gd name="connsiteY2" fmla="*/ 2857634 h 2857634"/>
              <a:gd name="connsiteX3" fmla="*/ 0 w 12192000"/>
              <a:gd name="connsiteY3" fmla="*/ 2857634 h 2857634"/>
            </a:gdLst>
            <a:ahLst/>
            <a:cxnLst>
              <a:cxn ang="0">
                <a:pos x="connsiteX0" y="connsiteY0"/>
              </a:cxn>
              <a:cxn ang="0">
                <a:pos x="connsiteX1" y="connsiteY1"/>
              </a:cxn>
              <a:cxn ang="0">
                <a:pos x="connsiteX2" y="connsiteY2"/>
              </a:cxn>
              <a:cxn ang="0">
                <a:pos x="connsiteX3" y="connsiteY3"/>
              </a:cxn>
            </a:cxnLst>
            <a:rect l="l" t="t" r="r" b="b"/>
            <a:pathLst>
              <a:path w="12192000" h="2857634">
                <a:moveTo>
                  <a:pt x="0" y="0"/>
                </a:moveTo>
                <a:lnTo>
                  <a:pt x="12192000" y="0"/>
                </a:lnTo>
                <a:lnTo>
                  <a:pt x="12192000" y="2857634"/>
                </a:lnTo>
                <a:lnTo>
                  <a:pt x="0" y="2857634"/>
                </a:lnTo>
                <a:close/>
              </a:path>
            </a:pathLst>
          </a:custGeom>
          <a:pattFill prst="pct20">
            <a:fgClr>
              <a:schemeClr val="accent1"/>
            </a:fgClr>
            <a:bgClr>
              <a:schemeClr val="bg1"/>
            </a:bgClr>
          </a:pattFill>
        </p:spPr>
        <p:txBody>
          <a:bodyPr wrap="square" anchor="ctr" anchorCtr="1">
            <a:noAutofit/>
          </a:bodyPr>
          <a:lstStyle>
            <a:lvl1pPr marL="0" indent="0">
              <a:buNone/>
              <a:defRPr/>
            </a:lvl1pPr>
          </a:lstStyle>
          <a:p>
            <a:r>
              <a:rPr lang="en-US" dirty="0"/>
              <a:t>Replace Image Here</a:t>
            </a:r>
          </a:p>
        </p:txBody>
      </p:sp>
    </p:spTree>
    <p:extLst>
      <p:ext uri="{BB962C8B-B14F-4D97-AF65-F5344CB8AC3E}">
        <p14:creationId xmlns:p14="http://schemas.microsoft.com/office/powerpoint/2010/main" val="29808287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45184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89359-779A-4207-883C-874F2D8D42A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FB2122-5803-465B-972B-8062D3F31208}"/>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4" name="Footer Placeholder 3">
            <a:extLst>
              <a:ext uri="{FF2B5EF4-FFF2-40B4-BE49-F238E27FC236}">
                <a16:creationId xmlns:a16="http://schemas.microsoft.com/office/drawing/2014/main" id="{E0BA1B66-2C01-47AC-B101-C540CBCB46EE}"/>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8A6669C4-CB90-40F2-AF07-4B95892E2261}"/>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8528312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C53FE-317B-4362-BD64-763E7DC6E1E7}"/>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6170DC-1ADB-4DBD-8F02-EED40A619EF4}"/>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DEAEB97-1F9C-41F4-BDD3-4F978008B2F0}"/>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4B054187-A251-4683-871F-16B35D056EEF}"/>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3D102BD3-BD25-4715-8E3F-BC39C4F83510}"/>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9902714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068F0-42A9-4746-8C2B-A716F8DA34F9}"/>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4D32FB32-54DC-412B-A513-A2856D09D74B}"/>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DE0D1C-4775-4A56-8D2B-640B05B9F329}"/>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21C2C963-3098-4CEC-8991-05EFEA97C6B2}"/>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8CC6E8B6-041A-4476-A34C-551D51FC0F7E}"/>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19441249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1DBBC-8D1B-4F03-901F-5C95073B9146}"/>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483B53-CDFF-4FA0-B839-06E9ABDEFB0F}"/>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E9F585E-E32A-45CF-9E5B-40BBA30DA928}"/>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EF756CC9-42A9-43D4-8F89-0E07BAEB3AF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53DCF4B-7C4E-4DA2-A8B9-8E3063FFD2A2}"/>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1845497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AC82E-30F6-439A-8399-3495EE47FF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E73161-9EDB-48A2-8A5C-8212277B3D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302B19-708F-40AA-9232-9B8CF1C5D1A5}"/>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a:extLst>
              <a:ext uri="{FF2B5EF4-FFF2-40B4-BE49-F238E27FC236}">
                <a16:creationId xmlns:a16="http://schemas.microsoft.com/office/drawing/2014/main" id="{12DA3B52-744C-4742-82B7-B3668E4390C9}"/>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1B72C69A-0F85-4147-874F-19D0B9810351}"/>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14272831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B1937-7A32-4633-A579-CD5DD9EE06AA}"/>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808C5C35-F234-4374-A0ED-CE1E05B7222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EF1D2B-CF17-4FCD-AE2E-DE1E45A779DA}"/>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1A30D4-A7B2-4A6A-B01F-003458368491}"/>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71267A2A-5AEC-47CE-BAF9-63E67937B2F1}"/>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A041391C-0A29-46E9-815B-F84A71A09E19}"/>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341125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B8622-0221-4225-A503-28A87B06C049}"/>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9EA3D459-3914-4B28-88EA-06FE39145DA7}"/>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C4F004F-B41B-4352-B9F8-DA7768FF28DE}"/>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326398-A1AC-44D9-9393-B7625B4E4BFD}"/>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A78678-0317-4346-8F9D-9F589A6F4E93}"/>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3D251A3-07EC-4E1A-BBFC-7C96591C4A11}"/>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91E386ED-D9D6-48FF-9828-DBC06352BAEF}"/>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a:extLst>
              <a:ext uri="{FF2B5EF4-FFF2-40B4-BE49-F238E27FC236}">
                <a16:creationId xmlns:a16="http://schemas.microsoft.com/office/drawing/2014/main" id="{95862889-21E6-4D9A-A26D-ABFF665B6B82}"/>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27175101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2FC42-F5BB-4E3B-A9F0-F278965B9BB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8E8D6F2A-1FA5-40E4-9C4D-4C9F0ADCA73E}"/>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B967C5A2-C5D0-4CBC-8B1D-A838EF3FF8F9}"/>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DBD4DB3A-4F50-447E-B6C3-C97133F209DB}"/>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9160187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8E45F1-BD55-48E9-96B8-22BA9897549A}"/>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4661F135-9279-4639-B96B-86FD3275CE8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4" name="Slide Number Placeholder 3">
            <a:extLst>
              <a:ext uri="{FF2B5EF4-FFF2-40B4-BE49-F238E27FC236}">
                <a16:creationId xmlns:a16="http://schemas.microsoft.com/office/drawing/2014/main" id="{783227C1-D464-41A8-A920-1F12EBDC8A7C}"/>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0368819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1A391-6907-49C8-ABF9-35B1B18D969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B84C8B7-18A5-4834-BC16-BA584823E437}"/>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ADE299A-5754-4E97-957F-CBDF11D95A72}"/>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4BD734-BB72-4D76-9BFF-FFAABF23EC2D}"/>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7E933A63-C14E-44E1-84E5-32C3D8DD570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E273F725-8382-49DB-A0B0-B4D6CFFA7D4F}"/>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2046079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E07FF-9C6D-4809-8A0D-7FE58431360D}"/>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FA22FD-1DAB-494C-B936-AF06937E0AC1}"/>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D0745B5-8E9F-401F-B2B2-F817AD955F8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D37CF9-A1C1-4334-B749-EB8F09AB7906}"/>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C7030A43-5FDB-4FEB-B34C-BF9A6522C312}"/>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041AB832-333B-4085-BF7B-B0454A14C77B}"/>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31577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C85D0-60FA-4F1B-B595-3C10D3D4FA6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0FE0E73-20A7-4A2E-B26F-72B35B53CEFC}"/>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3CF321-28FC-4D5E-8B00-1DE5B4EB8851}"/>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61429A2D-F0CE-40A3-A0D5-C3636F8C830C}"/>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3FF21712-AEC5-436F-B180-F87BF812AABD}"/>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26636377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A093D8-68D2-40DC-9CF6-0CBA267D6C1C}"/>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AA7944-4A5E-4F07-8972-67E4A5FB3EFD}"/>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73BD59-66E7-4D08-B805-8EF908E7A0C3}"/>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F237748F-AC2F-4334-858E-431D9C34A44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BC7DFA07-0CFB-43E1-A6EF-51EBCD53F979}"/>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2393235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A7486-507E-467E-A744-45E4BB0B91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6E14E30-227D-4D9A-8DBE-32C7ED1203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9B850A-5980-4A6B-9709-097CD9EBE0C6}"/>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a:extLst>
              <a:ext uri="{FF2B5EF4-FFF2-40B4-BE49-F238E27FC236}">
                <a16:creationId xmlns:a16="http://schemas.microsoft.com/office/drawing/2014/main" id="{BE75D359-26EA-4099-B98D-E84691A6A4FC}"/>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64A4AF6A-E72F-4017-81BF-01BD6F8A2281}"/>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4205928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FEDBA-8DC7-48E9-A855-29FD96D892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CE7EAC-3F4C-4C0C-B1F7-1B2C9759FE3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355FBA4-EEE6-421E-B958-282EC01BFE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360F0FB-FA68-48B3-94F9-43CE69CBA505}"/>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6" name="Footer Placeholder 5">
            <a:extLst>
              <a:ext uri="{FF2B5EF4-FFF2-40B4-BE49-F238E27FC236}">
                <a16:creationId xmlns:a16="http://schemas.microsoft.com/office/drawing/2014/main" id="{7C7140E2-6579-4FA0-B8A8-6F5D505C107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96D2B7BE-8520-44A9-8E6C-EE46D0454953}"/>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3712338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1991F-C3AF-40B4-869B-59EC0B247D0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ABAE54F-EC22-4C52-B2B3-32CD7B71DF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4D80DA-E554-46C7-951B-81243D5B13F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41E2D-3093-46A4-86BD-F00A7283EA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FFAC334-26BC-4E37-B036-30663D05CC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11F060-82E2-472E-AF56-531F3818BD3F}"/>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8" name="Footer Placeholder 7">
            <a:extLst>
              <a:ext uri="{FF2B5EF4-FFF2-40B4-BE49-F238E27FC236}">
                <a16:creationId xmlns:a16="http://schemas.microsoft.com/office/drawing/2014/main" id="{337E9E75-6810-4746-BE3E-AB9C447101F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a:extLst>
              <a:ext uri="{FF2B5EF4-FFF2-40B4-BE49-F238E27FC236}">
                <a16:creationId xmlns:a16="http://schemas.microsoft.com/office/drawing/2014/main" id="{2F7E6CAA-61F7-48F0-9838-B3DE2CA176CC}"/>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555066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E4CC4-56F0-4805-8C8B-9EEB673C48F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0497CA-CDEF-4A12-B8EE-0990ED5DFD9E}"/>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4" name="Footer Placeholder 3">
            <a:extLst>
              <a:ext uri="{FF2B5EF4-FFF2-40B4-BE49-F238E27FC236}">
                <a16:creationId xmlns:a16="http://schemas.microsoft.com/office/drawing/2014/main" id="{BBD09F6F-7970-40B5-9E3D-75660ED06A5B}"/>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C1E01DB4-9726-4382-8674-A938CD8F6F3B}"/>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1039521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A7DC40-217C-4400-B7E5-10761F54676B}"/>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3" name="Footer Placeholder 2">
            <a:extLst>
              <a:ext uri="{FF2B5EF4-FFF2-40B4-BE49-F238E27FC236}">
                <a16:creationId xmlns:a16="http://schemas.microsoft.com/office/drawing/2014/main" id="{0BF9113C-744D-47C7-92E6-EEB5B2B39824}"/>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4" name="Slide Number Placeholder 3">
            <a:extLst>
              <a:ext uri="{FF2B5EF4-FFF2-40B4-BE49-F238E27FC236}">
                <a16:creationId xmlns:a16="http://schemas.microsoft.com/office/drawing/2014/main" id="{0C61E88C-ECD6-404E-9680-E2F1D9C71F6D}"/>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732591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5088A-DA64-4526-977A-490D457C54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3C7899-A3EC-426A-BA83-B40FE93B40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E2BC9B-DA6B-4D80-875B-C95E08C122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CAB0A0-6B95-4583-AB25-6F842231A711}"/>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6" name="Footer Placeholder 5">
            <a:extLst>
              <a:ext uri="{FF2B5EF4-FFF2-40B4-BE49-F238E27FC236}">
                <a16:creationId xmlns:a16="http://schemas.microsoft.com/office/drawing/2014/main" id="{9A2B356B-F5CE-4521-A128-5B1A586A4F8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53DE320D-6E43-41B2-A769-96D128945919}"/>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1414953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19FFD-9881-4394-BD1C-D77101F795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3FD32E7-2FC9-407C-9D4C-2042304126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D3AD8BD7-5D8D-4C40-9753-FE13AFE90B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5DE1CF-39C7-4BED-82E6-ACB7F39B7DE7}"/>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6" name="Footer Placeholder 5">
            <a:extLst>
              <a:ext uri="{FF2B5EF4-FFF2-40B4-BE49-F238E27FC236}">
                <a16:creationId xmlns:a16="http://schemas.microsoft.com/office/drawing/2014/main" id="{00813BFE-3D15-4D9C-A12C-E0938A99E79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2DEAE7A3-FF42-41C7-8EE5-29205EDBA96F}"/>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188169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image" Target="../media/image1.pn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4000">
              <a:srgbClr val="39B09E"/>
            </a:gs>
            <a:gs pos="66000">
              <a:srgbClr val="1395D3"/>
            </a:gs>
            <a:gs pos="100000">
              <a:srgbClr val="80008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6F6815-2D36-4388-96A9-C33E70AE0D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98DC63B-9CD9-485C-8A19-13EAFAEB1C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71537151"/>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63" r:id="rId13"/>
    <p:sldLayoutId id="2147483673" r:id="rId14"/>
    <p:sldLayoutId id="2147483677" r:id="rId15"/>
    <p:sldLayoutId id="2147483716" r:id="rId16"/>
  </p:sldLayoutIdLst>
  <p:hf sldNum="0" hdr="0" ft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24000">
              <a:srgbClr val="39B09E"/>
            </a:gs>
            <a:gs pos="66000">
              <a:srgbClr val="1395D3"/>
            </a:gs>
            <a:gs pos="100000">
              <a:srgbClr val="80008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5B3B65-5696-4C50-BADA-2846C6CAB1CA}"/>
              </a:ext>
            </a:extLst>
          </p:cNvPr>
          <p:cNvSpPr/>
          <p:nvPr userDrawn="1"/>
        </p:nvSpPr>
        <p:spPr>
          <a:xfrm>
            <a:off x="10058400" y="6260123"/>
            <a:ext cx="2133600" cy="597877"/>
          </a:xfrm>
          <a:prstGeom prst="rect">
            <a:avLst/>
          </a:prstGeom>
          <a:solidFill>
            <a:srgbClr val="39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a:extLst>
              <a:ext uri="{FF2B5EF4-FFF2-40B4-BE49-F238E27FC236}">
                <a16:creationId xmlns:a16="http://schemas.microsoft.com/office/drawing/2014/main" id="{7C77239D-F4B2-4AC4-B7D0-FCE2E2D320A4}"/>
              </a:ext>
            </a:extLst>
          </p:cNvPr>
          <p:cNvSpPr>
            <a:spLocks noGrp="1"/>
          </p:cNvSpPr>
          <p:nvPr>
            <p:ph type="dt" sz="half" idx="2"/>
          </p:nvPr>
        </p:nvSpPr>
        <p:spPr>
          <a:xfrm>
            <a:off x="10632834" y="6391522"/>
            <a:ext cx="855785" cy="365125"/>
          </a:xfrm>
          <a:prstGeom prst="rect">
            <a:avLst/>
          </a:prstGeom>
        </p:spPr>
        <p:txBody>
          <a:bodyPr vert="horz" lIns="91440" tIns="45720" rIns="91440" bIns="45720" rtlCol="0" anchor="ctr"/>
          <a:lstStyle>
            <a:lvl1pPr algn="l">
              <a:defRPr sz="11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6" name="Slide Number Placeholder 5">
            <a:extLst>
              <a:ext uri="{FF2B5EF4-FFF2-40B4-BE49-F238E27FC236}">
                <a16:creationId xmlns:a16="http://schemas.microsoft.com/office/drawing/2014/main" id="{DDCB7BE8-4266-45ED-A0F7-4A11DB097E11}"/>
              </a:ext>
            </a:extLst>
          </p:cNvPr>
          <p:cNvSpPr>
            <a:spLocks noGrp="1"/>
          </p:cNvSpPr>
          <p:nvPr>
            <p:ph type="sldNum" sz="quarter" idx="4"/>
          </p:nvPr>
        </p:nvSpPr>
        <p:spPr>
          <a:xfrm>
            <a:off x="11488619" y="6391522"/>
            <a:ext cx="568568" cy="365125"/>
          </a:xfrm>
          <a:prstGeom prst="rect">
            <a:avLst/>
          </a:prstGeom>
        </p:spPr>
        <p:txBody>
          <a:bodyPr vert="horz" lIns="91440" tIns="45720" rIns="91440" bIns="45720" rtlCol="0" anchor="ctr"/>
          <a:lstStyle>
            <a:lvl1pPr algn="r">
              <a:defRPr sz="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90971346-E884-406D-8C7C-9462158E8A60}" type="slidenum">
              <a:rPr lang="en-US" smtClean="0"/>
              <a:pPr/>
              <a:t>‹#›</a:t>
            </a:fld>
            <a:endParaRPr lang="en-US" dirty="0"/>
          </a:p>
        </p:txBody>
      </p:sp>
      <p:pic>
        <p:nvPicPr>
          <p:cNvPr id="7" name="Picture 6">
            <a:extLst>
              <a:ext uri="{FF2B5EF4-FFF2-40B4-BE49-F238E27FC236}">
                <a16:creationId xmlns:a16="http://schemas.microsoft.com/office/drawing/2014/main" id="{226F2046-51BE-492D-B1C3-8A003385EB91}"/>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177453" y="6391522"/>
            <a:ext cx="367458" cy="391013"/>
          </a:xfrm>
          <a:prstGeom prst="rect">
            <a:avLst/>
          </a:prstGeom>
        </p:spPr>
      </p:pic>
    </p:spTree>
    <p:extLst>
      <p:ext uri="{BB962C8B-B14F-4D97-AF65-F5344CB8AC3E}">
        <p14:creationId xmlns:p14="http://schemas.microsoft.com/office/powerpoint/2010/main" val="2360051154"/>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hyperlink" Target="https://healthcareproviderscouncil.org/member-directory/#!directory" TargetMode="External"/><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hyperlink" Target="http://www.insurance.wa.gov/shiba"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3" Type="http://schemas.openxmlformats.org/officeDocument/2006/relationships/hyperlink" Target="http://www.washingtonconnection.org/" TargetMode="External"/><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aspr.hhs.gov/covid-19/test/Pages/default.aspx" TargetMode="Externa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hyperlink" Target="http://www.medicare.gov/" TargetMode="External"/><Relationship Id="rId2" Type="http://schemas.openxmlformats.org/officeDocument/2006/relationships/image" Target="../media/image2.png"/><Relationship Id="rId1" Type="http://schemas.openxmlformats.org/officeDocument/2006/relationships/slideLayout" Target="../slideLayouts/slideLayout15.xml"/><Relationship Id="rId4" Type="http://schemas.openxmlformats.org/officeDocument/2006/relationships/hyperlink" Target="http://www.keproqio.co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D6DCD3E-044C-441A-A956-9DCF1752A659}"/>
              </a:ext>
            </a:extLst>
          </p:cNvPr>
          <p:cNvSpPr txBox="1"/>
          <p:nvPr/>
        </p:nvSpPr>
        <p:spPr>
          <a:xfrm>
            <a:off x="3598878" y="4407786"/>
            <a:ext cx="4994244" cy="830997"/>
          </a:xfrm>
          <a:prstGeom prst="rect">
            <a:avLst/>
          </a:prstGeom>
          <a:noFill/>
        </p:spPr>
        <p:txBody>
          <a:bodyPr wrap="square" rtlCol="0">
            <a:spAutoFit/>
          </a:bodyPr>
          <a:lstStyle/>
          <a:p>
            <a:pPr algn="ctr"/>
            <a:r>
              <a:rPr lang="en-US" sz="1600" dirty="0">
                <a:latin typeface="+mj-lt"/>
              </a:rPr>
              <a:t>Matthew M. Santelli</a:t>
            </a:r>
          </a:p>
          <a:p>
            <a:pPr algn="ctr"/>
            <a:r>
              <a:rPr lang="en-US" sz="1600" dirty="0">
                <a:latin typeface="+mj-lt"/>
              </a:rPr>
              <a:t>Education and Outreach Specialist</a:t>
            </a:r>
          </a:p>
          <a:p>
            <a:pPr algn="ctr"/>
            <a:r>
              <a:rPr lang="en-US" sz="1600" dirty="0">
                <a:latin typeface="+mj-lt"/>
              </a:rPr>
              <a:t>Pierce County Aging and Disabilities Resource Center</a:t>
            </a:r>
          </a:p>
        </p:txBody>
      </p:sp>
      <p:sp>
        <p:nvSpPr>
          <p:cNvPr id="15" name="TextBox 14">
            <a:extLst>
              <a:ext uri="{FF2B5EF4-FFF2-40B4-BE49-F238E27FC236}">
                <a16:creationId xmlns:a16="http://schemas.microsoft.com/office/drawing/2014/main" id="{BEE8010B-0C25-4FCD-A69A-F5DC2BFE88CD}"/>
              </a:ext>
            </a:extLst>
          </p:cNvPr>
          <p:cNvSpPr txBox="1"/>
          <p:nvPr/>
        </p:nvSpPr>
        <p:spPr>
          <a:xfrm>
            <a:off x="1600199" y="2228671"/>
            <a:ext cx="8991601" cy="3908762"/>
          </a:xfrm>
          <a:prstGeom prst="rect">
            <a:avLst/>
          </a:prstGeom>
          <a:noFill/>
        </p:spPr>
        <p:txBody>
          <a:bodyPr wrap="square" rtlCol="0">
            <a:spAutoFit/>
          </a:bodyPr>
          <a:lstStyle/>
          <a:p>
            <a:pPr algn="ctr"/>
            <a:r>
              <a:rPr lang="en-US" sz="4800" b="1"/>
              <a:t>Medicare 2025</a:t>
            </a:r>
            <a:endParaRPr lang="en-US" sz="4800" b="1" dirty="0"/>
          </a:p>
          <a:p>
            <a:pPr algn="ctr"/>
            <a:r>
              <a:rPr lang="en-US" sz="2800" b="1" dirty="0"/>
              <a:t>A presentation as part of the Pierce County ADRC “Hot Topics” series</a:t>
            </a:r>
          </a:p>
          <a:p>
            <a:pPr algn="ctr"/>
            <a:endParaRPr lang="en-US" sz="4800" dirty="0"/>
          </a:p>
          <a:p>
            <a:pPr algn="ctr"/>
            <a:endParaRPr lang="en-US" sz="4800" dirty="0"/>
          </a:p>
          <a:p>
            <a:pPr algn="ctr"/>
            <a:endParaRPr lang="en-US" sz="4800" dirty="0"/>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8C093292-AC66-42C9-BCD2-9AFDBC7BA5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6" name="Group 5">
            <a:extLst>
              <a:ext uri="{FF2B5EF4-FFF2-40B4-BE49-F238E27FC236}">
                <a16:creationId xmlns:a16="http://schemas.microsoft.com/office/drawing/2014/main" id="{413EA236-59EF-4D1C-BDB0-805A02F3DE73}"/>
              </a:ext>
            </a:extLst>
          </p:cNvPr>
          <p:cNvGrpSpPr/>
          <p:nvPr/>
        </p:nvGrpSpPr>
        <p:grpSpPr>
          <a:xfrm>
            <a:off x="10058400" y="6295053"/>
            <a:ext cx="2133600" cy="562947"/>
            <a:chOff x="10058400" y="6295053"/>
            <a:chExt cx="2133600" cy="562947"/>
          </a:xfrm>
        </p:grpSpPr>
        <p:sp>
          <p:nvSpPr>
            <p:cNvPr id="10" name="Rectangle 9">
              <a:extLst>
                <a:ext uri="{FF2B5EF4-FFF2-40B4-BE49-F238E27FC236}">
                  <a16:creationId xmlns:a16="http://schemas.microsoft.com/office/drawing/2014/main" id="{62D9B8A4-DBDD-4BEF-B868-5C6EF1217F24}"/>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Date Placeholder 3">
              <a:extLst>
                <a:ext uri="{FF2B5EF4-FFF2-40B4-BE49-F238E27FC236}">
                  <a16:creationId xmlns:a16="http://schemas.microsoft.com/office/drawing/2014/main" id="{35D33E60-2151-428E-8E97-812A352797C2}"/>
                </a:ext>
              </a:extLst>
            </p:cNvPr>
            <p:cNvSpPr txBox="1">
              <a:spLocks/>
            </p:cNvSpPr>
            <p:nvPr/>
          </p:nvSpPr>
          <p:spPr>
            <a:xfrm>
              <a:off x="10658037" y="6408407"/>
              <a:ext cx="934326"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09/16/023</a:t>
              </a:r>
            </a:p>
          </p:txBody>
        </p:sp>
        <p:sp>
          <p:nvSpPr>
            <p:cNvPr id="12" name="Slide Number Placeholder 5">
              <a:extLst>
                <a:ext uri="{FF2B5EF4-FFF2-40B4-BE49-F238E27FC236}">
                  <a16:creationId xmlns:a16="http://schemas.microsoft.com/office/drawing/2014/main" id="{0BEF3AC3-F8A2-42C6-9048-FFDB6B934178}"/>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a:t>
              </a:fld>
              <a:endParaRPr lang="en-US" sz="1100" dirty="0">
                <a:solidFill>
                  <a:schemeClr val="tx1"/>
                </a:solidFill>
              </a:endParaRPr>
            </a:p>
          </p:txBody>
        </p:sp>
        <p:pic>
          <p:nvPicPr>
            <p:cNvPr id="14" name="Picture 13">
              <a:extLst>
                <a:ext uri="{FF2B5EF4-FFF2-40B4-BE49-F238E27FC236}">
                  <a16:creationId xmlns:a16="http://schemas.microsoft.com/office/drawing/2014/main" id="{17E189E7-D892-41D9-B0B8-692A8FC5BC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
        <p:nvSpPr>
          <p:cNvPr id="2" name="Date Placeholder 3">
            <a:extLst>
              <a:ext uri="{FF2B5EF4-FFF2-40B4-BE49-F238E27FC236}">
                <a16:creationId xmlns:a16="http://schemas.microsoft.com/office/drawing/2014/main" id="{699F5972-08C3-05BA-9A04-26035D3D9B81}"/>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spTree>
    <p:extLst>
      <p:ext uri="{BB962C8B-B14F-4D97-AF65-F5344CB8AC3E}">
        <p14:creationId xmlns:p14="http://schemas.microsoft.com/office/powerpoint/2010/main" val="617920108"/>
      </p:ext>
    </p:extLst>
  </p:cSld>
  <p:clrMapOvr>
    <a:masterClrMapping/>
  </p:clrMapOvr>
  <p:transition spd="slow">
    <p:pu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746685" y="199571"/>
            <a:ext cx="9614497" cy="1077218"/>
          </a:xfrm>
          <a:prstGeom prst="rect">
            <a:avLst/>
          </a:prstGeom>
          <a:noFill/>
        </p:spPr>
        <p:txBody>
          <a:bodyPr wrap="square" rtlCol="0">
            <a:spAutoFit/>
          </a:bodyPr>
          <a:lstStyle/>
          <a:p>
            <a:r>
              <a:rPr lang="en-US" sz="3200" b="1" dirty="0"/>
              <a:t>Open enrollment for Medicare Part C and Medicare Part D (cont’d)</a:t>
            </a: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F1DB3442-EC97-4F53-8C1B-EDD827DC6CD3}"/>
              </a:ext>
            </a:extLst>
          </p:cNvPr>
          <p:cNvSpPr txBox="1"/>
          <p:nvPr/>
        </p:nvSpPr>
        <p:spPr>
          <a:xfrm>
            <a:off x="607683" y="1340523"/>
            <a:ext cx="10849358" cy="5315558"/>
          </a:xfrm>
          <a:prstGeom prst="rect">
            <a:avLst/>
          </a:prstGeom>
          <a:noFill/>
        </p:spPr>
        <p:txBody>
          <a:bodyPr wrap="square" rtlCol="0">
            <a:spAutoFit/>
          </a:bodyPr>
          <a:lstStyle/>
          <a:p>
            <a:pPr marL="342900" indent="-342900">
              <a:lnSpc>
                <a:spcPct val="114000"/>
              </a:lnSpc>
              <a:spcAft>
                <a:spcPts val="1200"/>
              </a:spcAft>
              <a:buFont typeface="Arial" panose="020B0604020202020204" pitchFamily="34" charset="0"/>
              <a:buChar char="•"/>
            </a:pPr>
            <a:r>
              <a:rPr lang="en-US" sz="2200" dirty="0"/>
              <a:t>At least 135 Medicare Advantage (MA) plans available in Washington State in 2024, including at least 68 plans with no monthly premium and 20 “Apple Health Medicare Connect” Plans.  Not every plan is available in every county!  </a:t>
            </a:r>
          </a:p>
          <a:p>
            <a:pPr marL="342900" indent="-342900">
              <a:lnSpc>
                <a:spcPct val="114000"/>
              </a:lnSpc>
              <a:spcAft>
                <a:spcPts val="1200"/>
              </a:spcAft>
              <a:buFont typeface="Arial" panose="020B0604020202020204" pitchFamily="34" charset="0"/>
              <a:buChar char="•"/>
            </a:pPr>
            <a:r>
              <a:rPr lang="en-US" sz="2200" dirty="0"/>
              <a:t>Extended “change enrollment” period for MA plans through March 2024. </a:t>
            </a:r>
          </a:p>
          <a:p>
            <a:pPr marL="342900" indent="-342900">
              <a:lnSpc>
                <a:spcPct val="114000"/>
              </a:lnSpc>
              <a:spcAft>
                <a:spcPts val="1200"/>
              </a:spcAft>
              <a:buFont typeface="Arial" panose="020B0604020202020204" pitchFamily="34" charset="0"/>
              <a:buChar char="•"/>
            </a:pPr>
            <a:r>
              <a:rPr lang="en-US" sz="2200" dirty="0"/>
              <a:t>Most MA plans include health and drug coverage.   The MA plan manages the Medicare benefits for their enrollees and requires their enrollees to see providers in their network.  MA enrollees must have Part A and Part B.  </a:t>
            </a:r>
          </a:p>
          <a:p>
            <a:pPr marL="342900" indent="-342900">
              <a:lnSpc>
                <a:spcPct val="114000"/>
              </a:lnSpc>
              <a:spcAft>
                <a:spcPts val="1200"/>
              </a:spcAft>
              <a:buFont typeface="Arial" panose="020B0604020202020204" pitchFamily="34" charset="0"/>
              <a:buChar char="•"/>
            </a:pPr>
            <a:r>
              <a:rPr lang="en-US" sz="2200" dirty="0"/>
              <a:t>MA plans can offer additional benefits beyond Original Medicare, such as dental/vision/hearing benefits, along with health club memberships and medical transportation.  Others offer grocery and OTC medication purchasing cards.  “Honor” or “Patriot” plans cover Veterans on Part A and B.  </a:t>
            </a:r>
          </a:p>
          <a:p>
            <a:pPr marL="342900" indent="-342900">
              <a:lnSpc>
                <a:spcPct val="114000"/>
              </a:lnSpc>
              <a:spcAft>
                <a:spcPts val="1200"/>
              </a:spcAft>
              <a:buFont typeface="Arial" panose="020B0604020202020204" pitchFamily="34" charset="0"/>
              <a:buChar char="•"/>
            </a:pPr>
            <a:r>
              <a:rPr lang="en-US" sz="2200" dirty="0"/>
              <a:t>MA plans cover 31 million people or 52% of all Medicare enrollees.  </a:t>
            </a:r>
          </a:p>
        </p:txBody>
      </p:sp>
      <p:pic>
        <p:nvPicPr>
          <p:cNvPr id="11" name="Picture 10">
            <a:extLst>
              <a:ext uri="{FF2B5EF4-FFF2-40B4-BE49-F238E27FC236}">
                <a16:creationId xmlns:a16="http://schemas.microsoft.com/office/drawing/2014/main" id="{3BDC17D2-59C2-492C-994F-156BA02B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3" name="Group 2">
            <a:extLst>
              <a:ext uri="{FF2B5EF4-FFF2-40B4-BE49-F238E27FC236}">
                <a16:creationId xmlns:a16="http://schemas.microsoft.com/office/drawing/2014/main" id="{A4CB1C26-6E78-64DC-6047-4F45729F204C}"/>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1B7CEFED-9CFA-5830-40AC-BADB50F2F7D0}"/>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7C45B89F-870A-7B1D-9A86-826561463ECF}"/>
                </a:ext>
              </a:extLst>
            </p:cNvPr>
            <p:cNvSpPr txBox="1">
              <a:spLocks/>
            </p:cNvSpPr>
            <p:nvPr/>
          </p:nvSpPr>
          <p:spPr>
            <a:xfrm>
              <a:off x="11473543" y="6391522"/>
              <a:ext cx="583644"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10</a:t>
              </a:fld>
              <a:endParaRPr lang="en-US" sz="1100" dirty="0">
                <a:solidFill>
                  <a:schemeClr val="tx1"/>
                </a:solidFill>
              </a:endParaRPr>
            </a:p>
          </p:txBody>
        </p:sp>
        <p:pic>
          <p:nvPicPr>
            <p:cNvPr id="7" name="Picture 6">
              <a:extLst>
                <a:ext uri="{FF2B5EF4-FFF2-40B4-BE49-F238E27FC236}">
                  <a16:creationId xmlns:a16="http://schemas.microsoft.com/office/drawing/2014/main" id="{5C51357A-2A86-3F02-DC8B-EF0C3E56EB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8" name="Date Placeholder 3">
            <a:extLst>
              <a:ext uri="{FF2B5EF4-FFF2-40B4-BE49-F238E27FC236}">
                <a16:creationId xmlns:a16="http://schemas.microsoft.com/office/drawing/2014/main" id="{7DE83E36-8A4A-C7A1-E5F7-2AB67C2F7A5E}"/>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spTree>
    <p:extLst>
      <p:ext uri="{BB962C8B-B14F-4D97-AF65-F5344CB8AC3E}">
        <p14:creationId xmlns:p14="http://schemas.microsoft.com/office/powerpoint/2010/main" val="3969654042"/>
      </p:ext>
    </p:extLst>
  </p:cSld>
  <p:clrMapOvr>
    <a:masterClrMapping/>
  </p:clrMapOvr>
  <p:transition spd="slow">
    <p:push/>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9DA263BF-7B87-4B6C-DD1E-FA412229E8F0}"/>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4EFCCC2D-DC0E-0410-6128-98F3E5A109F2}"/>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558BC4A5-5D11-E5AD-5F2D-C2FE65996294}"/>
                </a:ext>
              </a:extLst>
            </p:cNvPr>
            <p:cNvSpPr txBox="1">
              <a:spLocks/>
            </p:cNvSpPr>
            <p:nvPr/>
          </p:nvSpPr>
          <p:spPr>
            <a:xfrm>
              <a:off x="11473543" y="6391522"/>
              <a:ext cx="583644"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11</a:t>
              </a:fld>
              <a:endParaRPr lang="en-US" sz="1100" dirty="0">
                <a:solidFill>
                  <a:schemeClr val="tx1"/>
                </a:solidFill>
              </a:endParaRPr>
            </a:p>
          </p:txBody>
        </p:sp>
        <p:pic>
          <p:nvPicPr>
            <p:cNvPr id="7" name="Picture 6">
              <a:extLst>
                <a:ext uri="{FF2B5EF4-FFF2-40B4-BE49-F238E27FC236}">
                  <a16:creationId xmlns:a16="http://schemas.microsoft.com/office/drawing/2014/main" id="{C1F325F4-BD1A-F427-EA26-A127B26C9E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8" name="TextBox 7">
            <a:extLst>
              <a:ext uri="{FF2B5EF4-FFF2-40B4-BE49-F238E27FC236}">
                <a16:creationId xmlns:a16="http://schemas.microsoft.com/office/drawing/2014/main" id="{606138FC-6321-928B-E3B4-73CF9F6A41B8}"/>
              </a:ext>
            </a:extLst>
          </p:cNvPr>
          <p:cNvSpPr txBox="1"/>
          <p:nvPr/>
        </p:nvSpPr>
        <p:spPr>
          <a:xfrm>
            <a:off x="733275" y="755748"/>
            <a:ext cx="10762343" cy="584775"/>
          </a:xfrm>
          <a:prstGeom prst="rect">
            <a:avLst/>
          </a:prstGeom>
          <a:noFill/>
        </p:spPr>
        <p:txBody>
          <a:bodyPr wrap="square" rtlCol="0">
            <a:spAutoFit/>
          </a:bodyPr>
          <a:lstStyle/>
          <a:p>
            <a:r>
              <a:rPr lang="en-US" sz="3100" b="1" dirty="0">
                <a:latin typeface="+mn-lt"/>
              </a:rPr>
              <a:t>Apple Health Medicare Connect MA Plans (D-SNP)</a:t>
            </a:r>
            <a:endParaRPr lang="en-US" sz="3100" dirty="0"/>
          </a:p>
        </p:txBody>
      </p:sp>
      <p:sp>
        <p:nvSpPr>
          <p:cNvPr id="9" name="TextBox 8">
            <a:extLst>
              <a:ext uri="{FF2B5EF4-FFF2-40B4-BE49-F238E27FC236}">
                <a16:creationId xmlns:a16="http://schemas.microsoft.com/office/drawing/2014/main" id="{8A6F2046-1B7E-3DA5-4C44-2E29A3DAA765}"/>
              </a:ext>
            </a:extLst>
          </p:cNvPr>
          <p:cNvSpPr txBox="1"/>
          <p:nvPr/>
        </p:nvSpPr>
        <p:spPr>
          <a:xfrm>
            <a:off x="824680" y="1874728"/>
            <a:ext cx="10058655" cy="2923877"/>
          </a:xfrm>
          <a:prstGeom prst="rect">
            <a:avLst/>
          </a:prstGeom>
          <a:noFill/>
        </p:spPr>
        <p:txBody>
          <a:bodyPr wrap="square" rtlCol="0">
            <a:spAutoFit/>
          </a:bodyPr>
          <a:lstStyle/>
          <a:p>
            <a:pPr>
              <a:spcBef>
                <a:spcPts val="600"/>
              </a:spcBef>
              <a:spcAft>
                <a:spcPts val="600"/>
              </a:spcAft>
            </a:pPr>
            <a:r>
              <a:rPr lang="en-US" sz="2200" dirty="0"/>
              <a:t>This information is about 2024 since 2025 information is not yet available.  </a:t>
            </a:r>
          </a:p>
          <a:p>
            <a:pPr>
              <a:spcBef>
                <a:spcPts val="600"/>
              </a:spcBef>
              <a:spcAft>
                <a:spcPts val="600"/>
              </a:spcAft>
            </a:pPr>
            <a:r>
              <a:rPr lang="en-US" sz="2200" dirty="0"/>
              <a:t>Also</a:t>
            </a:r>
            <a:r>
              <a:rPr lang="en-US" sz="2200" dirty="0">
                <a:latin typeface="+mn-lt"/>
              </a:rPr>
              <a:t> known as “Sp</a:t>
            </a:r>
            <a:r>
              <a:rPr lang="en-US" sz="2200" dirty="0"/>
              <a:t>ecial Needs Plans”</a:t>
            </a:r>
            <a:endParaRPr lang="en-US" sz="2200" dirty="0">
              <a:latin typeface="+mn-lt"/>
            </a:endParaRPr>
          </a:p>
          <a:p>
            <a:pPr>
              <a:spcBef>
                <a:spcPts val="600"/>
              </a:spcBef>
              <a:spcAft>
                <a:spcPts val="600"/>
              </a:spcAft>
            </a:pPr>
            <a:r>
              <a:rPr lang="en-US" sz="2200" dirty="0">
                <a:latin typeface="+mn-lt"/>
              </a:rPr>
              <a:t>All offer $0 premium/deductible/copays for covered services and benefits</a:t>
            </a:r>
            <a:br>
              <a:rPr lang="en-US" sz="2200" b="1" dirty="0">
                <a:latin typeface="+mn-lt"/>
              </a:rPr>
            </a:br>
            <a:r>
              <a:rPr lang="en-US" sz="2200" dirty="0">
                <a:latin typeface="+mn-lt"/>
              </a:rPr>
              <a:t>All offer enhanced benefits for full Medicaid and/or QMB (Qualified Medicare Beneficiary) clients</a:t>
            </a:r>
          </a:p>
          <a:p>
            <a:pPr>
              <a:spcBef>
                <a:spcPts val="600"/>
              </a:spcBef>
              <a:spcAft>
                <a:spcPts val="600"/>
              </a:spcAft>
            </a:pPr>
            <a:r>
              <a:rPr lang="en-US" sz="2200" dirty="0">
                <a:latin typeface="+mn-lt"/>
              </a:rPr>
              <a:t>Only Humana offers </a:t>
            </a:r>
            <a:r>
              <a:rPr lang="en-US" sz="2200" b="1" dirty="0">
                <a:latin typeface="+mn-lt"/>
              </a:rPr>
              <a:t>enhanced benefits</a:t>
            </a:r>
            <a:r>
              <a:rPr lang="en-US" sz="2200" dirty="0">
                <a:latin typeface="+mn-lt"/>
              </a:rPr>
              <a:t> for all MSP (Medicare Savings Program) clients</a:t>
            </a:r>
            <a:endParaRPr lang="en-US" sz="2200" dirty="0"/>
          </a:p>
        </p:txBody>
      </p:sp>
      <p:pic>
        <p:nvPicPr>
          <p:cNvPr id="12" name="Picture 11">
            <a:extLst>
              <a:ext uri="{FF2B5EF4-FFF2-40B4-BE49-F238E27FC236}">
                <a16:creationId xmlns:a16="http://schemas.microsoft.com/office/drawing/2014/main" id="{163BE035-135A-D9AD-BFE7-9880D26921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13" name="Date Placeholder 3">
            <a:extLst>
              <a:ext uri="{FF2B5EF4-FFF2-40B4-BE49-F238E27FC236}">
                <a16:creationId xmlns:a16="http://schemas.microsoft.com/office/drawing/2014/main" id="{B2985D37-0810-86A7-9450-6610232FE3B7}"/>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spTree>
    <p:extLst>
      <p:ext uri="{BB962C8B-B14F-4D97-AF65-F5344CB8AC3E}">
        <p14:creationId xmlns:p14="http://schemas.microsoft.com/office/powerpoint/2010/main" val="1781917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9DA263BF-7B87-4B6C-DD1E-FA412229E8F0}"/>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4EFCCC2D-DC0E-0410-6128-98F3E5A109F2}"/>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558BC4A5-5D11-E5AD-5F2D-C2FE65996294}"/>
                </a:ext>
              </a:extLst>
            </p:cNvPr>
            <p:cNvSpPr txBox="1">
              <a:spLocks/>
            </p:cNvSpPr>
            <p:nvPr/>
          </p:nvSpPr>
          <p:spPr>
            <a:xfrm>
              <a:off x="11473543" y="6391522"/>
              <a:ext cx="583644"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12</a:t>
              </a:fld>
              <a:endParaRPr lang="en-US" sz="1100" dirty="0">
                <a:solidFill>
                  <a:schemeClr val="tx1"/>
                </a:solidFill>
              </a:endParaRPr>
            </a:p>
          </p:txBody>
        </p:sp>
        <p:pic>
          <p:nvPicPr>
            <p:cNvPr id="7" name="Picture 6">
              <a:extLst>
                <a:ext uri="{FF2B5EF4-FFF2-40B4-BE49-F238E27FC236}">
                  <a16:creationId xmlns:a16="http://schemas.microsoft.com/office/drawing/2014/main" id="{C1F325F4-BD1A-F427-EA26-A127B26C9E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8" name="TextBox 7">
            <a:extLst>
              <a:ext uri="{FF2B5EF4-FFF2-40B4-BE49-F238E27FC236}">
                <a16:creationId xmlns:a16="http://schemas.microsoft.com/office/drawing/2014/main" id="{E198FBEE-9E52-8193-1BFB-52562FA9DAB8}"/>
              </a:ext>
            </a:extLst>
          </p:cNvPr>
          <p:cNvSpPr txBox="1"/>
          <p:nvPr/>
        </p:nvSpPr>
        <p:spPr>
          <a:xfrm>
            <a:off x="852644" y="578608"/>
            <a:ext cx="10030691" cy="1046440"/>
          </a:xfrm>
          <a:prstGeom prst="rect">
            <a:avLst/>
          </a:prstGeom>
          <a:noFill/>
        </p:spPr>
        <p:txBody>
          <a:bodyPr wrap="square" rtlCol="0">
            <a:spAutoFit/>
          </a:bodyPr>
          <a:lstStyle/>
          <a:p>
            <a:r>
              <a:rPr lang="en-US" sz="3100" b="1" dirty="0">
                <a:latin typeface="+mn-lt"/>
              </a:rPr>
              <a:t>Apple Health Medicare Connect MA Plans (D-SNP)</a:t>
            </a:r>
          </a:p>
          <a:p>
            <a:r>
              <a:rPr lang="en-US" sz="3100" b="1" dirty="0"/>
              <a:t>(cont’d)</a:t>
            </a:r>
            <a:endParaRPr lang="en-US" dirty="0"/>
          </a:p>
        </p:txBody>
      </p:sp>
      <p:sp>
        <p:nvSpPr>
          <p:cNvPr id="9" name="TextBox 8">
            <a:extLst>
              <a:ext uri="{FF2B5EF4-FFF2-40B4-BE49-F238E27FC236}">
                <a16:creationId xmlns:a16="http://schemas.microsoft.com/office/drawing/2014/main" id="{AF830926-16E0-DD13-C5F5-B7E494197272}"/>
              </a:ext>
            </a:extLst>
          </p:cNvPr>
          <p:cNvSpPr txBox="1"/>
          <p:nvPr/>
        </p:nvSpPr>
        <p:spPr>
          <a:xfrm>
            <a:off x="941100" y="1923912"/>
            <a:ext cx="10309799" cy="3816429"/>
          </a:xfrm>
          <a:prstGeom prst="rect">
            <a:avLst/>
          </a:prstGeom>
          <a:noFill/>
        </p:spPr>
        <p:txBody>
          <a:bodyPr wrap="square" rtlCol="0">
            <a:spAutoFit/>
          </a:bodyPr>
          <a:lstStyle/>
          <a:p>
            <a:r>
              <a:rPr lang="en-US" sz="2200" b="1" dirty="0">
                <a:latin typeface="+mn-lt"/>
              </a:rPr>
              <a:t>Enhanced benefits </a:t>
            </a:r>
            <a:r>
              <a:rPr lang="en-US" sz="2200" dirty="0">
                <a:latin typeface="+mn-lt"/>
              </a:rPr>
              <a:t>can include hearing exams/hearing aids every three years, comprehensive dental services up to $4000 per calendar year, vision exams and eyeglasses up to $300 per calendar year, unlimited transportation to plan-approved destinations, $75 per month healthy grocery purchasing cards, $1200 per calendar year over-the-counter pharmacy purchasing cards, personal emergency response systems, in-home care, health club memberships, and pest control.  </a:t>
            </a:r>
            <a:br>
              <a:rPr lang="en-US" sz="2200" dirty="0">
                <a:latin typeface="+mn-lt"/>
              </a:rPr>
            </a:br>
            <a:br>
              <a:rPr lang="en-US" sz="2200" dirty="0">
                <a:latin typeface="+mn-lt"/>
              </a:rPr>
            </a:br>
            <a:r>
              <a:rPr lang="en-US" sz="2200" dirty="0"/>
              <a:t>These</a:t>
            </a:r>
            <a:r>
              <a:rPr lang="en-US" sz="2200" dirty="0">
                <a:latin typeface="+mn-lt"/>
              </a:rPr>
              <a:t> clients can change their plans every quarter during calendar year</a:t>
            </a:r>
            <a:br>
              <a:rPr lang="en-US" sz="2200" b="1" dirty="0">
                <a:latin typeface="+mn-lt"/>
              </a:rPr>
            </a:br>
            <a:br>
              <a:rPr lang="en-US" sz="2200" b="1" dirty="0">
                <a:latin typeface="+mn-lt"/>
              </a:rPr>
            </a:br>
            <a:r>
              <a:rPr lang="en-US" sz="2200" b="1" dirty="0">
                <a:latin typeface="+mn-lt"/>
              </a:rPr>
              <a:t>Also </a:t>
            </a:r>
            <a:r>
              <a:rPr lang="en-US" sz="2200" b="1" dirty="0"/>
              <a:t>these</a:t>
            </a:r>
            <a:r>
              <a:rPr lang="en-US" sz="2200" b="1" dirty="0">
                <a:latin typeface="+mn-lt"/>
              </a:rPr>
              <a:t> plans are available for chronically ill and institutional clients</a:t>
            </a:r>
            <a:endParaRPr lang="en-US" sz="2200" dirty="0"/>
          </a:p>
        </p:txBody>
      </p:sp>
      <p:pic>
        <p:nvPicPr>
          <p:cNvPr id="10" name="Picture 9">
            <a:extLst>
              <a:ext uri="{FF2B5EF4-FFF2-40B4-BE49-F238E27FC236}">
                <a16:creationId xmlns:a16="http://schemas.microsoft.com/office/drawing/2014/main" id="{78B0E835-77DC-582E-4764-AF23CE7C65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11" name="Date Placeholder 3">
            <a:extLst>
              <a:ext uri="{FF2B5EF4-FFF2-40B4-BE49-F238E27FC236}">
                <a16:creationId xmlns:a16="http://schemas.microsoft.com/office/drawing/2014/main" id="{E96E7AFB-0313-3717-A9A0-13524BE84EFB}"/>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spTree>
    <p:extLst>
      <p:ext uri="{BB962C8B-B14F-4D97-AF65-F5344CB8AC3E}">
        <p14:creationId xmlns:p14="http://schemas.microsoft.com/office/powerpoint/2010/main" val="2075390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759479" y="458274"/>
            <a:ext cx="9911865" cy="584775"/>
          </a:xfrm>
          <a:prstGeom prst="rect">
            <a:avLst/>
          </a:prstGeom>
          <a:noFill/>
        </p:spPr>
        <p:txBody>
          <a:bodyPr wrap="square" rtlCol="0">
            <a:spAutoFit/>
          </a:bodyPr>
          <a:lstStyle/>
          <a:p>
            <a:r>
              <a:rPr lang="en-US" sz="3200" b="1" dirty="0"/>
              <a:t>Basic Medicare Part D benefit structure</a:t>
            </a: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473543" y="6391522"/>
              <a:ext cx="583644"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13</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2" name="TextBox 1">
            <a:extLst>
              <a:ext uri="{FF2B5EF4-FFF2-40B4-BE49-F238E27FC236}">
                <a16:creationId xmlns:a16="http://schemas.microsoft.com/office/drawing/2014/main" id="{F1DB3442-EC97-4F53-8C1B-EDD827DC6CD3}"/>
              </a:ext>
            </a:extLst>
          </p:cNvPr>
          <p:cNvSpPr txBox="1"/>
          <p:nvPr/>
        </p:nvSpPr>
        <p:spPr>
          <a:xfrm>
            <a:off x="759479" y="1209317"/>
            <a:ext cx="10566715" cy="4539704"/>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US" sz="2200" dirty="0"/>
              <a:t>Monthly premium costs can vary.  Only Part A needed to enroll.  </a:t>
            </a:r>
          </a:p>
          <a:p>
            <a:pPr marL="342900" indent="-342900">
              <a:spcAft>
                <a:spcPts val="600"/>
              </a:spcAft>
              <a:buFont typeface="Arial" panose="020B0604020202020204" pitchFamily="34" charset="0"/>
              <a:buChar char="•"/>
            </a:pPr>
            <a:r>
              <a:rPr lang="en-US" sz="2200" dirty="0"/>
              <a:t>Calendar year deductible can range from $00.00 up to $505.00. </a:t>
            </a:r>
          </a:p>
          <a:p>
            <a:pPr marL="342900" indent="-342900">
              <a:spcAft>
                <a:spcPts val="600"/>
              </a:spcAft>
              <a:buFont typeface="Arial" panose="020B0604020202020204" pitchFamily="34" charset="0"/>
              <a:buChar char="•"/>
            </a:pPr>
            <a:r>
              <a:rPr lang="en-US" sz="2200" dirty="0"/>
              <a:t>During the deductible period, the beneficiary pays 100% of the cost of covered drugs</a:t>
            </a:r>
          </a:p>
          <a:p>
            <a:pPr marL="342900" indent="-342900">
              <a:spcAft>
                <a:spcPts val="600"/>
              </a:spcAft>
              <a:buFont typeface="Arial" panose="020B0604020202020204" pitchFamily="34" charset="0"/>
              <a:buChar char="•"/>
            </a:pPr>
            <a:r>
              <a:rPr lang="en-US" sz="2200" dirty="0"/>
              <a:t>During the initial coverage period (ICP), costs of covered drugs are paid 25% by the beneficiary and 75% by the plan</a:t>
            </a:r>
          </a:p>
          <a:p>
            <a:pPr marL="342900" indent="-342900">
              <a:spcAft>
                <a:spcPts val="600"/>
              </a:spcAft>
              <a:buFont typeface="Arial" panose="020B0604020202020204" pitchFamily="34" charset="0"/>
              <a:buChar char="•"/>
            </a:pPr>
            <a:r>
              <a:rPr lang="en-US" sz="2200" dirty="0"/>
              <a:t>No coverage gap in 2025!  Also, when the catastrophic period starts, the beneficiary pays none of the costs.  In 2025 the most any beneficiary will pay total out-of-pocket for medications per year is $2000.00.  </a:t>
            </a:r>
          </a:p>
          <a:p>
            <a:pPr marL="342900" indent="-342900">
              <a:spcAft>
                <a:spcPts val="600"/>
              </a:spcAft>
              <a:buFont typeface="Arial" panose="020B0604020202020204" pitchFamily="34" charset="0"/>
              <a:buChar char="•"/>
            </a:pPr>
            <a:r>
              <a:rPr lang="en-US" sz="2200" dirty="0"/>
              <a:t>Note that plans can impose restrictions on filling prescriptions based upon generic drug substitutions, quantity limits, step therapy, MD preauthorization.</a:t>
            </a:r>
            <a:endParaRPr lang="en-US" sz="2400" dirty="0"/>
          </a:p>
        </p:txBody>
      </p:sp>
      <p:pic>
        <p:nvPicPr>
          <p:cNvPr id="11" name="Picture 10">
            <a:extLst>
              <a:ext uri="{FF2B5EF4-FFF2-40B4-BE49-F238E27FC236}">
                <a16:creationId xmlns:a16="http://schemas.microsoft.com/office/drawing/2014/main" id="{501FFFAE-6E63-49AD-AEF5-B71380481F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Date Placeholder 3">
            <a:extLst>
              <a:ext uri="{FF2B5EF4-FFF2-40B4-BE49-F238E27FC236}">
                <a16:creationId xmlns:a16="http://schemas.microsoft.com/office/drawing/2014/main" id="{397B5072-72CD-B937-3963-863138CB1463}"/>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spTree>
    <p:extLst>
      <p:ext uri="{BB962C8B-B14F-4D97-AF65-F5344CB8AC3E}">
        <p14:creationId xmlns:p14="http://schemas.microsoft.com/office/powerpoint/2010/main" val="2498163224"/>
      </p:ext>
    </p:extLst>
  </p:cSld>
  <p:clrMapOvr>
    <a:masterClrMapping/>
  </p:clrMapOvr>
  <p:transition spd="slow">
    <p:push/>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Date Placeholder 3">
              <a:extLst>
                <a:ext uri="{FF2B5EF4-FFF2-40B4-BE49-F238E27FC236}">
                  <a16:creationId xmlns:a16="http://schemas.microsoft.com/office/drawing/2014/main" id="{DFAEB67C-A323-405B-9C52-0C1EA686D80C}"/>
                </a:ext>
              </a:extLst>
            </p:cNvPr>
            <p:cNvSpPr txBox="1">
              <a:spLocks/>
            </p:cNvSpPr>
            <p:nvPr/>
          </p:nvSpPr>
          <p:spPr>
            <a:xfrm>
              <a:off x="10632834" y="6391522"/>
              <a:ext cx="952614" cy="365125"/>
            </a:xfrm>
            <a:prstGeom prst="rect">
              <a:avLst/>
            </a:prstGeom>
            <a:grp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09/162023</a:t>
              </a:r>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435024" y="6391522"/>
              <a:ext cx="622163"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14</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11" name="Picture 10">
            <a:extLst>
              <a:ext uri="{FF2B5EF4-FFF2-40B4-BE49-F238E27FC236}">
                <a16:creationId xmlns:a16="http://schemas.microsoft.com/office/drawing/2014/main" id="{E3A2BD39-FC74-4393-9A47-D66487DFA7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Rectangle 2">
            <a:extLst>
              <a:ext uri="{FF2B5EF4-FFF2-40B4-BE49-F238E27FC236}">
                <a16:creationId xmlns:a16="http://schemas.microsoft.com/office/drawing/2014/main" id="{3A35DFAA-B0DC-4DB3-B783-E0699D328F96}"/>
              </a:ext>
            </a:extLst>
          </p:cNvPr>
          <p:cNvSpPr/>
          <p:nvPr/>
        </p:nvSpPr>
        <p:spPr>
          <a:xfrm>
            <a:off x="832104" y="830423"/>
            <a:ext cx="9226296" cy="1200329"/>
          </a:xfrm>
          <a:prstGeom prst="rect">
            <a:avLst/>
          </a:prstGeom>
        </p:spPr>
        <p:txBody>
          <a:bodyPr wrap="square">
            <a:spAutoFit/>
          </a:bodyPr>
          <a:lstStyle/>
          <a:p>
            <a:r>
              <a:rPr lang="en-US" sz="3200" b="1" dirty="0">
                <a:cs typeface="Calibri" panose="020F0502020204030204" pitchFamily="34" charset="0"/>
              </a:rPr>
              <a:t>Considerations for keeping or changing your Part D prescription drug plan</a:t>
            </a:r>
            <a:r>
              <a:rPr lang="en-US" sz="4000" b="1" dirty="0">
                <a:latin typeface="Calibri" panose="020F0502020204030204" pitchFamily="34" charset="0"/>
                <a:cs typeface="Calibri" panose="020F0502020204030204" pitchFamily="34" charset="0"/>
              </a:rPr>
              <a:t>	</a:t>
            </a:r>
          </a:p>
        </p:txBody>
      </p:sp>
      <p:sp>
        <p:nvSpPr>
          <p:cNvPr id="2" name="TextBox 1">
            <a:extLst>
              <a:ext uri="{FF2B5EF4-FFF2-40B4-BE49-F238E27FC236}">
                <a16:creationId xmlns:a16="http://schemas.microsoft.com/office/drawing/2014/main" id="{22527436-0B1A-42A2-843C-EC67E292FB82}"/>
              </a:ext>
            </a:extLst>
          </p:cNvPr>
          <p:cNvSpPr txBox="1"/>
          <p:nvPr/>
        </p:nvSpPr>
        <p:spPr>
          <a:xfrm>
            <a:off x="918154" y="2278905"/>
            <a:ext cx="9965181" cy="3077766"/>
          </a:xfrm>
          <a:prstGeom prst="rect">
            <a:avLst/>
          </a:prstGeom>
          <a:noFill/>
        </p:spPr>
        <p:txBody>
          <a:bodyPr wrap="square" rtlCol="0">
            <a:spAutoFit/>
          </a:bodyPr>
          <a:lstStyle/>
          <a:p>
            <a:pPr marL="342900" indent="-342900">
              <a:spcAft>
                <a:spcPts val="1200"/>
              </a:spcAft>
              <a:buFont typeface="Arial" panose="020B0604020202020204" pitchFamily="34" charset="0"/>
              <a:buChar char="•"/>
            </a:pPr>
            <a:r>
              <a:rPr lang="en-US" sz="2200" dirty="0">
                <a:cs typeface="Calibri" panose="020F0502020204030204" pitchFamily="34" charset="0"/>
              </a:rPr>
              <a:t>Premium/deductible/copay costs in 2025?</a:t>
            </a:r>
          </a:p>
          <a:p>
            <a:pPr marL="342900" indent="-342900">
              <a:spcAft>
                <a:spcPts val="1200"/>
              </a:spcAft>
              <a:buFont typeface="Arial" panose="020B0604020202020204" pitchFamily="34" charset="0"/>
              <a:buChar char="•"/>
            </a:pPr>
            <a:r>
              <a:rPr lang="en-US" sz="2200" dirty="0">
                <a:cs typeface="Calibri" panose="020F0502020204030204" pitchFamily="34" charset="0"/>
              </a:rPr>
              <a:t>Discounts for using a Preferred Pharmacy?  Are any close to home?  Any mail order options?</a:t>
            </a:r>
          </a:p>
          <a:p>
            <a:pPr marL="342900" indent="-342900">
              <a:spcAft>
                <a:spcPts val="1200"/>
              </a:spcAft>
              <a:buFont typeface="Arial" panose="020B0604020202020204" pitchFamily="34" charset="0"/>
              <a:buChar char="•"/>
            </a:pPr>
            <a:r>
              <a:rPr lang="en-US" sz="2200" dirty="0">
                <a:cs typeface="Calibri" panose="020F0502020204030204" pitchFamily="34" charset="0"/>
              </a:rPr>
              <a:t>Are all your medications covered in the plan formulary?</a:t>
            </a:r>
          </a:p>
          <a:p>
            <a:pPr marL="342900" indent="-342900">
              <a:spcAft>
                <a:spcPts val="1200"/>
              </a:spcAft>
              <a:buFont typeface="Arial" panose="020B0604020202020204" pitchFamily="34" charset="0"/>
              <a:buChar char="•"/>
            </a:pPr>
            <a:r>
              <a:rPr lang="en-US" sz="2200" dirty="0">
                <a:cs typeface="Calibri" panose="020F0502020204030204" pitchFamily="34" charset="0"/>
              </a:rPr>
              <a:t>Verify that plan is charging a maximum of $35 per month for each insulin prescription?</a:t>
            </a:r>
          </a:p>
          <a:p>
            <a:pPr marL="342900" indent="-342900" algn="just">
              <a:spcAft>
                <a:spcPts val="1200"/>
              </a:spcAft>
              <a:buFont typeface="Arial" panose="020B0604020202020204" pitchFamily="34" charset="0"/>
              <a:buChar char="•"/>
            </a:pPr>
            <a:endParaRPr lang="en-US" sz="2200" dirty="0"/>
          </a:p>
        </p:txBody>
      </p:sp>
      <p:sp>
        <p:nvSpPr>
          <p:cNvPr id="4" name="Date Placeholder 3">
            <a:extLst>
              <a:ext uri="{FF2B5EF4-FFF2-40B4-BE49-F238E27FC236}">
                <a16:creationId xmlns:a16="http://schemas.microsoft.com/office/drawing/2014/main" id="{847A4A7A-E1D8-D956-F45F-CCCE06E28B59}"/>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spTree>
    <p:extLst>
      <p:ext uri="{BB962C8B-B14F-4D97-AF65-F5344CB8AC3E}">
        <p14:creationId xmlns:p14="http://schemas.microsoft.com/office/powerpoint/2010/main" val="794567112"/>
      </p:ext>
    </p:extLst>
  </p:cSld>
  <p:clrMapOvr>
    <a:masterClrMapping/>
  </p:clrMapOvr>
  <p:transition spd="slow">
    <p:push/>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Date Placeholder 3">
              <a:extLst>
                <a:ext uri="{FF2B5EF4-FFF2-40B4-BE49-F238E27FC236}">
                  <a16:creationId xmlns:a16="http://schemas.microsoft.com/office/drawing/2014/main" id="{DFAEB67C-A323-405B-9C52-0C1EA686D80C}"/>
                </a:ext>
              </a:extLst>
            </p:cNvPr>
            <p:cNvSpPr txBox="1">
              <a:spLocks/>
            </p:cNvSpPr>
            <p:nvPr/>
          </p:nvSpPr>
          <p:spPr>
            <a:xfrm>
              <a:off x="10632834" y="6391522"/>
              <a:ext cx="952614" cy="365125"/>
            </a:xfrm>
            <a:prstGeom prst="rect">
              <a:avLst/>
            </a:prstGeom>
            <a:grp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09/162023</a:t>
              </a:r>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435024" y="6391522"/>
              <a:ext cx="622163"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15</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11" name="Picture 10">
            <a:extLst>
              <a:ext uri="{FF2B5EF4-FFF2-40B4-BE49-F238E27FC236}">
                <a16:creationId xmlns:a16="http://schemas.microsoft.com/office/drawing/2014/main" id="{E3A2BD39-FC74-4393-9A47-D66487DFA7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Rectangle 2">
            <a:extLst>
              <a:ext uri="{FF2B5EF4-FFF2-40B4-BE49-F238E27FC236}">
                <a16:creationId xmlns:a16="http://schemas.microsoft.com/office/drawing/2014/main" id="{3A35DFAA-B0DC-4DB3-B783-E0699D328F96}"/>
              </a:ext>
            </a:extLst>
          </p:cNvPr>
          <p:cNvSpPr/>
          <p:nvPr/>
        </p:nvSpPr>
        <p:spPr>
          <a:xfrm>
            <a:off x="832104" y="830423"/>
            <a:ext cx="9226296" cy="1200329"/>
          </a:xfrm>
          <a:prstGeom prst="rect">
            <a:avLst/>
          </a:prstGeom>
        </p:spPr>
        <p:txBody>
          <a:bodyPr wrap="square">
            <a:spAutoFit/>
          </a:bodyPr>
          <a:lstStyle/>
          <a:p>
            <a:r>
              <a:rPr lang="en-US" sz="3200" b="1" dirty="0">
                <a:cs typeface="Calibri" panose="020F0502020204030204" pitchFamily="34" charset="0"/>
              </a:rPr>
              <a:t>Considerations for keeping or changing your Part C Medicare Advantage plan</a:t>
            </a:r>
            <a:r>
              <a:rPr lang="en-US" sz="4000" b="1" dirty="0">
                <a:latin typeface="Calibri" panose="020F0502020204030204" pitchFamily="34" charset="0"/>
                <a:cs typeface="Calibri" panose="020F0502020204030204" pitchFamily="34" charset="0"/>
              </a:rPr>
              <a:t>	</a:t>
            </a:r>
          </a:p>
        </p:txBody>
      </p:sp>
      <p:sp>
        <p:nvSpPr>
          <p:cNvPr id="2" name="TextBox 1">
            <a:extLst>
              <a:ext uri="{FF2B5EF4-FFF2-40B4-BE49-F238E27FC236}">
                <a16:creationId xmlns:a16="http://schemas.microsoft.com/office/drawing/2014/main" id="{22527436-0B1A-42A2-843C-EC67E292FB82}"/>
              </a:ext>
            </a:extLst>
          </p:cNvPr>
          <p:cNvSpPr txBox="1"/>
          <p:nvPr/>
        </p:nvSpPr>
        <p:spPr>
          <a:xfrm>
            <a:off x="918154" y="2278905"/>
            <a:ext cx="9965181" cy="4401205"/>
          </a:xfrm>
          <a:prstGeom prst="rect">
            <a:avLst/>
          </a:prstGeom>
          <a:noFill/>
        </p:spPr>
        <p:txBody>
          <a:bodyPr wrap="square" rtlCol="0">
            <a:spAutoFit/>
          </a:bodyPr>
          <a:lstStyle/>
          <a:p>
            <a:pPr marL="342900" indent="-342900">
              <a:spcAft>
                <a:spcPts val="1200"/>
              </a:spcAft>
              <a:buFont typeface="Arial" panose="020B0604020202020204" pitchFamily="34" charset="0"/>
              <a:buChar char="•"/>
            </a:pPr>
            <a:r>
              <a:rPr lang="en-US" sz="2200" dirty="0">
                <a:cs typeface="Calibri" panose="020F0502020204030204" pitchFamily="34" charset="0"/>
              </a:rPr>
              <a:t>Premium/deductible/copay costs in 2025?</a:t>
            </a:r>
          </a:p>
          <a:p>
            <a:pPr marL="342900" indent="-342900">
              <a:spcAft>
                <a:spcPts val="1200"/>
              </a:spcAft>
              <a:buFont typeface="Arial" panose="020B0604020202020204" pitchFamily="34" charset="0"/>
              <a:buChar char="•"/>
            </a:pPr>
            <a:r>
              <a:rPr lang="en-US" sz="2200" dirty="0">
                <a:cs typeface="Calibri" panose="020F0502020204030204" pitchFamily="34" charset="0"/>
              </a:rPr>
              <a:t>Discounts for using a Preferred Pharmacy?  Are any close to home?  Any mail order options?</a:t>
            </a:r>
          </a:p>
          <a:p>
            <a:pPr marL="342900" indent="-342900">
              <a:spcAft>
                <a:spcPts val="1200"/>
              </a:spcAft>
              <a:buFont typeface="Arial" panose="020B0604020202020204" pitchFamily="34" charset="0"/>
              <a:buChar char="•"/>
            </a:pPr>
            <a:r>
              <a:rPr lang="en-US" sz="2200" dirty="0">
                <a:cs typeface="Calibri" panose="020F0502020204030204" pitchFamily="34" charset="0"/>
              </a:rPr>
              <a:t>Are all your medications covered in the plan formulary?</a:t>
            </a:r>
          </a:p>
          <a:p>
            <a:pPr marL="342900" indent="-342900">
              <a:spcAft>
                <a:spcPts val="1200"/>
              </a:spcAft>
              <a:buFont typeface="Arial" panose="020B0604020202020204" pitchFamily="34" charset="0"/>
              <a:buChar char="•"/>
            </a:pPr>
            <a:r>
              <a:rPr lang="en-US" sz="2200" dirty="0">
                <a:cs typeface="Calibri" panose="020F0502020204030204" pitchFamily="34" charset="0"/>
              </a:rPr>
              <a:t>Verify that plan is charging a maximum of $35 per month for each insulin prescription?</a:t>
            </a:r>
          </a:p>
          <a:p>
            <a:pPr marL="342900" indent="-342900">
              <a:spcAft>
                <a:spcPts val="1200"/>
              </a:spcAft>
              <a:buFont typeface="Arial" panose="020B0604020202020204" pitchFamily="34" charset="0"/>
              <a:buChar char="•"/>
            </a:pPr>
            <a:r>
              <a:rPr lang="en-US" sz="2200" dirty="0">
                <a:cs typeface="Calibri" panose="020F0502020204030204" pitchFamily="34" charset="0"/>
              </a:rPr>
              <a:t>Are all of the doctors that you are seeing (or may need to see again) in the Advantage Plan network?</a:t>
            </a:r>
          </a:p>
          <a:p>
            <a:pPr marL="342900" indent="-342900">
              <a:spcAft>
                <a:spcPts val="1200"/>
              </a:spcAft>
              <a:buFont typeface="Arial" panose="020B0604020202020204" pitchFamily="34" charset="0"/>
              <a:buChar char="•"/>
            </a:pPr>
            <a:r>
              <a:rPr lang="en-US" sz="2200" dirty="0">
                <a:cs typeface="Calibri" panose="020F0502020204030204" pitchFamily="34" charset="0"/>
              </a:rPr>
              <a:t>Are there any enhanced benefits available like vision/dental/hearing?</a:t>
            </a:r>
          </a:p>
          <a:p>
            <a:pPr marL="342900" indent="-342900" algn="just">
              <a:spcAft>
                <a:spcPts val="1200"/>
              </a:spcAft>
              <a:buFont typeface="Arial" panose="020B0604020202020204" pitchFamily="34" charset="0"/>
              <a:buChar char="•"/>
            </a:pPr>
            <a:endParaRPr lang="en-US" sz="2200" dirty="0"/>
          </a:p>
        </p:txBody>
      </p:sp>
      <p:sp>
        <p:nvSpPr>
          <p:cNvPr id="4" name="Date Placeholder 3">
            <a:extLst>
              <a:ext uri="{FF2B5EF4-FFF2-40B4-BE49-F238E27FC236}">
                <a16:creationId xmlns:a16="http://schemas.microsoft.com/office/drawing/2014/main" id="{847A4A7A-E1D8-D956-F45F-CCCE06E28B59}"/>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spTree>
    <p:extLst>
      <p:ext uri="{BB962C8B-B14F-4D97-AF65-F5344CB8AC3E}">
        <p14:creationId xmlns:p14="http://schemas.microsoft.com/office/powerpoint/2010/main" val="1444504374"/>
      </p:ext>
    </p:extLst>
  </p:cSld>
  <p:clrMapOvr>
    <a:masterClrMapping/>
  </p:clrMapOvr>
  <p:transition spd="slow">
    <p:push/>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385099" y="6391522"/>
              <a:ext cx="67208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16</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11" name="Picture 10">
            <a:extLst>
              <a:ext uri="{FF2B5EF4-FFF2-40B4-BE49-F238E27FC236}">
                <a16:creationId xmlns:a16="http://schemas.microsoft.com/office/drawing/2014/main" id="{2EE78831-A109-4A91-A5AD-E1E233DDFF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Rectangle 2">
            <a:extLst>
              <a:ext uri="{FF2B5EF4-FFF2-40B4-BE49-F238E27FC236}">
                <a16:creationId xmlns:a16="http://schemas.microsoft.com/office/drawing/2014/main" id="{BD00DEFC-F219-4E39-A25E-3B911B7B6C81}"/>
              </a:ext>
            </a:extLst>
          </p:cNvPr>
          <p:cNvSpPr/>
          <p:nvPr/>
        </p:nvSpPr>
        <p:spPr>
          <a:xfrm>
            <a:off x="676657" y="320324"/>
            <a:ext cx="9500796" cy="1077218"/>
          </a:xfrm>
          <a:prstGeom prst="rect">
            <a:avLst/>
          </a:prstGeom>
        </p:spPr>
        <p:txBody>
          <a:bodyPr wrap="square">
            <a:spAutoFit/>
          </a:bodyPr>
          <a:lstStyle/>
          <a:p>
            <a:pPr algn="just"/>
            <a:r>
              <a:rPr lang="en-US" sz="3200" b="1" dirty="0">
                <a:cs typeface="Calibri" panose="020F0502020204030204" pitchFamily="34" charset="0"/>
              </a:rPr>
              <a:t>Medicare Supplement Plans </a:t>
            </a:r>
          </a:p>
          <a:p>
            <a:pPr algn="just"/>
            <a:r>
              <a:rPr lang="en-US" sz="3200" b="1" dirty="0">
                <a:cs typeface="Calibri" panose="020F0502020204030204" pitchFamily="34" charset="0"/>
              </a:rPr>
              <a:t>(also known as Medigap Plans)</a:t>
            </a:r>
          </a:p>
        </p:txBody>
      </p:sp>
      <p:sp>
        <p:nvSpPr>
          <p:cNvPr id="2" name="TextBox 1">
            <a:extLst>
              <a:ext uri="{FF2B5EF4-FFF2-40B4-BE49-F238E27FC236}">
                <a16:creationId xmlns:a16="http://schemas.microsoft.com/office/drawing/2014/main" id="{CAB47D3A-73AF-4F30-B610-38A90FCB324C}"/>
              </a:ext>
            </a:extLst>
          </p:cNvPr>
          <p:cNvSpPr txBox="1"/>
          <p:nvPr/>
        </p:nvSpPr>
        <p:spPr>
          <a:xfrm>
            <a:off x="806901" y="1533465"/>
            <a:ext cx="10311384" cy="4893647"/>
          </a:xfrm>
          <a:prstGeom prst="rect">
            <a:avLst/>
          </a:prstGeom>
          <a:noFill/>
        </p:spPr>
        <p:txBody>
          <a:bodyPr wrap="square" rtlCol="0">
            <a:spAutoFit/>
          </a:bodyPr>
          <a:lstStyle/>
          <a:p>
            <a:pPr marL="457200" indent="-457200" algn="just">
              <a:spcAft>
                <a:spcPts val="1200"/>
              </a:spcAft>
              <a:buFont typeface="Arial" panose="020B0604020202020204" pitchFamily="34" charset="0"/>
              <a:buChar char="•"/>
            </a:pPr>
            <a:r>
              <a:rPr lang="en-US" sz="2200" dirty="0">
                <a:cs typeface="Calibri" panose="020F0502020204030204" pitchFamily="34" charset="0"/>
              </a:rPr>
              <a:t>Do not have an Open Enrollment period</a:t>
            </a:r>
          </a:p>
          <a:p>
            <a:pPr marL="457200" indent="-457200" algn="just">
              <a:spcAft>
                <a:spcPts val="1200"/>
              </a:spcAft>
              <a:buFont typeface="Arial" panose="020B0604020202020204" pitchFamily="34" charset="0"/>
              <a:buChar char="•"/>
            </a:pPr>
            <a:r>
              <a:rPr lang="en-US" sz="2200" dirty="0">
                <a:cs typeface="Calibri" panose="020F0502020204030204" pitchFamily="34" charset="0"/>
              </a:rPr>
              <a:t>Benefits are defined by letter category A-N (but not C or F anymore)</a:t>
            </a:r>
          </a:p>
          <a:p>
            <a:pPr marL="457200" indent="-457200" algn="just">
              <a:spcAft>
                <a:spcPts val="1200"/>
              </a:spcAft>
              <a:buFont typeface="Arial" panose="020B0604020202020204" pitchFamily="34" charset="0"/>
              <a:buChar char="•"/>
            </a:pPr>
            <a:r>
              <a:rPr lang="en-US" sz="2200" dirty="0">
                <a:cs typeface="Calibri" panose="020F0502020204030204" pitchFamily="34" charset="0"/>
              </a:rPr>
              <a:t>Do not include prescription drug coverage</a:t>
            </a:r>
          </a:p>
          <a:p>
            <a:pPr marL="457200" indent="-457200" algn="just">
              <a:spcAft>
                <a:spcPts val="1200"/>
              </a:spcAft>
              <a:buFont typeface="Arial" panose="020B0604020202020204" pitchFamily="34" charset="0"/>
              <a:buChar char="•"/>
            </a:pPr>
            <a:r>
              <a:rPr lang="en-US" sz="2200" dirty="0">
                <a:cs typeface="Calibri" panose="020F0502020204030204" pitchFamily="34" charset="0"/>
              </a:rPr>
              <a:t>Do not have a provider network</a:t>
            </a:r>
          </a:p>
          <a:p>
            <a:pPr marL="457200" indent="-457200" algn="just">
              <a:spcAft>
                <a:spcPts val="1200"/>
              </a:spcAft>
              <a:buFont typeface="Arial" panose="020B0604020202020204" pitchFamily="34" charset="0"/>
              <a:buChar char="•"/>
            </a:pPr>
            <a:r>
              <a:rPr lang="en-US" sz="2200" dirty="0">
                <a:cs typeface="Calibri" panose="020F0502020204030204" pitchFamily="34" charset="0"/>
              </a:rPr>
              <a:t>Plans simply pay the remaining costs for the recipient after Medicare pays</a:t>
            </a:r>
          </a:p>
          <a:p>
            <a:pPr marL="457200" indent="-457200" algn="just">
              <a:spcAft>
                <a:spcPts val="1200"/>
              </a:spcAft>
              <a:buFont typeface="Arial" panose="020B0604020202020204" pitchFamily="34" charset="0"/>
              <a:buChar char="•"/>
            </a:pPr>
            <a:r>
              <a:rPr lang="en-US" sz="2200" dirty="0">
                <a:cs typeface="Calibri" panose="020F0502020204030204" pitchFamily="34" charset="0"/>
              </a:rPr>
              <a:t>Different levels of payment depending on the letter category of the plan.  For newly eligible after 01/01/2020, you cannot buy and no one can sell you Plans C, F, or high-deductible Plan F due to changes in Medicare law.</a:t>
            </a:r>
          </a:p>
          <a:p>
            <a:pPr marL="457200" indent="-457200" algn="just">
              <a:spcAft>
                <a:spcPts val="1200"/>
              </a:spcAft>
              <a:buFont typeface="Arial" panose="020B0604020202020204" pitchFamily="34" charset="0"/>
              <a:buChar char="•"/>
            </a:pPr>
            <a:r>
              <a:rPr lang="en-US" sz="2200" dirty="0">
                <a:cs typeface="Calibri" panose="020F0502020204030204" pitchFamily="34" charset="0"/>
              </a:rPr>
              <a:t>Premium costs can vary widely for the same level of coverage</a:t>
            </a:r>
          </a:p>
          <a:p>
            <a:pPr marL="457200" indent="-457200" algn="just">
              <a:spcAft>
                <a:spcPts val="1200"/>
              </a:spcAft>
              <a:buFont typeface="Arial" panose="020B0604020202020204" pitchFamily="34" charset="0"/>
              <a:buChar char="•"/>
            </a:pPr>
            <a:r>
              <a:rPr lang="en-US" sz="2200" dirty="0">
                <a:cs typeface="Calibri" panose="020F0502020204030204" pitchFamily="34" charset="0"/>
              </a:rPr>
              <a:t>Applicants can be required to complete a health screening to report any pre-existing conditions, which can result in a denied application</a:t>
            </a:r>
            <a:endParaRPr lang="en-US" dirty="0"/>
          </a:p>
        </p:txBody>
      </p:sp>
      <p:sp>
        <p:nvSpPr>
          <p:cNvPr id="4" name="Date Placeholder 3">
            <a:extLst>
              <a:ext uri="{FF2B5EF4-FFF2-40B4-BE49-F238E27FC236}">
                <a16:creationId xmlns:a16="http://schemas.microsoft.com/office/drawing/2014/main" id="{722527F7-72D1-8A34-03C6-557CCC53B3C1}"/>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spTree>
    <p:extLst>
      <p:ext uri="{BB962C8B-B14F-4D97-AF65-F5344CB8AC3E}">
        <p14:creationId xmlns:p14="http://schemas.microsoft.com/office/powerpoint/2010/main" val="2205384255"/>
      </p:ext>
    </p:extLst>
  </p:cSld>
  <p:clrMapOvr>
    <a:masterClrMapping/>
  </p:clrMapOvr>
  <p:transition spd="slow">
    <p:push/>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414927" y="6391522"/>
              <a:ext cx="642260"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17</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11" name="Picture 10">
            <a:extLst>
              <a:ext uri="{FF2B5EF4-FFF2-40B4-BE49-F238E27FC236}">
                <a16:creationId xmlns:a16="http://schemas.microsoft.com/office/drawing/2014/main" id="{FF9F2472-5FA7-4BE9-A790-5AEC5DA997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2" name="TextBox 1">
            <a:extLst>
              <a:ext uri="{FF2B5EF4-FFF2-40B4-BE49-F238E27FC236}">
                <a16:creationId xmlns:a16="http://schemas.microsoft.com/office/drawing/2014/main" id="{0294A010-1F52-42C9-913E-2A2140F45B0E}"/>
              </a:ext>
            </a:extLst>
          </p:cNvPr>
          <p:cNvSpPr txBox="1"/>
          <p:nvPr/>
        </p:nvSpPr>
        <p:spPr>
          <a:xfrm>
            <a:off x="832104" y="555693"/>
            <a:ext cx="9098280" cy="1569660"/>
          </a:xfrm>
          <a:prstGeom prst="rect">
            <a:avLst/>
          </a:prstGeom>
          <a:noFill/>
        </p:spPr>
        <p:txBody>
          <a:bodyPr wrap="square" rtlCol="0">
            <a:spAutoFit/>
          </a:bodyPr>
          <a:lstStyle/>
          <a:p>
            <a:r>
              <a:rPr lang="en-US" sz="3200" b="1" dirty="0"/>
              <a:t>How do I change Medicare Advantage or Medicare Part D plans for 2025 during Open Enrollment?</a:t>
            </a:r>
            <a:endParaRPr lang="en-US" sz="3200" dirty="0"/>
          </a:p>
        </p:txBody>
      </p:sp>
      <p:sp>
        <p:nvSpPr>
          <p:cNvPr id="3" name="TextBox 2">
            <a:extLst>
              <a:ext uri="{FF2B5EF4-FFF2-40B4-BE49-F238E27FC236}">
                <a16:creationId xmlns:a16="http://schemas.microsoft.com/office/drawing/2014/main" id="{D59577DF-97ED-4219-AB22-5F4A26DA04A5}"/>
              </a:ext>
            </a:extLst>
          </p:cNvPr>
          <p:cNvSpPr txBox="1"/>
          <p:nvPr/>
        </p:nvSpPr>
        <p:spPr>
          <a:xfrm>
            <a:off x="929173" y="2463570"/>
            <a:ext cx="10175601" cy="4247317"/>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200" dirty="0"/>
              <a:t>Call Medicare at 1-800-633-4227 starting on 10/15/2023.  </a:t>
            </a:r>
          </a:p>
          <a:p>
            <a:pPr marL="285750" indent="-285750">
              <a:spcAft>
                <a:spcPts val="1200"/>
              </a:spcAft>
              <a:buFont typeface="Arial" panose="020B0604020202020204" pitchFamily="34" charset="0"/>
              <a:buChar char="•"/>
            </a:pPr>
            <a:r>
              <a:rPr lang="en-US" sz="2200" dirty="0"/>
              <a:t>Use the Medicare Plan Finder at </a:t>
            </a:r>
            <a:r>
              <a:rPr lang="en-US" sz="2200" b="1" dirty="0"/>
              <a:t>www.medicare.gov</a:t>
            </a:r>
            <a:r>
              <a:rPr lang="en-US" sz="2200" dirty="0"/>
              <a:t>.    </a:t>
            </a:r>
          </a:p>
          <a:p>
            <a:pPr marL="285750" indent="-285750">
              <a:spcAft>
                <a:spcPts val="1200"/>
              </a:spcAft>
              <a:buFont typeface="Arial" panose="020B0604020202020204" pitchFamily="34" charset="0"/>
              <a:buChar char="•"/>
            </a:pPr>
            <a:r>
              <a:rPr lang="en-US" sz="2200" dirty="0"/>
              <a:t>Statewide Health Insurance Benefits Advisors (SHIBA) at 1-800-562-6900</a:t>
            </a:r>
          </a:p>
          <a:p>
            <a:pPr marL="285750" indent="-285750">
              <a:spcAft>
                <a:spcPts val="1200"/>
              </a:spcAft>
              <a:buFont typeface="Arial" panose="020B0604020202020204" pitchFamily="34" charset="0"/>
              <a:buChar char="•"/>
            </a:pPr>
            <a:r>
              <a:rPr lang="en-US" sz="2200" dirty="0"/>
              <a:t>Health Care Providers Council directory to find a Medicare Brokerage office at </a:t>
            </a:r>
            <a:r>
              <a:rPr lang="en-US" sz="2200" dirty="0">
                <a:hlinkClick r:id="rId3">
                  <a:extLst>
                    <a:ext uri="{A12FA001-AC4F-418D-AE19-62706E023703}">
                      <ahyp:hlinkClr xmlns:ahyp="http://schemas.microsoft.com/office/drawing/2018/hyperlinkcolor" val="tx"/>
                    </a:ext>
                  </a:extLst>
                </a:hlinkClick>
              </a:rPr>
              <a:t>https://healthcareproviderscouncil.org/member-directory/#!directory</a:t>
            </a:r>
            <a:r>
              <a:rPr lang="en-US" sz="2200" dirty="0"/>
              <a:t> </a:t>
            </a:r>
          </a:p>
          <a:p>
            <a:pPr marL="285750" indent="-285750">
              <a:spcAft>
                <a:spcPts val="1200"/>
              </a:spcAft>
              <a:buFont typeface="Arial" panose="020B0604020202020204" pitchFamily="34" charset="0"/>
              <a:buChar char="•"/>
            </a:pPr>
            <a:r>
              <a:rPr lang="en-US" sz="2200" dirty="0"/>
              <a:t>South Sound Outreach locally at 253-212-3519, or online at </a:t>
            </a:r>
            <a:r>
              <a:rPr lang="en-US" sz="2200" dirty="0">
                <a:hlinkClick r:id="rId4">
                  <a:extLst>
                    <a:ext uri="{A12FA001-AC4F-418D-AE19-62706E023703}">
                      <ahyp:hlinkClr xmlns:ahyp="http://schemas.microsoft.com/office/drawing/2018/hyperlinkcolor" val="tx"/>
                    </a:ext>
                  </a:extLst>
                </a:hlinkClick>
              </a:rPr>
              <a:t>www.insurance.wa.gov/shiba</a:t>
            </a:r>
            <a:r>
              <a:rPr lang="en-US" sz="2200" dirty="0"/>
              <a:t> </a:t>
            </a:r>
          </a:p>
          <a:p>
            <a:pPr marL="285750" indent="-285750">
              <a:spcAft>
                <a:spcPts val="1200"/>
              </a:spcAft>
              <a:buFont typeface="Arial" panose="020B0604020202020204" pitchFamily="34" charset="0"/>
              <a:buChar char="•"/>
            </a:pPr>
            <a:r>
              <a:rPr lang="en-US" sz="2200" dirty="0"/>
              <a:t>Once you enroll in a new plan for 2025, your current plan will automatically be terminated at the end of 2025.</a:t>
            </a:r>
            <a:endParaRPr lang="en-US" dirty="0"/>
          </a:p>
        </p:txBody>
      </p:sp>
      <p:sp>
        <p:nvSpPr>
          <p:cNvPr id="4" name="Date Placeholder 3">
            <a:extLst>
              <a:ext uri="{FF2B5EF4-FFF2-40B4-BE49-F238E27FC236}">
                <a16:creationId xmlns:a16="http://schemas.microsoft.com/office/drawing/2014/main" id="{A964D567-EBF3-2AC6-9CB8-29732E141D5F}"/>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spTree>
    <p:extLst>
      <p:ext uri="{BB962C8B-B14F-4D97-AF65-F5344CB8AC3E}">
        <p14:creationId xmlns:p14="http://schemas.microsoft.com/office/powerpoint/2010/main" val="693062156"/>
      </p:ext>
    </p:extLst>
  </p:cSld>
  <p:clrMapOvr>
    <a:masterClrMapping/>
  </p:clrMapOvr>
  <p:transition spd="slow">
    <p:push/>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ED0105A4-CDF0-4072-83F4-CE51F76C64BC}"/>
              </a:ext>
            </a:extLst>
          </p:cNvPr>
          <p:cNvGrpSpPr/>
          <p:nvPr/>
        </p:nvGrpSpPr>
        <p:grpSpPr>
          <a:xfrm>
            <a:off x="10058400" y="6295053"/>
            <a:ext cx="2133600" cy="562947"/>
            <a:chOff x="10058400" y="6295053"/>
            <a:chExt cx="2133600" cy="562947"/>
          </a:xfrm>
          <a:solidFill>
            <a:srgbClr val="285A83"/>
          </a:solidFill>
        </p:grpSpPr>
        <p:sp>
          <p:nvSpPr>
            <p:cNvPr id="3" name="Rectangle 2">
              <a:extLst>
                <a:ext uri="{FF2B5EF4-FFF2-40B4-BE49-F238E27FC236}">
                  <a16:creationId xmlns:a16="http://schemas.microsoft.com/office/drawing/2014/main" id="{69A0C8B1-F6AF-4F4E-945E-DC8E341A3A8F}"/>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Slide Number Placeholder 5">
              <a:extLst>
                <a:ext uri="{FF2B5EF4-FFF2-40B4-BE49-F238E27FC236}">
                  <a16:creationId xmlns:a16="http://schemas.microsoft.com/office/drawing/2014/main" id="{C1B68CF3-A7B6-446A-A58F-DB986080A78C}"/>
                </a:ext>
              </a:extLst>
            </p:cNvPr>
            <p:cNvSpPr txBox="1">
              <a:spLocks/>
            </p:cNvSpPr>
            <p:nvPr/>
          </p:nvSpPr>
          <p:spPr>
            <a:xfrm>
              <a:off x="11374734" y="6391522"/>
              <a:ext cx="682453"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18</a:t>
              </a:fld>
              <a:endParaRPr lang="en-US" sz="1100" dirty="0">
                <a:solidFill>
                  <a:schemeClr val="tx1"/>
                </a:solidFill>
              </a:endParaRPr>
            </a:p>
          </p:txBody>
        </p:sp>
        <p:pic>
          <p:nvPicPr>
            <p:cNvPr id="6" name="Picture 5">
              <a:extLst>
                <a:ext uri="{FF2B5EF4-FFF2-40B4-BE49-F238E27FC236}">
                  <a16:creationId xmlns:a16="http://schemas.microsoft.com/office/drawing/2014/main" id="{DDC145E6-BAED-4086-8123-3D1E242884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7" name="Picture 6">
            <a:extLst>
              <a:ext uri="{FF2B5EF4-FFF2-40B4-BE49-F238E27FC236}">
                <a16:creationId xmlns:a16="http://schemas.microsoft.com/office/drawing/2014/main" id="{79382012-3E67-415A-BD67-9B72B363B1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8" name="TextBox 7">
            <a:extLst>
              <a:ext uri="{FF2B5EF4-FFF2-40B4-BE49-F238E27FC236}">
                <a16:creationId xmlns:a16="http://schemas.microsoft.com/office/drawing/2014/main" id="{F7BDE3BF-CCA8-41B0-85F4-0A167873E526}"/>
              </a:ext>
            </a:extLst>
          </p:cNvPr>
          <p:cNvSpPr txBox="1"/>
          <p:nvPr/>
        </p:nvSpPr>
        <p:spPr>
          <a:xfrm>
            <a:off x="751783" y="554128"/>
            <a:ext cx="9666835" cy="1077218"/>
          </a:xfrm>
          <a:prstGeom prst="rect">
            <a:avLst/>
          </a:prstGeom>
          <a:noFill/>
        </p:spPr>
        <p:txBody>
          <a:bodyPr wrap="square" rtlCol="0">
            <a:spAutoFit/>
          </a:bodyPr>
          <a:lstStyle/>
          <a:p>
            <a:r>
              <a:rPr lang="en-US" sz="3200" b="1" dirty="0"/>
              <a:t>Programs to help Medicare recipients limit their premium/deductible/copay costs</a:t>
            </a:r>
            <a:endParaRPr lang="en-US" dirty="0"/>
          </a:p>
        </p:txBody>
      </p:sp>
      <p:sp>
        <p:nvSpPr>
          <p:cNvPr id="9" name="TextBox 8">
            <a:extLst>
              <a:ext uri="{FF2B5EF4-FFF2-40B4-BE49-F238E27FC236}">
                <a16:creationId xmlns:a16="http://schemas.microsoft.com/office/drawing/2014/main" id="{9ACB9CAC-1A3D-4793-81CD-7A18EF63193C}"/>
              </a:ext>
            </a:extLst>
          </p:cNvPr>
          <p:cNvSpPr txBox="1"/>
          <p:nvPr/>
        </p:nvSpPr>
        <p:spPr>
          <a:xfrm>
            <a:off x="825497" y="1878013"/>
            <a:ext cx="9908937" cy="4170372"/>
          </a:xfrm>
          <a:prstGeom prst="rect">
            <a:avLst/>
          </a:prstGeom>
          <a:noFill/>
        </p:spPr>
        <p:txBody>
          <a:bodyPr wrap="square" rtlCol="0">
            <a:spAutoFit/>
          </a:bodyPr>
          <a:lstStyle/>
          <a:p>
            <a:pPr marL="342900" lvl="0" indent="-342900">
              <a:spcAft>
                <a:spcPts val="1800"/>
              </a:spcAft>
              <a:buFont typeface="Arial" panose="020B0604020202020204" pitchFamily="34" charset="0"/>
              <a:buChar char="•"/>
            </a:pPr>
            <a:r>
              <a:rPr lang="en-US" sz="2200" dirty="0"/>
              <a:t>Medicare Savings Programs pay for the monthly Part B premium and/or Part B deductibles and copays.</a:t>
            </a:r>
          </a:p>
          <a:p>
            <a:pPr marL="342900" lvl="0" indent="-342900">
              <a:spcAft>
                <a:spcPts val="1800"/>
              </a:spcAft>
              <a:buFont typeface="Arial" panose="020B0604020202020204" pitchFamily="34" charset="0"/>
              <a:buChar char="•"/>
            </a:pPr>
            <a:r>
              <a:rPr lang="en-US" sz="2200" dirty="0"/>
              <a:t>Medicare Part D Extra Help (also known as Low-Income Subsidy) can limit premium/deductibles/copay cost for medications covered under Medicare Part C and Medicare Part D.</a:t>
            </a:r>
          </a:p>
          <a:p>
            <a:pPr marL="342900" lvl="0" indent="-342900">
              <a:spcAft>
                <a:spcPts val="1800"/>
              </a:spcAft>
              <a:buFont typeface="Arial" panose="020B0604020202020204" pitchFamily="34" charset="0"/>
              <a:buChar char="•"/>
            </a:pPr>
            <a:r>
              <a:rPr lang="en-US" sz="2200" dirty="0"/>
              <a:t>Medicare Part C and Medicare Part D plans in 2025 can charge no more than $35 to the beneficiary for each insulin prescription</a:t>
            </a:r>
          </a:p>
          <a:p>
            <a:pPr marL="342900" lvl="0" indent="-342900">
              <a:spcAft>
                <a:spcPts val="1800"/>
              </a:spcAft>
              <a:buFont typeface="Arial" panose="020B0604020202020204" pitchFamily="34" charset="0"/>
              <a:buChar char="•"/>
            </a:pPr>
            <a:r>
              <a:rPr lang="en-US" sz="2200" dirty="0"/>
              <a:t>Medicare Advantage “premium reduction” or “give-back” plans pay a portion of the Part B premium to increase beneficiary Social Security income.   </a:t>
            </a:r>
            <a:endParaRPr lang="en-US" dirty="0"/>
          </a:p>
        </p:txBody>
      </p:sp>
      <p:sp>
        <p:nvSpPr>
          <p:cNvPr id="10" name="Date Placeholder 3">
            <a:extLst>
              <a:ext uri="{FF2B5EF4-FFF2-40B4-BE49-F238E27FC236}">
                <a16:creationId xmlns:a16="http://schemas.microsoft.com/office/drawing/2014/main" id="{19A43AC6-1660-CEC8-2D60-0F53B4606878}"/>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spTree>
    <p:extLst>
      <p:ext uri="{BB962C8B-B14F-4D97-AF65-F5344CB8AC3E}">
        <p14:creationId xmlns:p14="http://schemas.microsoft.com/office/powerpoint/2010/main" val="39394349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EA0DD77-9D61-4612-8338-D03795CD6523}"/>
              </a:ext>
            </a:extLst>
          </p:cNvPr>
          <p:cNvGrpSpPr/>
          <p:nvPr/>
        </p:nvGrpSpPr>
        <p:grpSpPr>
          <a:xfrm>
            <a:off x="10058400" y="6295053"/>
            <a:ext cx="2133600" cy="562947"/>
            <a:chOff x="10058400" y="6295053"/>
            <a:chExt cx="2133600" cy="562947"/>
          </a:xfrm>
          <a:solidFill>
            <a:srgbClr val="285A83"/>
          </a:solidFill>
        </p:grpSpPr>
        <p:sp>
          <p:nvSpPr>
            <p:cNvPr id="3" name="Rectangle 2">
              <a:extLst>
                <a:ext uri="{FF2B5EF4-FFF2-40B4-BE49-F238E27FC236}">
                  <a16:creationId xmlns:a16="http://schemas.microsoft.com/office/drawing/2014/main" id="{E6C6E418-A237-44CF-87DF-C92044BF1718}"/>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Slide Number Placeholder 5">
              <a:extLst>
                <a:ext uri="{FF2B5EF4-FFF2-40B4-BE49-F238E27FC236}">
                  <a16:creationId xmlns:a16="http://schemas.microsoft.com/office/drawing/2014/main" id="{EBB48F0C-755E-40E5-AAB0-19D6E21A2052}"/>
                </a:ext>
              </a:extLst>
            </p:cNvPr>
            <p:cNvSpPr txBox="1">
              <a:spLocks/>
            </p:cNvSpPr>
            <p:nvPr/>
          </p:nvSpPr>
          <p:spPr>
            <a:xfrm>
              <a:off x="11414927" y="6391522"/>
              <a:ext cx="642260"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19</a:t>
              </a:fld>
              <a:endParaRPr lang="en-US" sz="1100" dirty="0">
                <a:solidFill>
                  <a:schemeClr val="tx1"/>
                </a:solidFill>
              </a:endParaRPr>
            </a:p>
          </p:txBody>
        </p:sp>
        <p:pic>
          <p:nvPicPr>
            <p:cNvPr id="6" name="Picture 5">
              <a:extLst>
                <a:ext uri="{FF2B5EF4-FFF2-40B4-BE49-F238E27FC236}">
                  <a16:creationId xmlns:a16="http://schemas.microsoft.com/office/drawing/2014/main" id="{0488BC77-5278-4337-A1BB-076FE0734C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7" name="Picture 6">
            <a:extLst>
              <a:ext uri="{FF2B5EF4-FFF2-40B4-BE49-F238E27FC236}">
                <a16:creationId xmlns:a16="http://schemas.microsoft.com/office/drawing/2014/main" id="{75B918A1-FB64-48D9-B42D-AD9B8BFF26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11" name="Rectangle 10">
            <a:extLst>
              <a:ext uri="{FF2B5EF4-FFF2-40B4-BE49-F238E27FC236}">
                <a16:creationId xmlns:a16="http://schemas.microsoft.com/office/drawing/2014/main" id="{C4C044CE-6265-4A43-8BFA-2EF307BFCDA0}"/>
              </a:ext>
            </a:extLst>
          </p:cNvPr>
          <p:cNvSpPr/>
          <p:nvPr/>
        </p:nvSpPr>
        <p:spPr>
          <a:xfrm>
            <a:off x="736847" y="636500"/>
            <a:ext cx="8478175" cy="1077218"/>
          </a:xfrm>
          <a:prstGeom prst="rect">
            <a:avLst/>
          </a:prstGeom>
        </p:spPr>
        <p:txBody>
          <a:bodyPr wrap="square">
            <a:spAutoFit/>
          </a:bodyPr>
          <a:lstStyle/>
          <a:p>
            <a:r>
              <a:rPr lang="en-US" sz="3200" b="1" dirty="0"/>
              <a:t>Medicare Savings Programs (MSP) income and resource eligibility</a:t>
            </a:r>
          </a:p>
        </p:txBody>
      </p:sp>
      <p:sp>
        <p:nvSpPr>
          <p:cNvPr id="8" name="TextBox 7">
            <a:extLst>
              <a:ext uri="{FF2B5EF4-FFF2-40B4-BE49-F238E27FC236}">
                <a16:creationId xmlns:a16="http://schemas.microsoft.com/office/drawing/2014/main" id="{19F5A0A8-140E-406D-95CB-825F7D5C9697}"/>
              </a:ext>
            </a:extLst>
          </p:cNvPr>
          <p:cNvSpPr txBox="1"/>
          <p:nvPr/>
        </p:nvSpPr>
        <p:spPr>
          <a:xfrm>
            <a:off x="834501" y="2041864"/>
            <a:ext cx="9798333" cy="3816429"/>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200" dirty="0"/>
              <a:t>Income for a single person must be under $1,752.00 per month</a:t>
            </a:r>
          </a:p>
          <a:p>
            <a:pPr marL="457200" indent="-457200">
              <a:spcAft>
                <a:spcPts val="1200"/>
              </a:spcAft>
              <a:buFont typeface="Arial" panose="020B0604020202020204" pitchFamily="34" charset="0"/>
              <a:buChar char="•"/>
            </a:pPr>
            <a:r>
              <a:rPr lang="en-US" sz="2200" dirty="0"/>
              <a:t>Income for a married couple must be under $2,320.00 per month</a:t>
            </a:r>
          </a:p>
          <a:p>
            <a:pPr marL="457200" indent="-457200">
              <a:spcAft>
                <a:spcPts val="1200"/>
              </a:spcAft>
              <a:buFont typeface="Arial" panose="020B0604020202020204" pitchFamily="34" charset="0"/>
              <a:buChar char="•"/>
            </a:pPr>
            <a:r>
              <a:rPr lang="en-US" sz="2200" dirty="0"/>
              <a:t>The $20 “income disregard” is included in the above examples   </a:t>
            </a:r>
          </a:p>
          <a:p>
            <a:pPr marL="457200" indent="-457200">
              <a:spcAft>
                <a:spcPts val="1200"/>
              </a:spcAft>
              <a:buFont typeface="Arial" panose="020B0604020202020204" pitchFamily="34" charset="0"/>
              <a:buChar char="•"/>
            </a:pPr>
            <a:r>
              <a:rPr lang="en-US" sz="2200" dirty="0"/>
              <a:t>No resource limit!</a:t>
            </a:r>
          </a:p>
          <a:p>
            <a:pPr marL="457200" indent="-457200">
              <a:spcAft>
                <a:spcPts val="1200"/>
              </a:spcAft>
              <a:buFont typeface="Arial" panose="020B0604020202020204" pitchFamily="34" charset="0"/>
              <a:buChar char="•"/>
            </a:pPr>
            <a:r>
              <a:rPr lang="en-US" sz="2200" dirty="0"/>
              <a:t>Apply anytime online at </a:t>
            </a:r>
            <a:r>
              <a:rPr lang="en-US" sz="2200" b="1" dirty="0">
                <a:hlinkClick r:id="rId3">
                  <a:extLst>
                    <a:ext uri="{A12FA001-AC4F-418D-AE19-62706E023703}">
                      <ahyp:hlinkClr xmlns:ahyp="http://schemas.microsoft.com/office/drawing/2018/hyperlinkcolor" val="tx"/>
                    </a:ext>
                  </a:extLst>
                </a:hlinkClick>
              </a:rPr>
              <a:t>www.washingtonconnection.org</a:t>
            </a:r>
            <a:endParaRPr lang="en-US" sz="2200" b="1" dirty="0"/>
          </a:p>
          <a:p>
            <a:pPr marL="457200" indent="-457200">
              <a:spcAft>
                <a:spcPts val="1200"/>
              </a:spcAft>
              <a:buFont typeface="Arial" panose="020B0604020202020204" pitchFamily="34" charset="0"/>
              <a:buChar char="•"/>
            </a:pPr>
            <a:r>
              <a:rPr lang="en-US" sz="2200" dirty="0"/>
              <a:t>MSP approval automatically enrolls  applicant for Part D Extra Help</a:t>
            </a:r>
          </a:p>
          <a:p>
            <a:pPr marL="457200" indent="-457200">
              <a:spcAft>
                <a:spcPts val="1200"/>
              </a:spcAft>
              <a:buFont typeface="Arial" panose="020B0604020202020204" pitchFamily="34" charset="0"/>
              <a:buChar char="•"/>
            </a:pPr>
            <a:endParaRPr lang="en-US" sz="2200" b="1" dirty="0"/>
          </a:p>
          <a:p>
            <a:endParaRPr lang="en-US" dirty="0"/>
          </a:p>
        </p:txBody>
      </p:sp>
      <p:sp>
        <p:nvSpPr>
          <p:cNvPr id="9" name="Date Placeholder 3">
            <a:extLst>
              <a:ext uri="{FF2B5EF4-FFF2-40B4-BE49-F238E27FC236}">
                <a16:creationId xmlns:a16="http://schemas.microsoft.com/office/drawing/2014/main" id="{980DF514-1F1E-D270-876B-97E96EDA99A9}"/>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spTree>
    <p:extLst>
      <p:ext uri="{BB962C8B-B14F-4D97-AF65-F5344CB8AC3E}">
        <p14:creationId xmlns:p14="http://schemas.microsoft.com/office/powerpoint/2010/main" val="3101008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77A4756-78CC-456C-A902-4E2F3693CBCA}"/>
              </a:ext>
            </a:extLst>
          </p:cNvPr>
          <p:cNvSpPr/>
          <p:nvPr/>
        </p:nvSpPr>
        <p:spPr>
          <a:xfrm>
            <a:off x="1376737" y="1681809"/>
            <a:ext cx="9421403" cy="3395738"/>
          </a:xfrm>
          <a:prstGeom prst="rect">
            <a:avLst/>
          </a:prstGeom>
        </p:spPr>
        <p:txBody>
          <a:bodyPr wrap="square">
            <a:spAutoFit/>
          </a:bodyPr>
          <a:lstStyle/>
          <a:p>
            <a:pPr algn="ctr">
              <a:lnSpc>
                <a:spcPct val="107000"/>
              </a:lnSpc>
              <a:spcAft>
                <a:spcPts val="1800"/>
              </a:spcAft>
            </a:pPr>
            <a:r>
              <a:rPr lang="en-US" sz="2400" b="1" dirty="0">
                <a:latin typeface="Open Sans"/>
                <a:ea typeface="Calibri" panose="020F0502020204030204" pitchFamily="34" charset="0"/>
                <a:cs typeface="Times New Roman" panose="02020603050405020304" pitchFamily="18" charset="0"/>
              </a:rPr>
              <a:t>Disclaimer</a:t>
            </a:r>
          </a:p>
          <a:p>
            <a:pPr>
              <a:lnSpc>
                <a:spcPct val="114000"/>
              </a:lnSpc>
              <a:spcAft>
                <a:spcPts val="800"/>
              </a:spcAft>
            </a:pPr>
            <a:r>
              <a:rPr lang="en-US" sz="2200" dirty="0">
                <a:latin typeface="Open Sans"/>
                <a:ea typeface="Calibri" panose="020F0502020204030204" pitchFamily="34" charset="0"/>
                <a:cs typeface="Times New Roman" panose="02020603050405020304" pitchFamily="18" charset="0"/>
              </a:rPr>
              <a:t>The information provided during this presentation is not intended to serve as an exhaustive list of benefits available through Medicare coverage and/or Medicare Open Enrollment.  Benefit availability depends upon medical necessity as determined by a physician.  Clients enrolled with Original Medicare, Medicare Advantage, or Medicare Part D should consult their plan benefit booklets and speak to their plan customer service representatives for more information</a:t>
            </a:r>
            <a:r>
              <a:rPr lang="en-US" sz="2200" dirty="0">
                <a:latin typeface="Calibri" panose="020F0502020204030204" pitchFamily="34" charset="0"/>
                <a:ea typeface="Calibri" panose="020F0502020204030204" pitchFamily="34" charset="0"/>
                <a:cs typeface="Times New Roman" panose="02020603050405020304" pitchFamily="18" charset="0"/>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3" name="Group 2">
            <a:extLst>
              <a:ext uri="{FF2B5EF4-FFF2-40B4-BE49-F238E27FC236}">
                <a16:creationId xmlns:a16="http://schemas.microsoft.com/office/drawing/2014/main" id="{41862B13-BD79-4F1C-AEBD-D7707EAF6070}"/>
              </a:ext>
            </a:extLst>
          </p:cNvPr>
          <p:cNvGrpSpPr/>
          <p:nvPr/>
        </p:nvGrpSpPr>
        <p:grpSpPr>
          <a:xfrm>
            <a:off x="10058400" y="6295053"/>
            <a:ext cx="2133600" cy="562947"/>
            <a:chOff x="10058400" y="6295053"/>
            <a:chExt cx="2133600" cy="562947"/>
          </a:xfrm>
        </p:grpSpPr>
        <p:sp>
          <p:nvSpPr>
            <p:cNvPr id="4" name="Rectangle 3">
              <a:extLst>
                <a:ext uri="{FF2B5EF4-FFF2-40B4-BE49-F238E27FC236}">
                  <a16:creationId xmlns:a16="http://schemas.microsoft.com/office/drawing/2014/main" id="{61B62A10-9860-4B9D-8C71-02EDDAB8EE64}"/>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DDF48505-E847-413B-83DB-DF9736D69326}"/>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a:t>
              </a:fld>
              <a:endParaRPr lang="en-US" sz="1100" dirty="0">
                <a:solidFill>
                  <a:schemeClr val="tx1"/>
                </a:solidFill>
              </a:endParaRPr>
            </a:p>
          </p:txBody>
        </p:sp>
        <p:pic>
          <p:nvPicPr>
            <p:cNvPr id="7" name="Picture 6">
              <a:extLst>
                <a:ext uri="{FF2B5EF4-FFF2-40B4-BE49-F238E27FC236}">
                  <a16:creationId xmlns:a16="http://schemas.microsoft.com/office/drawing/2014/main" id="{BF36CEE4-8A83-40FA-A993-8C08501893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
        <p:nvSpPr>
          <p:cNvPr id="8" name="Date Placeholder 3">
            <a:extLst>
              <a:ext uri="{FF2B5EF4-FFF2-40B4-BE49-F238E27FC236}">
                <a16:creationId xmlns:a16="http://schemas.microsoft.com/office/drawing/2014/main" id="{8883DBFD-25EE-308C-0913-14FC727D7C1B}"/>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pic>
        <p:nvPicPr>
          <p:cNvPr id="9" name="Picture 8">
            <a:extLst>
              <a:ext uri="{FF2B5EF4-FFF2-40B4-BE49-F238E27FC236}">
                <a16:creationId xmlns:a16="http://schemas.microsoft.com/office/drawing/2014/main" id="{432C30F9-AA79-877B-DE28-D05E0B3067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Tree>
    <p:extLst>
      <p:ext uri="{BB962C8B-B14F-4D97-AF65-F5344CB8AC3E}">
        <p14:creationId xmlns:p14="http://schemas.microsoft.com/office/powerpoint/2010/main" val="17059505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F5B82C-3E28-419C-8A34-47155A65FC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3" name="Group 2">
            <a:extLst>
              <a:ext uri="{FF2B5EF4-FFF2-40B4-BE49-F238E27FC236}">
                <a16:creationId xmlns:a16="http://schemas.microsoft.com/office/drawing/2014/main" id="{BFA32109-A6FA-4791-9B23-6EBFE1B7C5C4}"/>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7F377A90-6212-4D1C-ACDC-076FD86FCF0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97CDAB4-B837-47C1-A508-F52334149A81}"/>
                </a:ext>
              </a:extLst>
            </p:cNvPr>
            <p:cNvSpPr txBox="1">
              <a:spLocks/>
            </p:cNvSpPr>
            <p:nvPr/>
          </p:nvSpPr>
          <p:spPr>
            <a:xfrm>
              <a:off x="11384782" y="6391522"/>
              <a:ext cx="672405"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20</a:t>
              </a:fld>
              <a:endParaRPr lang="en-US" sz="1100" dirty="0">
                <a:solidFill>
                  <a:schemeClr val="tx1"/>
                </a:solidFill>
              </a:endParaRPr>
            </a:p>
          </p:txBody>
        </p:sp>
        <p:pic>
          <p:nvPicPr>
            <p:cNvPr id="7" name="Picture 6">
              <a:extLst>
                <a:ext uri="{FF2B5EF4-FFF2-40B4-BE49-F238E27FC236}">
                  <a16:creationId xmlns:a16="http://schemas.microsoft.com/office/drawing/2014/main" id="{DAE74414-6E47-427A-A98A-1241DEB484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10" name="TextBox 9">
            <a:extLst>
              <a:ext uri="{FF2B5EF4-FFF2-40B4-BE49-F238E27FC236}">
                <a16:creationId xmlns:a16="http://schemas.microsoft.com/office/drawing/2014/main" id="{830F60DD-58A3-4383-AAF5-9FF70B36E187}"/>
              </a:ext>
            </a:extLst>
          </p:cNvPr>
          <p:cNvSpPr txBox="1"/>
          <p:nvPr/>
        </p:nvSpPr>
        <p:spPr>
          <a:xfrm>
            <a:off x="733536" y="662342"/>
            <a:ext cx="9964056" cy="1077218"/>
          </a:xfrm>
          <a:prstGeom prst="rect">
            <a:avLst/>
          </a:prstGeom>
          <a:noFill/>
        </p:spPr>
        <p:txBody>
          <a:bodyPr wrap="square" rtlCol="0">
            <a:spAutoFit/>
          </a:bodyPr>
          <a:lstStyle/>
          <a:p>
            <a:r>
              <a:rPr lang="en-US" sz="3200" b="1" dirty="0"/>
              <a:t>Medicare Part D Extra Help (low-income subsidy) income and resource eligibility</a:t>
            </a:r>
          </a:p>
        </p:txBody>
      </p:sp>
      <p:sp>
        <p:nvSpPr>
          <p:cNvPr id="8" name="TextBox 7">
            <a:extLst>
              <a:ext uri="{FF2B5EF4-FFF2-40B4-BE49-F238E27FC236}">
                <a16:creationId xmlns:a16="http://schemas.microsoft.com/office/drawing/2014/main" id="{BFC14977-BF04-407F-BB04-7CBDFAAA79E2}"/>
              </a:ext>
            </a:extLst>
          </p:cNvPr>
          <p:cNvSpPr txBox="1"/>
          <p:nvPr/>
        </p:nvSpPr>
        <p:spPr>
          <a:xfrm>
            <a:off x="831139" y="1952953"/>
            <a:ext cx="10164932" cy="4339650"/>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200" dirty="0"/>
              <a:t>Income for a single person must be under $1,843.00 per month </a:t>
            </a:r>
          </a:p>
          <a:p>
            <a:pPr marL="457200" indent="-457200">
              <a:spcAft>
                <a:spcPts val="1200"/>
              </a:spcAft>
              <a:buFont typeface="Arial" panose="020B0604020202020204" pitchFamily="34" charset="0"/>
              <a:buChar char="•"/>
            </a:pPr>
            <a:r>
              <a:rPr lang="en-US" sz="2200" dirty="0"/>
              <a:t>Income for a married couple must be under $2,485.00 per month</a:t>
            </a:r>
          </a:p>
          <a:p>
            <a:pPr marL="457200" indent="-457200">
              <a:spcAft>
                <a:spcPts val="1200"/>
              </a:spcAft>
              <a:buFont typeface="Arial" panose="020B0604020202020204" pitchFamily="34" charset="0"/>
              <a:buChar char="•"/>
            </a:pPr>
            <a:r>
              <a:rPr lang="en-US" sz="2200" dirty="0"/>
              <a:t>Resources for a single person (money in investment and bank accounts) must be under $16,620.00</a:t>
            </a:r>
          </a:p>
          <a:p>
            <a:pPr marL="457200" indent="-457200">
              <a:spcAft>
                <a:spcPts val="1200"/>
              </a:spcAft>
              <a:buFont typeface="Arial" panose="020B0604020202020204" pitchFamily="34" charset="0"/>
              <a:buChar char="•"/>
            </a:pPr>
            <a:r>
              <a:rPr lang="en-US" sz="2200" dirty="0"/>
              <a:t>Resources for a married couple (money in investment and bank accounts) must be under $33,240.00</a:t>
            </a:r>
          </a:p>
          <a:p>
            <a:pPr marL="457200" indent="-457200">
              <a:spcAft>
                <a:spcPts val="1200"/>
              </a:spcAft>
              <a:buFont typeface="Arial" panose="020B0604020202020204" pitchFamily="34" charset="0"/>
              <a:buChar char="•"/>
            </a:pPr>
            <a:r>
              <a:rPr lang="en-US" sz="2200" dirty="0"/>
              <a:t>Apply anytime online at </a:t>
            </a:r>
            <a:r>
              <a:rPr lang="en-US" sz="2200" b="1" dirty="0"/>
              <a:t>www.socialsecurity.gov </a:t>
            </a:r>
            <a:r>
              <a:rPr lang="en-US" sz="2200" dirty="0"/>
              <a:t>or </a:t>
            </a:r>
            <a:r>
              <a:rPr lang="en-US" sz="2200" b="1" dirty="0"/>
              <a:t>1-800-772-1213</a:t>
            </a:r>
          </a:p>
          <a:p>
            <a:pPr marL="457200" indent="-457200">
              <a:spcAft>
                <a:spcPts val="1200"/>
              </a:spcAft>
              <a:buFont typeface="Arial" panose="020B0604020202020204" pitchFamily="34" charset="0"/>
              <a:buChar char="•"/>
            </a:pPr>
            <a:r>
              <a:rPr lang="en-US" sz="2200" b="1" dirty="0"/>
              <a:t>These benefits and the Income and asset limits required for them will become more generous in 2025.  </a:t>
            </a:r>
          </a:p>
          <a:p>
            <a:endParaRPr lang="en-US" dirty="0"/>
          </a:p>
        </p:txBody>
      </p:sp>
      <p:sp>
        <p:nvSpPr>
          <p:cNvPr id="9" name="Date Placeholder 3">
            <a:extLst>
              <a:ext uri="{FF2B5EF4-FFF2-40B4-BE49-F238E27FC236}">
                <a16:creationId xmlns:a16="http://schemas.microsoft.com/office/drawing/2014/main" id="{73DF11E5-16B2-B38A-4861-5A28C302AA3B}"/>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spTree>
    <p:extLst>
      <p:ext uri="{BB962C8B-B14F-4D97-AF65-F5344CB8AC3E}">
        <p14:creationId xmlns:p14="http://schemas.microsoft.com/office/powerpoint/2010/main" val="4801974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0F4FDAF-43A5-4D14-AE06-513369F8EA0C}"/>
              </a:ext>
            </a:extLst>
          </p:cNvPr>
          <p:cNvSpPr>
            <a:spLocks noGrp="1"/>
          </p:cNvSpPr>
          <p:nvPr>
            <p:ph type="body" idx="1"/>
          </p:nvPr>
        </p:nvSpPr>
        <p:spPr>
          <a:xfrm>
            <a:off x="1151867" y="2678906"/>
            <a:ext cx="9418161" cy="1500187"/>
          </a:xfrm>
        </p:spPr>
        <p:txBody>
          <a:bodyPr>
            <a:noAutofit/>
          </a:bodyPr>
          <a:lstStyle/>
          <a:p>
            <a:r>
              <a:rPr lang="en-US" dirty="0"/>
              <a:t>Lately we have been getting reports from clients that third party telemarketers (not calling from the Medicare Advantage plans themselves) are calling clients and encouraging them to switch out of their current MA plans.  Reportedly even if clients decline the offer they are still being switched to other plans.  Do not talk to these callers or any other caller making a Medicare enrollment offer of any kind!  </a:t>
            </a:r>
          </a:p>
        </p:txBody>
      </p:sp>
      <p:sp>
        <p:nvSpPr>
          <p:cNvPr id="6" name="TextBox 5">
            <a:extLst>
              <a:ext uri="{FF2B5EF4-FFF2-40B4-BE49-F238E27FC236}">
                <a16:creationId xmlns:a16="http://schemas.microsoft.com/office/drawing/2014/main" id="{E1A3EBA5-4802-49FF-AC6C-00E1431E5869}"/>
              </a:ext>
            </a:extLst>
          </p:cNvPr>
          <p:cNvSpPr txBox="1"/>
          <p:nvPr/>
        </p:nvSpPr>
        <p:spPr>
          <a:xfrm>
            <a:off x="1055913" y="830423"/>
            <a:ext cx="9514115" cy="1569660"/>
          </a:xfrm>
          <a:prstGeom prst="rect">
            <a:avLst/>
          </a:prstGeom>
          <a:noFill/>
        </p:spPr>
        <p:txBody>
          <a:bodyPr wrap="square" rtlCol="0">
            <a:spAutoFit/>
          </a:bodyPr>
          <a:lstStyle/>
          <a:p>
            <a:r>
              <a:rPr lang="en-US" sz="3200" b="1" dirty="0"/>
              <a:t>Beware of third-party telemarketers calling you to change your Medicare Advantage (MA) Plan!  Do not talk to them please!</a:t>
            </a:r>
          </a:p>
        </p:txBody>
      </p:sp>
      <p:pic>
        <p:nvPicPr>
          <p:cNvPr id="13" name="Picture 12">
            <a:extLst>
              <a:ext uri="{FF2B5EF4-FFF2-40B4-BE49-F238E27FC236}">
                <a16:creationId xmlns:a16="http://schemas.microsoft.com/office/drawing/2014/main" id="{3D5A9971-8064-4CB6-B753-DE0D0AC55D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16" name="Group 15">
            <a:extLst>
              <a:ext uri="{FF2B5EF4-FFF2-40B4-BE49-F238E27FC236}">
                <a16:creationId xmlns:a16="http://schemas.microsoft.com/office/drawing/2014/main" id="{FAEEA09F-41B9-4C48-BC73-73F1BD33B25A}"/>
              </a:ext>
            </a:extLst>
          </p:cNvPr>
          <p:cNvGrpSpPr/>
          <p:nvPr/>
        </p:nvGrpSpPr>
        <p:grpSpPr>
          <a:xfrm>
            <a:off x="10058400" y="6295053"/>
            <a:ext cx="2133600" cy="562947"/>
            <a:chOff x="10058400" y="6295053"/>
            <a:chExt cx="2133600" cy="562947"/>
          </a:xfrm>
          <a:solidFill>
            <a:srgbClr val="285A83"/>
          </a:solidFill>
        </p:grpSpPr>
        <p:sp>
          <p:nvSpPr>
            <p:cNvPr id="17" name="Rectangle 16">
              <a:extLst>
                <a:ext uri="{FF2B5EF4-FFF2-40B4-BE49-F238E27FC236}">
                  <a16:creationId xmlns:a16="http://schemas.microsoft.com/office/drawing/2014/main" id="{EC8741D0-141B-4353-BC66-CCF3B626F82A}"/>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Slide Number Placeholder 5">
              <a:extLst>
                <a:ext uri="{FF2B5EF4-FFF2-40B4-BE49-F238E27FC236}">
                  <a16:creationId xmlns:a16="http://schemas.microsoft.com/office/drawing/2014/main" id="{DEE9169B-BD75-48A8-B1F8-623832AAD5CA}"/>
                </a:ext>
              </a:extLst>
            </p:cNvPr>
            <p:cNvSpPr txBox="1">
              <a:spLocks/>
            </p:cNvSpPr>
            <p:nvPr/>
          </p:nvSpPr>
          <p:spPr>
            <a:xfrm>
              <a:off x="11394831" y="6391522"/>
              <a:ext cx="662356"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21</a:t>
              </a:fld>
              <a:endParaRPr lang="en-US" sz="1100" dirty="0">
                <a:solidFill>
                  <a:schemeClr val="tx1"/>
                </a:solidFill>
              </a:endParaRPr>
            </a:p>
          </p:txBody>
        </p:sp>
        <p:pic>
          <p:nvPicPr>
            <p:cNvPr id="20" name="Picture 19">
              <a:extLst>
                <a:ext uri="{FF2B5EF4-FFF2-40B4-BE49-F238E27FC236}">
                  <a16:creationId xmlns:a16="http://schemas.microsoft.com/office/drawing/2014/main" id="{F835A4E9-BA20-448F-91E0-D174C38D6B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2" name="Date Placeholder 3">
            <a:extLst>
              <a:ext uri="{FF2B5EF4-FFF2-40B4-BE49-F238E27FC236}">
                <a16:creationId xmlns:a16="http://schemas.microsoft.com/office/drawing/2014/main" id="{1886C2CA-56D3-BC73-0AF1-9C5E6C274D87}"/>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spTree>
    <p:extLst>
      <p:ext uri="{BB962C8B-B14F-4D97-AF65-F5344CB8AC3E}">
        <p14:creationId xmlns:p14="http://schemas.microsoft.com/office/powerpoint/2010/main" val="3963512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987FEF2-AE9E-89EB-3A3E-C4091BA32457}"/>
              </a:ext>
            </a:extLst>
          </p:cNvPr>
          <p:cNvSpPr txBox="1"/>
          <p:nvPr/>
        </p:nvSpPr>
        <p:spPr>
          <a:xfrm>
            <a:off x="960581" y="1662546"/>
            <a:ext cx="10058401" cy="4154984"/>
          </a:xfrm>
          <a:prstGeom prst="rect">
            <a:avLst/>
          </a:prstGeom>
          <a:noFill/>
        </p:spPr>
        <p:txBody>
          <a:bodyPr wrap="square" rtlCol="0">
            <a:spAutoFit/>
          </a:bodyPr>
          <a:lstStyle/>
          <a:p>
            <a:r>
              <a:rPr lang="en-US" sz="2200" b="1" dirty="0">
                <a:latin typeface="+mn-lt"/>
              </a:rPr>
              <a:t>Original Medicare and all Medicare Advantage plans fully cover the cost of COVID-19 vaccines</a:t>
            </a:r>
            <a:r>
              <a:rPr lang="en-US" sz="2200" b="1" dirty="0"/>
              <a:t> and treatment medications like Paxlovid.  </a:t>
            </a:r>
            <a:br>
              <a:rPr lang="en-US" sz="2200" dirty="0">
                <a:latin typeface="+mn-lt"/>
              </a:rPr>
            </a:br>
            <a:br>
              <a:rPr lang="en-US" sz="2200" dirty="0">
                <a:latin typeface="+mn-lt"/>
              </a:rPr>
            </a:br>
            <a:r>
              <a:rPr lang="en-US" sz="2200" dirty="0">
                <a:latin typeface="+mn-lt"/>
              </a:rPr>
              <a:t>Vaccines are plentiful and now widely available! Talk to your doctor or pharmacist </a:t>
            </a:r>
            <a:r>
              <a:rPr lang="en-US" sz="2200" dirty="0"/>
              <a:t>about t</a:t>
            </a:r>
            <a:r>
              <a:rPr lang="en-US" sz="2200" dirty="0">
                <a:latin typeface="+mn-lt"/>
              </a:rPr>
              <a:t>he new boosters offered by Pfizer, Moderna, and Novavax, which are designed to combat current COVID-19.      </a:t>
            </a:r>
            <a:br>
              <a:rPr lang="en-US" sz="2200" dirty="0">
                <a:latin typeface="+mn-lt"/>
              </a:rPr>
            </a:br>
            <a:br>
              <a:rPr lang="en-US" sz="2200" dirty="0">
                <a:latin typeface="+mn-lt"/>
              </a:rPr>
            </a:br>
            <a:r>
              <a:rPr lang="en-US" sz="2200" dirty="0">
                <a:latin typeface="+mn-lt"/>
              </a:rPr>
              <a:t>Free home testing kits </a:t>
            </a:r>
            <a:r>
              <a:rPr lang="en-US" sz="2200" dirty="0"/>
              <a:t>will be</a:t>
            </a:r>
            <a:r>
              <a:rPr lang="en-US" sz="2200" dirty="0">
                <a:latin typeface="+mn-lt"/>
              </a:rPr>
              <a:t> available to order again on October 1 at </a:t>
            </a:r>
            <a:r>
              <a:rPr lang="en-US" sz="2200" dirty="0">
                <a:latin typeface="+mn-lt"/>
                <a:hlinkClick r:id="rId2">
                  <a:extLst>
                    <a:ext uri="{A12FA001-AC4F-418D-AE19-62706E023703}">
                      <ahyp:hlinkClr xmlns:ahyp="http://schemas.microsoft.com/office/drawing/2018/hyperlinkcolor" val="tx"/>
                    </a:ext>
                  </a:extLst>
                </a:hlinkClick>
              </a:rPr>
              <a:t>https://aspr.hhs.gov/covid-19/test/Pages/default.aspx</a:t>
            </a:r>
            <a:r>
              <a:rPr lang="en-US" sz="2200" dirty="0">
                <a:latin typeface="+mn-lt"/>
              </a:rPr>
              <a:t>.   “Test to Treat” medications including Paxlovid are now available for some at-risk patients who test positive for COVID-19.  Talk to your pharmacist to determine if a physician order is required.  </a:t>
            </a:r>
            <a:endParaRPr lang="en-US" sz="2200" dirty="0"/>
          </a:p>
        </p:txBody>
      </p:sp>
      <p:sp>
        <p:nvSpPr>
          <p:cNvPr id="7" name="TextBox 6">
            <a:extLst>
              <a:ext uri="{FF2B5EF4-FFF2-40B4-BE49-F238E27FC236}">
                <a16:creationId xmlns:a16="http://schemas.microsoft.com/office/drawing/2014/main" id="{AA29D46A-C141-73F9-B429-5EE18852C8DE}"/>
              </a:ext>
            </a:extLst>
          </p:cNvPr>
          <p:cNvSpPr txBox="1"/>
          <p:nvPr/>
        </p:nvSpPr>
        <p:spPr>
          <a:xfrm>
            <a:off x="960581" y="489528"/>
            <a:ext cx="9827491" cy="1354217"/>
          </a:xfrm>
          <a:prstGeom prst="rect">
            <a:avLst/>
          </a:prstGeom>
          <a:noFill/>
        </p:spPr>
        <p:txBody>
          <a:bodyPr wrap="square" rtlCol="0">
            <a:spAutoFit/>
          </a:bodyPr>
          <a:lstStyle/>
          <a:p>
            <a:r>
              <a:rPr lang="en-US" sz="3200" b="1">
                <a:latin typeface="+mn-lt"/>
              </a:rPr>
              <a:t>COVID-19 vaccine, testing, and treatment update!</a:t>
            </a:r>
            <a:endParaRPr lang="en-US" sz="3200"/>
          </a:p>
          <a:p>
            <a:endParaRPr lang="en-US" dirty="0"/>
          </a:p>
        </p:txBody>
      </p:sp>
      <p:pic>
        <p:nvPicPr>
          <p:cNvPr id="8" name="Picture 7">
            <a:extLst>
              <a:ext uri="{FF2B5EF4-FFF2-40B4-BE49-F238E27FC236}">
                <a16:creationId xmlns:a16="http://schemas.microsoft.com/office/drawing/2014/main" id="{44626621-A520-D49A-E8C3-932D0B07CF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9" name="Group 8">
            <a:extLst>
              <a:ext uri="{FF2B5EF4-FFF2-40B4-BE49-F238E27FC236}">
                <a16:creationId xmlns:a16="http://schemas.microsoft.com/office/drawing/2014/main" id="{08C4BA73-6B8B-AB09-A2BF-4136C39A9869}"/>
              </a:ext>
            </a:extLst>
          </p:cNvPr>
          <p:cNvGrpSpPr/>
          <p:nvPr/>
        </p:nvGrpSpPr>
        <p:grpSpPr>
          <a:xfrm>
            <a:off x="10058400" y="6295053"/>
            <a:ext cx="2133600" cy="562947"/>
            <a:chOff x="10058400" y="6295053"/>
            <a:chExt cx="2133600" cy="562947"/>
          </a:xfrm>
          <a:solidFill>
            <a:srgbClr val="285A83"/>
          </a:solidFill>
        </p:grpSpPr>
        <p:sp>
          <p:nvSpPr>
            <p:cNvPr id="10" name="Rectangle 9">
              <a:extLst>
                <a:ext uri="{FF2B5EF4-FFF2-40B4-BE49-F238E27FC236}">
                  <a16:creationId xmlns:a16="http://schemas.microsoft.com/office/drawing/2014/main" id="{3242A055-8008-B62A-2E97-D0512C890FA4}"/>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Slide Number Placeholder 5">
              <a:extLst>
                <a:ext uri="{FF2B5EF4-FFF2-40B4-BE49-F238E27FC236}">
                  <a16:creationId xmlns:a16="http://schemas.microsoft.com/office/drawing/2014/main" id="{4961E999-5A79-D24A-EDBF-2D023D9461F7}"/>
                </a:ext>
              </a:extLst>
            </p:cNvPr>
            <p:cNvSpPr txBox="1">
              <a:spLocks/>
            </p:cNvSpPr>
            <p:nvPr/>
          </p:nvSpPr>
          <p:spPr>
            <a:xfrm>
              <a:off x="11384782" y="6391522"/>
              <a:ext cx="672405" cy="382010"/>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22</a:t>
              </a:fld>
              <a:endParaRPr lang="en-US" sz="1100" dirty="0">
                <a:solidFill>
                  <a:schemeClr val="tx1"/>
                </a:solidFill>
              </a:endParaRPr>
            </a:p>
          </p:txBody>
        </p:sp>
        <p:pic>
          <p:nvPicPr>
            <p:cNvPr id="12" name="Picture 11">
              <a:extLst>
                <a:ext uri="{FF2B5EF4-FFF2-40B4-BE49-F238E27FC236}">
                  <a16:creationId xmlns:a16="http://schemas.microsoft.com/office/drawing/2014/main" id="{102B4359-C5D9-D0A9-DF3F-E2B7662D50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14" name="Date Placeholder 3">
            <a:extLst>
              <a:ext uri="{FF2B5EF4-FFF2-40B4-BE49-F238E27FC236}">
                <a16:creationId xmlns:a16="http://schemas.microsoft.com/office/drawing/2014/main" id="{42DC5180-3C39-17DC-617A-2D86D205099A}"/>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spTree>
    <p:extLst>
      <p:ext uri="{BB962C8B-B14F-4D97-AF65-F5344CB8AC3E}">
        <p14:creationId xmlns:p14="http://schemas.microsoft.com/office/powerpoint/2010/main" val="31370500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6DECA68-1670-31F8-84C6-F5123A640641}"/>
              </a:ext>
            </a:extLst>
          </p:cNvPr>
          <p:cNvSpPr txBox="1"/>
          <p:nvPr/>
        </p:nvSpPr>
        <p:spPr>
          <a:xfrm>
            <a:off x="1021937" y="682225"/>
            <a:ext cx="10148125" cy="584775"/>
          </a:xfrm>
          <a:prstGeom prst="rect">
            <a:avLst/>
          </a:prstGeom>
          <a:noFill/>
        </p:spPr>
        <p:txBody>
          <a:bodyPr wrap="square" rtlCol="0">
            <a:spAutoFit/>
          </a:bodyPr>
          <a:lstStyle/>
          <a:p>
            <a:r>
              <a:rPr lang="en-US" sz="3200" b="1" dirty="0">
                <a:latin typeface="Open Sans" panose="020B0606030504020204" pitchFamily="34" charset="0"/>
                <a:ea typeface="Open Sans" panose="020B0606030504020204" pitchFamily="34" charset="0"/>
                <a:cs typeface="Open Sans" panose="020B0606030504020204" pitchFamily="34" charset="0"/>
              </a:rPr>
              <a:t>A Word About </a:t>
            </a:r>
            <a:r>
              <a:rPr lang="en-US" sz="3200" b="1" dirty="0">
                <a:latin typeface="+mn-lt"/>
              </a:rPr>
              <a:t>WA Cares To Avoid Scams </a:t>
            </a:r>
            <a:endParaRPr lang="en-US" sz="3200" dirty="0"/>
          </a:p>
        </p:txBody>
      </p:sp>
      <p:sp>
        <p:nvSpPr>
          <p:cNvPr id="6" name="TextBox 5">
            <a:extLst>
              <a:ext uri="{FF2B5EF4-FFF2-40B4-BE49-F238E27FC236}">
                <a16:creationId xmlns:a16="http://schemas.microsoft.com/office/drawing/2014/main" id="{6F96C7F4-3220-F0F5-26B7-F2E327B4068F}"/>
              </a:ext>
            </a:extLst>
          </p:cNvPr>
          <p:cNvSpPr txBox="1"/>
          <p:nvPr/>
        </p:nvSpPr>
        <p:spPr>
          <a:xfrm>
            <a:off x="1021937" y="1682237"/>
            <a:ext cx="10148125" cy="4493538"/>
          </a:xfrm>
          <a:prstGeom prst="rect">
            <a:avLst/>
          </a:prstGeom>
          <a:noFill/>
        </p:spPr>
        <p:txBody>
          <a:bodyPr wrap="square" rtlCol="0">
            <a:spAutoFit/>
          </a:bodyPr>
          <a:lstStyle/>
          <a:p>
            <a:r>
              <a:rPr kumimoji="0" lang="en-US" sz="2200" b="0" i="0" u="none" strike="noStrike" kern="1200" cap="none" spc="0" normalizeH="0" baseline="0" noProof="0" dirty="0">
                <a:ln>
                  <a:noFill/>
                </a:ln>
                <a:solidFill>
                  <a:prstClr val="white"/>
                </a:solidFill>
                <a:effectLst/>
                <a:uLnTx/>
                <a:uFillTx/>
                <a:latin typeface="Open Sans"/>
                <a:ea typeface="+mn-ea"/>
                <a:cs typeface="+mn-cs"/>
              </a:rPr>
              <a:t>WA Cares is another term used to describe the Washington Long-Term Care Trust Act.</a:t>
            </a:r>
            <a:br>
              <a:rPr kumimoji="0" lang="en-US" sz="2200" b="0" i="0" u="none" strike="noStrike" kern="1200" cap="none" spc="0" normalizeH="0" baseline="0" noProof="0" dirty="0">
                <a:ln>
                  <a:noFill/>
                </a:ln>
                <a:solidFill>
                  <a:prstClr val="white"/>
                </a:solidFill>
                <a:effectLst/>
                <a:uLnTx/>
                <a:uFillTx/>
                <a:latin typeface="Open Sans"/>
                <a:ea typeface="+mn-ea"/>
                <a:cs typeface="+mn-cs"/>
              </a:rPr>
            </a:br>
            <a:br>
              <a:rPr kumimoji="0" lang="en-US" sz="2200" b="0" i="0" u="none" strike="noStrike" kern="1200" cap="none" spc="0" normalizeH="0" baseline="0" noProof="0" dirty="0">
                <a:ln>
                  <a:noFill/>
                </a:ln>
                <a:solidFill>
                  <a:prstClr val="white"/>
                </a:solidFill>
                <a:effectLst/>
                <a:uLnTx/>
                <a:uFillTx/>
                <a:latin typeface="Open Sans"/>
                <a:ea typeface="+mn-ea"/>
                <a:cs typeface="+mn-cs"/>
              </a:rPr>
            </a:br>
            <a:r>
              <a:rPr kumimoji="0" lang="en-US" sz="2200" b="0" i="0" u="none" strike="noStrike" kern="1200" cap="none" spc="0" normalizeH="0" baseline="0" noProof="0" dirty="0">
                <a:ln>
                  <a:noFill/>
                </a:ln>
                <a:solidFill>
                  <a:prstClr val="white"/>
                </a:solidFill>
                <a:effectLst/>
                <a:uLnTx/>
                <a:uFillTx/>
                <a:latin typeface="Open Sans"/>
                <a:ea typeface="+mn-ea"/>
                <a:cs typeface="+mn-cs"/>
              </a:rPr>
              <a:t>WA Cares is a first-in-the-nation program that ensures working Washingtonians can access affordable long-term care coverage.</a:t>
            </a:r>
            <a:br>
              <a:rPr kumimoji="0" lang="en-US" sz="2200" b="0" i="0" u="none" strike="noStrike" kern="1200" cap="none" spc="0" normalizeH="0" baseline="0" noProof="0" dirty="0">
                <a:ln>
                  <a:noFill/>
                </a:ln>
                <a:solidFill>
                  <a:prstClr val="white"/>
                </a:solidFill>
                <a:effectLst/>
                <a:uLnTx/>
                <a:uFillTx/>
                <a:latin typeface="Open Sans"/>
                <a:ea typeface="+mn-ea"/>
                <a:cs typeface="+mn-cs"/>
              </a:rPr>
            </a:br>
            <a:br>
              <a:rPr kumimoji="0" lang="en-US" sz="2200" b="0" i="0" u="none" strike="noStrike" kern="1200" cap="none" spc="0" normalizeH="0" baseline="0" noProof="0" dirty="0">
                <a:ln>
                  <a:noFill/>
                </a:ln>
                <a:solidFill>
                  <a:prstClr val="white"/>
                </a:solidFill>
                <a:effectLst/>
                <a:uLnTx/>
                <a:uFillTx/>
                <a:latin typeface="Open Sans"/>
                <a:ea typeface="+mn-ea"/>
                <a:cs typeface="+mn-cs"/>
              </a:rPr>
            </a:br>
            <a:r>
              <a:rPr kumimoji="0" lang="en-US" sz="2200" b="0" i="0" u="none" strike="noStrike" kern="1200" cap="none" spc="0" normalizeH="0" baseline="0" noProof="0" dirty="0">
                <a:ln>
                  <a:noFill/>
                </a:ln>
                <a:solidFill>
                  <a:prstClr val="white"/>
                </a:solidFill>
                <a:effectLst/>
                <a:uLnTx/>
                <a:uFillTx/>
                <a:latin typeface="Open Sans"/>
                <a:ea typeface="+mn-ea"/>
                <a:cs typeface="+mn-cs"/>
              </a:rPr>
              <a:t>Workers began contributing to the WA Cares Fund on July 1, 2023.</a:t>
            </a:r>
            <a:br>
              <a:rPr kumimoji="0" lang="en-US" sz="2200" b="0" i="0" u="none" strike="noStrike" kern="1200" cap="none" spc="0" normalizeH="0" baseline="0" noProof="0" dirty="0">
                <a:ln>
                  <a:noFill/>
                </a:ln>
                <a:solidFill>
                  <a:prstClr val="white"/>
                </a:solidFill>
                <a:effectLst/>
                <a:uLnTx/>
                <a:uFillTx/>
                <a:latin typeface="Open Sans"/>
                <a:ea typeface="+mn-ea"/>
                <a:cs typeface="+mn-cs"/>
              </a:rPr>
            </a:br>
            <a:br>
              <a:rPr kumimoji="0" lang="en-US" sz="2200" b="0" i="0" u="none" strike="noStrike" kern="1200" cap="none" spc="0" normalizeH="0" baseline="0" noProof="0" dirty="0">
                <a:ln>
                  <a:noFill/>
                </a:ln>
                <a:solidFill>
                  <a:prstClr val="white"/>
                </a:solidFill>
                <a:effectLst/>
                <a:uLnTx/>
                <a:uFillTx/>
                <a:latin typeface="Open Sans"/>
                <a:ea typeface="+mn-ea"/>
                <a:cs typeface="+mn-cs"/>
              </a:rPr>
            </a:br>
            <a:r>
              <a:rPr kumimoji="0" lang="en-US" sz="2200" b="0" i="0" u="none" strike="noStrike" kern="1200" cap="none" spc="0" normalizeH="0" baseline="0" noProof="0" dirty="0">
                <a:ln>
                  <a:noFill/>
                </a:ln>
                <a:solidFill>
                  <a:prstClr val="white"/>
                </a:solidFill>
                <a:effectLst/>
                <a:uLnTx/>
                <a:uFillTx/>
                <a:latin typeface="Open Sans"/>
                <a:ea typeface="+mn-ea"/>
                <a:cs typeface="+mn-cs"/>
              </a:rPr>
              <a:t>Workers contribute 0.58% of each paycheck to the WA Cares Fund.</a:t>
            </a:r>
            <a:br>
              <a:rPr kumimoji="0" lang="en-US" sz="2200" b="0" i="0" u="none" strike="noStrike" kern="1200" cap="none" spc="0" normalizeH="0" baseline="0" noProof="0" dirty="0">
                <a:ln>
                  <a:noFill/>
                </a:ln>
                <a:solidFill>
                  <a:prstClr val="white"/>
                </a:solidFill>
                <a:effectLst/>
                <a:uLnTx/>
                <a:uFillTx/>
                <a:latin typeface="Open Sans"/>
                <a:ea typeface="+mn-ea"/>
                <a:cs typeface="+mn-cs"/>
              </a:rPr>
            </a:br>
            <a:br>
              <a:rPr kumimoji="0" lang="en-US" sz="2200" b="0" i="0" u="none" strike="noStrike" kern="1200" cap="none" spc="0" normalizeH="0" baseline="0" noProof="0" dirty="0">
                <a:ln>
                  <a:noFill/>
                </a:ln>
                <a:solidFill>
                  <a:prstClr val="white"/>
                </a:solidFill>
                <a:effectLst/>
                <a:uLnTx/>
                <a:uFillTx/>
                <a:latin typeface="Open Sans"/>
                <a:ea typeface="+mn-ea"/>
                <a:cs typeface="+mn-cs"/>
              </a:rPr>
            </a:br>
            <a:r>
              <a:rPr kumimoji="0" lang="en-US" sz="2200" b="0" i="0" u="none" strike="noStrike" kern="1200" cap="none" spc="0" normalizeH="0" baseline="0" noProof="0" dirty="0">
                <a:ln>
                  <a:noFill/>
                </a:ln>
                <a:solidFill>
                  <a:prstClr val="white"/>
                </a:solidFill>
                <a:effectLst/>
                <a:uLnTx/>
                <a:uFillTx/>
                <a:latin typeface="Open Sans"/>
                <a:ea typeface="+mn-ea"/>
                <a:cs typeface="+mn-cs"/>
              </a:rPr>
              <a:t>Benefits totaling $36,500 per person will NOT BE AVAILABLE until July 1, 2026, at the earliest, and then only for active workers who paid into the WA Cares Fund for three consecutive years.</a:t>
            </a:r>
            <a:endParaRPr lang="en-US" sz="2200" dirty="0"/>
          </a:p>
        </p:txBody>
      </p:sp>
      <p:pic>
        <p:nvPicPr>
          <p:cNvPr id="7" name="Picture 6">
            <a:extLst>
              <a:ext uri="{FF2B5EF4-FFF2-40B4-BE49-F238E27FC236}">
                <a16:creationId xmlns:a16="http://schemas.microsoft.com/office/drawing/2014/main" id="{B3CE072A-A44C-BF79-17A9-9FAC55889A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8" name="Group 7">
            <a:extLst>
              <a:ext uri="{FF2B5EF4-FFF2-40B4-BE49-F238E27FC236}">
                <a16:creationId xmlns:a16="http://schemas.microsoft.com/office/drawing/2014/main" id="{77781D80-C8E9-096F-D13F-93F3F6AC1D66}"/>
              </a:ext>
            </a:extLst>
          </p:cNvPr>
          <p:cNvGrpSpPr/>
          <p:nvPr/>
        </p:nvGrpSpPr>
        <p:grpSpPr>
          <a:xfrm>
            <a:off x="10058400" y="6295053"/>
            <a:ext cx="2133600" cy="562947"/>
            <a:chOff x="10058400" y="6295053"/>
            <a:chExt cx="2133600" cy="562947"/>
          </a:xfrm>
          <a:solidFill>
            <a:srgbClr val="285A83"/>
          </a:solidFill>
        </p:grpSpPr>
        <p:sp>
          <p:nvSpPr>
            <p:cNvPr id="9" name="Rectangle 8">
              <a:extLst>
                <a:ext uri="{FF2B5EF4-FFF2-40B4-BE49-F238E27FC236}">
                  <a16:creationId xmlns:a16="http://schemas.microsoft.com/office/drawing/2014/main" id="{98ACE07C-1C48-D7A7-D552-3E8B02C4D1A3}"/>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lide Number Placeholder 5">
              <a:extLst>
                <a:ext uri="{FF2B5EF4-FFF2-40B4-BE49-F238E27FC236}">
                  <a16:creationId xmlns:a16="http://schemas.microsoft.com/office/drawing/2014/main" id="{DE12FF74-C971-32BB-1988-54462C99F23B}"/>
                </a:ext>
              </a:extLst>
            </p:cNvPr>
            <p:cNvSpPr txBox="1">
              <a:spLocks/>
            </p:cNvSpPr>
            <p:nvPr/>
          </p:nvSpPr>
          <p:spPr>
            <a:xfrm>
              <a:off x="11384782" y="6391522"/>
              <a:ext cx="672405" cy="382010"/>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23</a:t>
              </a:fld>
              <a:endParaRPr lang="en-US" sz="1100" dirty="0">
                <a:solidFill>
                  <a:schemeClr val="tx1"/>
                </a:solidFill>
              </a:endParaRPr>
            </a:p>
          </p:txBody>
        </p:sp>
        <p:pic>
          <p:nvPicPr>
            <p:cNvPr id="11" name="Picture 10">
              <a:extLst>
                <a:ext uri="{FF2B5EF4-FFF2-40B4-BE49-F238E27FC236}">
                  <a16:creationId xmlns:a16="http://schemas.microsoft.com/office/drawing/2014/main" id="{A1C585A8-C1F7-E57D-9ED7-238C26110D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12" name="Date Placeholder 3">
            <a:extLst>
              <a:ext uri="{FF2B5EF4-FFF2-40B4-BE49-F238E27FC236}">
                <a16:creationId xmlns:a16="http://schemas.microsoft.com/office/drawing/2014/main" id="{E68830F7-59DD-2BF3-27F8-13C790FA766D}"/>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spTree>
    <p:extLst>
      <p:ext uri="{BB962C8B-B14F-4D97-AF65-F5344CB8AC3E}">
        <p14:creationId xmlns:p14="http://schemas.microsoft.com/office/powerpoint/2010/main" val="33288378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DA389-8505-46A1-9131-FBABA494D804}"/>
              </a:ext>
            </a:extLst>
          </p:cNvPr>
          <p:cNvSpPr>
            <a:spLocks noGrp="1"/>
          </p:cNvSpPr>
          <p:nvPr>
            <p:ph type="title"/>
          </p:nvPr>
        </p:nvSpPr>
        <p:spPr>
          <a:xfrm>
            <a:off x="614402" y="4978869"/>
            <a:ext cx="10504714" cy="562947"/>
          </a:xfrm>
        </p:spPr>
        <p:txBody>
          <a:bodyPr>
            <a:normAutofit fontScale="90000"/>
          </a:bodyPr>
          <a:lstStyle/>
          <a:p>
            <a:pPr marL="228600" marR="0" lvl="0" algn="l" defTabSz="914400" rtl="0" eaLnBrk="1" fontAlgn="auto" latinLnBrk="0" hangingPunct="1">
              <a:lnSpc>
                <a:spcPct val="100000"/>
              </a:lnSpc>
              <a:spcBef>
                <a:spcPts val="0"/>
              </a:spcBef>
              <a:spcAft>
                <a:spcPts val="600"/>
              </a:spcAft>
              <a:buClrTx/>
              <a:buSzTx/>
              <a:tabLst/>
              <a:defRPr/>
            </a:pPr>
            <a:br>
              <a:rPr kumimoji="0" lang="en-US" sz="2200" b="0" i="0" u="none" strike="noStrike" kern="1200" cap="none" spc="0" normalizeH="0" baseline="0" noProof="0" dirty="0">
                <a:ln>
                  <a:noFill/>
                </a:ln>
                <a:solidFill>
                  <a:prstClr val="white"/>
                </a:solidFill>
                <a:effectLst/>
                <a:uLnTx/>
                <a:uFillTx/>
                <a:latin typeface="Open Sans"/>
                <a:ea typeface="+mn-ea"/>
                <a:cs typeface="+mn-cs"/>
              </a:rPr>
            </a:br>
            <a:endParaRPr lang="en-US" sz="2200" b="1" dirty="0"/>
          </a:p>
        </p:txBody>
      </p:sp>
      <p:sp>
        <p:nvSpPr>
          <p:cNvPr id="3" name="TextBox 2">
            <a:extLst>
              <a:ext uri="{FF2B5EF4-FFF2-40B4-BE49-F238E27FC236}">
                <a16:creationId xmlns:a16="http://schemas.microsoft.com/office/drawing/2014/main" id="{932B0F15-AF31-DCD0-EC23-14F212098860}"/>
              </a:ext>
            </a:extLst>
          </p:cNvPr>
          <p:cNvSpPr txBox="1"/>
          <p:nvPr/>
        </p:nvSpPr>
        <p:spPr>
          <a:xfrm>
            <a:off x="995877" y="801914"/>
            <a:ext cx="10200245" cy="1077218"/>
          </a:xfrm>
          <a:prstGeom prst="rect">
            <a:avLst/>
          </a:prstGeom>
          <a:noFill/>
        </p:spPr>
        <p:txBody>
          <a:bodyPr wrap="square" rtlCol="0">
            <a:spAutoFit/>
          </a:bodyPr>
          <a:lstStyle/>
          <a:p>
            <a:r>
              <a:rPr lang="en-US" sz="3200" b="1" dirty="0">
                <a:latin typeface="Open Sans" panose="020B0606030504020204" pitchFamily="34" charset="0"/>
                <a:ea typeface="Open Sans" panose="020B0606030504020204" pitchFamily="34" charset="0"/>
                <a:cs typeface="Open Sans" panose="020B0606030504020204" pitchFamily="34" charset="0"/>
              </a:rPr>
              <a:t>A Word About </a:t>
            </a:r>
            <a:r>
              <a:rPr lang="en-US" sz="3200" b="1" dirty="0">
                <a:latin typeface="+mn-lt"/>
              </a:rPr>
              <a:t>WA Cares To Avoid Scams </a:t>
            </a:r>
          </a:p>
          <a:p>
            <a:r>
              <a:rPr lang="en-US" sz="3200" b="1" dirty="0"/>
              <a:t>(cont’d)</a:t>
            </a:r>
            <a:endParaRPr lang="en-US" sz="3200" dirty="0"/>
          </a:p>
        </p:txBody>
      </p:sp>
      <p:sp>
        <p:nvSpPr>
          <p:cNvPr id="5" name="TextBox 4">
            <a:extLst>
              <a:ext uri="{FF2B5EF4-FFF2-40B4-BE49-F238E27FC236}">
                <a16:creationId xmlns:a16="http://schemas.microsoft.com/office/drawing/2014/main" id="{F1D38928-2535-4C36-4208-B337AB0682AB}"/>
              </a:ext>
            </a:extLst>
          </p:cNvPr>
          <p:cNvSpPr txBox="1"/>
          <p:nvPr/>
        </p:nvSpPr>
        <p:spPr>
          <a:xfrm>
            <a:off x="995876" y="2136338"/>
            <a:ext cx="10027166" cy="2400657"/>
          </a:xfrm>
          <a:prstGeom prst="rect">
            <a:avLst/>
          </a:prstGeom>
          <a:noFill/>
        </p:spPr>
        <p:txBody>
          <a:bodyPr wrap="square">
            <a:spAutoFit/>
          </a:bodyPr>
          <a:lstStyle/>
          <a:p>
            <a:r>
              <a:rPr kumimoji="0" lang="en-US" sz="2200" b="0" i="0" u="none" strike="noStrike" kern="1200" cap="none" spc="0" normalizeH="0" baseline="0" noProof="0" dirty="0">
                <a:ln>
                  <a:noFill/>
                </a:ln>
                <a:solidFill>
                  <a:prstClr val="white"/>
                </a:solidFill>
                <a:effectLst/>
                <a:uLnTx/>
                <a:uFillTx/>
                <a:latin typeface="Open Sans"/>
                <a:ea typeface="+mn-ea"/>
                <a:cs typeface="+mn-cs"/>
              </a:rPr>
              <a:t>People who are not actively working are NOT ELIGIBLE for WA Cares benefits, including current retired seniors and current disabled adults.</a:t>
            </a:r>
            <a:br>
              <a:rPr kumimoji="0" lang="en-US" sz="2200" b="0" i="0" u="none" strike="noStrike" kern="1200" cap="none" spc="0" normalizeH="0" baseline="0" noProof="0" dirty="0">
                <a:ln>
                  <a:noFill/>
                </a:ln>
                <a:solidFill>
                  <a:prstClr val="white"/>
                </a:solidFill>
                <a:effectLst/>
                <a:uLnTx/>
                <a:uFillTx/>
                <a:latin typeface="Open Sans"/>
                <a:ea typeface="+mn-ea"/>
                <a:cs typeface="+mn-cs"/>
              </a:rPr>
            </a:br>
            <a:br>
              <a:rPr kumimoji="0" lang="en-US" sz="2200" b="0" i="0" u="none" strike="noStrike" kern="1200" cap="none" spc="0" normalizeH="0" baseline="0" noProof="0" dirty="0">
                <a:ln>
                  <a:noFill/>
                </a:ln>
                <a:solidFill>
                  <a:prstClr val="white"/>
                </a:solidFill>
                <a:effectLst/>
                <a:uLnTx/>
                <a:uFillTx/>
                <a:latin typeface="Open Sans"/>
                <a:ea typeface="+mn-ea"/>
                <a:cs typeface="+mn-cs"/>
              </a:rPr>
            </a:br>
            <a:r>
              <a:rPr kumimoji="0" lang="en-US" sz="2200" b="0" i="0" u="none" strike="noStrike" kern="1200" cap="none" spc="0" normalizeH="0" baseline="0" noProof="0" dirty="0">
                <a:ln>
                  <a:noFill/>
                </a:ln>
                <a:solidFill>
                  <a:prstClr val="white"/>
                </a:solidFill>
                <a:effectLst/>
                <a:uLnTx/>
                <a:uFillTx/>
                <a:latin typeface="Open Sans"/>
                <a:ea typeface="+mn-ea"/>
                <a:cs typeface="+mn-cs"/>
              </a:rPr>
              <a:t>DO NOT FALL PREY TO SCAMS/FRAUD ABOUT WA CARES!  THERE ARE NO SIGNUPS OR BUY-INS FOR THIS PROGRAM!  THE PAYROLL DEDUCTION FOR WORKERS IS A STATE REQUIREMENT OF THEIR EMPLOYERS! </a:t>
            </a:r>
            <a:br>
              <a:rPr kumimoji="0" lang="en-US" sz="1800" b="0" i="0" u="none" strike="noStrike" kern="1200" cap="none" spc="0" normalizeH="0" baseline="0" noProof="0" dirty="0">
                <a:ln>
                  <a:noFill/>
                </a:ln>
                <a:solidFill>
                  <a:prstClr val="white"/>
                </a:solidFill>
                <a:effectLst/>
                <a:uLnTx/>
                <a:uFillTx/>
                <a:latin typeface="Open Sans"/>
                <a:ea typeface="+mn-ea"/>
                <a:cs typeface="+mn-cs"/>
              </a:rPr>
            </a:br>
            <a:endParaRPr lang="en-US" dirty="0"/>
          </a:p>
        </p:txBody>
      </p:sp>
      <p:pic>
        <p:nvPicPr>
          <p:cNvPr id="6" name="Picture 5">
            <a:extLst>
              <a:ext uri="{FF2B5EF4-FFF2-40B4-BE49-F238E27FC236}">
                <a16:creationId xmlns:a16="http://schemas.microsoft.com/office/drawing/2014/main" id="{FE201F23-31FB-F632-BBDC-5791EEBF22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7" name="Group 6">
            <a:extLst>
              <a:ext uri="{FF2B5EF4-FFF2-40B4-BE49-F238E27FC236}">
                <a16:creationId xmlns:a16="http://schemas.microsoft.com/office/drawing/2014/main" id="{BD680BAD-D41D-FE19-BCE5-17788BF1BA42}"/>
              </a:ext>
            </a:extLst>
          </p:cNvPr>
          <p:cNvGrpSpPr/>
          <p:nvPr/>
        </p:nvGrpSpPr>
        <p:grpSpPr>
          <a:xfrm>
            <a:off x="10058400" y="6295053"/>
            <a:ext cx="2133600" cy="562947"/>
            <a:chOff x="10058400" y="6295053"/>
            <a:chExt cx="2133600" cy="562947"/>
          </a:xfrm>
          <a:solidFill>
            <a:srgbClr val="285A83"/>
          </a:solidFill>
        </p:grpSpPr>
        <p:sp>
          <p:nvSpPr>
            <p:cNvPr id="8" name="Rectangle 7">
              <a:extLst>
                <a:ext uri="{FF2B5EF4-FFF2-40B4-BE49-F238E27FC236}">
                  <a16:creationId xmlns:a16="http://schemas.microsoft.com/office/drawing/2014/main" id="{3B77393B-54B4-253C-A6B4-F361F318924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5">
              <a:extLst>
                <a:ext uri="{FF2B5EF4-FFF2-40B4-BE49-F238E27FC236}">
                  <a16:creationId xmlns:a16="http://schemas.microsoft.com/office/drawing/2014/main" id="{C6908073-A253-65C9-76F3-63631F08DECF}"/>
                </a:ext>
              </a:extLst>
            </p:cNvPr>
            <p:cNvSpPr txBox="1">
              <a:spLocks/>
            </p:cNvSpPr>
            <p:nvPr/>
          </p:nvSpPr>
          <p:spPr>
            <a:xfrm>
              <a:off x="11384782" y="6391522"/>
              <a:ext cx="672405" cy="382010"/>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24</a:t>
              </a:fld>
              <a:endParaRPr lang="en-US" sz="1100" dirty="0">
                <a:solidFill>
                  <a:schemeClr val="tx1"/>
                </a:solidFill>
              </a:endParaRPr>
            </a:p>
          </p:txBody>
        </p:sp>
        <p:pic>
          <p:nvPicPr>
            <p:cNvPr id="10" name="Picture 9">
              <a:extLst>
                <a:ext uri="{FF2B5EF4-FFF2-40B4-BE49-F238E27FC236}">
                  <a16:creationId xmlns:a16="http://schemas.microsoft.com/office/drawing/2014/main" id="{1D5A7F64-3CB4-1C2D-E769-BE5B2172BB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11" name="Date Placeholder 3">
            <a:extLst>
              <a:ext uri="{FF2B5EF4-FFF2-40B4-BE49-F238E27FC236}">
                <a16:creationId xmlns:a16="http://schemas.microsoft.com/office/drawing/2014/main" id="{9223C881-5754-3E00-D56D-77C993DF981C}"/>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spTree>
    <p:extLst>
      <p:ext uri="{BB962C8B-B14F-4D97-AF65-F5344CB8AC3E}">
        <p14:creationId xmlns:p14="http://schemas.microsoft.com/office/powerpoint/2010/main" val="5572338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ACF393D-2BF1-43B9-B93B-B406C078EF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3" name="Group 2">
            <a:extLst>
              <a:ext uri="{FF2B5EF4-FFF2-40B4-BE49-F238E27FC236}">
                <a16:creationId xmlns:a16="http://schemas.microsoft.com/office/drawing/2014/main" id="{4B87C91B-6A2A-4EE5-AA1F-607AA7015661}"/>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DE4FF4F5-1839-45CE-887E-A4F6141614B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88904FEB-29F7-4AB8-9193-1459CA6A5674}"/>
                </a:ext>
              </a:extLst>
            </p:cNvPr>
            <p:cNvSpPr txBox="1">
              <a:spLocks/>
            </p:cNvSpPr>
            <p:nvPr/>
          </p:nvSpPr>
          <p:spPr>
            <a:xfrm>
              <a:off x="11384782" y="6391522"/>
              <a:ext cx="672405" cy="382010"/>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25</a:t>
              </a:fld>
              <a:endParaRPr lang="en-US" sz="1100" dirty="0">
                <a:solidFill>
                  <a:schemeClr val="tx1"/>
                </a:solidFill>
              </a:endParaRPr>
            </a:p>
          </p:txBody>
        </p:sp>
        <p:pic>
          <p:nvPicPr>
            <p:cNvPr id="7" name="Picture 6">
              <a:extLst>
                <a:ext uri="{FF2B5EF4-FFF2-40B4-BE49-F238E27FC236}">
                  <a16:creationId xmlns:a16="http://schemas.microsoft.com/office/drawing/2014/main" id="{8A934B5B-37AA-49D1-8126-49368CBA6A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8" name="TextBox 7">
            <a:extLst>
              <a:ext uri="{FF2B5EF4-FFF2-40B4-BE49-F238E27FC236}">
                <a16:creationId xmlns:a16="http://schemas.microsoft.com/office/drawing/2014/main" id="{AB014A3A-E0FD-4898-AEE6-D49D0E5E6F31}"/>
              </a:ext>
            </a:extLst>
          </p:cNvPr>
          <p:cNvSpPr txBox="1"/>
          <p:nvPr/>
        </p:nvSpPr>
        <p:spPr>
          <a:xfrm>
            <a:off x="1029674" y="320324"/>
            <a:ext cx="9448800" cy="584775"/>
          </a:xfrm>
          <a:prstGeom prst="rect">
            <a:avLst/>
          </a:prstGeom>
          <a:noFill/>
        </p:spPr>
        <p:txBody>
          <a:bodyPr wrap="square" rtlCol="0">
            <a:spAutoFit/>
          </a:bodyPr>
          <a:lstStyle/>
          <a:p>
            <a:r>
              <a:rPr lang="en-US" sz="3200" b="1" dirty="0"/>
              <a:t>For more information, some useful resources:</a:t>
            </a:r>
            <a:endParaRPr lang="en-US" dirty="0"/>
          </a:p>
        </p:txBody>
      </p:sp>
      <p:sp>
        <p:nvSpPr>
          <p:cNvPr id="9" name="TextBox 8">
            <a:extLst>
              <a:ext uri="{FF2B5EF4-FFF2-40B4-BE49-F238E27FC236}">
                <a16:creationId xmlns:a16="http://schemas.microsoft.com/office/drawing/2014/main" id="{6868E7D0-8547-4C07-A8E8-0EBBB8254ABE}"/>
              </a:ext>
            </a:extLst>
          </p:cNvPr>
          <p:cNvSpPr txBox="1"/>
          <p:nvPr/>
        </p:nvSpPr>
        <p:spPr>
          <a:xfrm>
            <a:off x="1029674" y="972651"/>
            <a:ext cx="9853661" cy="5909310"/>
          </a:xfrm>
          <a:prstGeom prst="rect">
            <a:avLst/>
          </a:prstGeom>
          <a:noFill/>
        </p:spPr>
        <p:txBody>
          <a:bodyPr wrap="square" rtlCol="0">
            <a:spAutoFit/>
          </a:bodyPr>
          <a:lstStyle/>
          <a:p>
            <a:r>
              <a:rPr lang="en-US" sz="2200" b="1" dirty="0"/>
              <a:t>Pierce County Aging and Disabilities Resource Center</a:t>
            </a:r>
          </a:p>
          <a:p>
            <a:r>
              <a:rPr lang="en-US" sz="2200" dirty="0"/>
              <a:t>253-798-4600 / www.pierceadrc.org (with vaccine updates)</a:t>
            </a:r>
          </a:p>
          <a:p>
            <a:endParaRPr lang="en-US" sz="2200" dirty="0"/>
          </a:p>
          <a:p>
            <a:r>
              <a:rPr lang="en-US" sz="2200" b="1" dirty="0"/>
              <a:t>WA State Office Insurance Commissioner </a:t>
            </a:r>
            <a:r>
              <a:rPr lang="en-US" sz="2200" dirty="0"/>
              <a:t>at 1-800-562-6900/ www.insurance.wa.gov  </a:t>
            </a:r>
          </a:p>
          <a:p>
            <a:endParaRPr lang="en-US" sz="2200" dirty="0"/>
          </a:p>
          <a:p>
            <a:r>
              <a:rPr lang="en-US" sz="2200" b="1" dirty="0"/>
              <a:t>Medicare</a:t>
            </a:r>
          </a:p>
          <a:p>
            <a:r>
              <a:rPr lang="en-US" sz="2200" dirty="0">
                <a:solidFill>
                  <a:schemeClr val="tx2"/>
                </a:solidFill>
              </a:rPr>
              <a:t>1-800-633-4227 / </a:t>
            </a:r>
            <a:r>
              <a:rPr lang="en-US" sz="2200" dirty="0">
                <a:solidFill>
                  <a:schemeClr val="tx2"/>
                </a:solidFill>
                <a:hlinkClick r:id="rId3">
                  <a:extLst>
                    <a:ext uri="{A12FA001-AC4F-418D-AE19-62706E023703}">
                      <ahyp:hlinkClr xmlns:ahyp="http://schemas.microsoft.com/office/drawing/2018/hyperlinkcolor" val="tx"/>
                    </a:ext>
                  </a:extLst>
                </a:hlinkClick>
              </a:rPr>
              <a:t>www.medicare.gov</a:t>
            </a:r>
            <a:endParaRPr lang="en-US" sz="2200" dirty="0">
              <a:solidFill>
                <a:schemeClr val="tx2"/>
              </a:solidFill>
            </a:endParaRPr>
          </a:p>
          <a:p>
            <a:endParaRPr lang="en-US" sz="2200" dirty="0"/>
          </a:p>
          <a:p>
            <a:r>
              <a:rPr lang="en-US" sz="2200" b="1" dirty="0" err="1"/>
              <a:t>Kepro</a:t>
            </a:r>
            <a:r>
              <a:rPr lang="en-US" sz="2200" b="1" dirty="0"/>
              <a:t> </a:t>
            </a:r>
            <a:r>
              <a:rPr lang="en-US" sz="2200" dirty="0"/>
              <a:t>(Medicare Quality Improvement Organization) </a:t>
            </a:r>
            <a:r>
              <a:rPr lang="en-US" sz="2400" dirty="0">
                <a:solidFill>
                  <a:srgbClr val="6AC1ED"/>
                </a:solidFill>
              </a:rPr>
              <a:t> </a:t>
            </a:r>
            <a:r>
              <a:rPr lang="en-US" sz="2400" dirty="0">
                <a:solidFill>
                  <a:schemeClr val="tx1">
                    <a:lumMod val="95000"/>
                  </a:schemeClr>
                </a:solidFill>
                <a:hlinkClick r:id="rId4">
                  <a:extLst>
                    <a:ext uri="{A12FA001-AC4F-418D-AE19-62706E023703}">
                      <ahyp:hlinkClr xmlns:ahyp="http://schemas.microsoft.com/office/drawing/2018/hyperlinkcolor" val="tx"/>
                    </a:ext>
                  </a:extLst>
                </a:hlinkClick>
              </a:rPr>
              <a:t>www.keproqio.com</a:t>
            </a:r>
            <a:r>
              <a:rPr lang="en-US" sz="2400" dirty="0">
                <a:solidFill>
                  <a:schemeClr val="tx1">
                    <a:lumMod val="95000"/>
                  </a:schemeClr>
                </a:solidFill>
              </a:rPr>
              <a:t>  or 1-</a:t>
            </a:r>
            <a:r>
              <a:rPr lang="en-US" sz="2400" b="0" i="0" dirty="0">
                <a:effectLst/>
              </a:rPr>
              <a:t>888-305-6759</a:t>
            </a:r>
            <a:endParaRPr lang="en-US" sz="2200" dirty="0"/>
          </a:p>
          <a:p>
            <a:r>
              <a:rPr lang="en-US" sz="2200" dirty="0"/>
              <a:t> </a:t>
            </a:r>
          </a:p>
          <a:p>
            <a:r>
              <a:rPr lang="en-US" sz="2200" b="1" dirty="0"/>
              <a:t>SHIBA (State Health Insurance Benefits Advisors)</a:t>
            </a:r>
          </a:p>
          <a:p>
            <a:r>
              <a:rPr lang="en-US" sz="2200" dirty="0"/>
              <a:t>Statewide: 1-800-562-6900 / www.insurance.wa.gov</a:t>
            </a:r>
          </a:p>
          <a:p>
            <a:r>
              <a:rPr lang="en-US" sz="2200" dirty="0"/>
              <a:t> </a:t>
            </a:r>
          </a:p>
          <a:p>
            <a:r>
              <a:rPr lang="en-US" sz="2200" b="1" dirty="0"/>
              <a:t>Social Security</a:t>
            </a:r>
          </a:p>
          <a:p>
            <a:r>
              <a:rPr lang="en-US" sz="2200" dirty="0"/>
              <a:t>1-800-772-1213 / www.socialsecurity.gov</a:t>
            </a:r>
            <a:endParaRPr lang="en-US" dirty="0"/>
          </a:p>
        </p:txBody>
      </p:sp>
      <p:sp>
        <p:nvSpPr>
          <p:cNvPr id="11" name="Date Placeholder 3">
            <a:extLst>
              <a:ext uri="{FF2B5EF4-FFF2-40B4-BE49-F238E27FC236}">
                <a16:creationId xmlns:a16="http://schemas.microsoft.com/office/drawing/2014/main" id="{619AA519-3081-41EB-8C89-914B8BE9B714}"/>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spTree>
    <p:extLst>
      <p:ext uri="{BB962C8B-B14F-4D97-AF65-F5344CB8AC3E}">
        <p14:creationId xmlns:p14="http://schemas.microsoft.com/office/powerpoint/2010/main" val="544215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36E6F157-520D-43CA-ABF4-06EEB2BB14C3}"/>
              </a:ext>
            </a:extLst>
          </p:cNvPr>
          <p:cNvGrpSpPr/>
          <p:nvPr/>
        </p:nvGrpSpPr>
        <p:grpSpPr>
          <a:xfrm>
            <a:off x="10058400" y="6295053"/>
            <a:ext cx="2133600" cy="562947"/>
            <a:chOff x="10058400" y="6295053"/>
            <a:chExt cx="2133600" cy="562947"/>
          </a:xfrm>
        </p:grpSpPr>
        <p:sp>
          <p:nvSpPr>
            <p:cNvPr id="8" name="Rectangle 7">
              <a:extLst>
                <a:ext uri="{FF2B5EF4-FFF2-40B4-BE49-F238E27FC236}">
                  <a16:creationId xmlns:a16="http://schemas.microsoft.com/office/drawing/2014/main" id="{A9E57400-9AE9-49A4-9457-3C9F77199989}"/>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lide Number Placeholder 5">
              <a:extLst>
                <a:ext uri="{FF2B5EF4-FFF2-40B4-BE49-F238E27FC236}">
                  <a16:creationId xmlns:a16="http://schemas.microsoft.com/office/drawing/2014/main" id="{FD5EF598-CBB0-4668-AB4F-5E5DE950EAE7}"/>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3</a:t>
              </a:fld>
              <a:endParaRPr lang="en-US" sz="1100" dirty="0">
                <a:solidFill>
                  <a:schemeClr val="tx1"/>
                </a:solidFill>
              </a:endParaRPr>
            </a:p>
          </p:txBody>
        </p:sp>
        <p:pic>
          <p:nvPicPr>
            <p:cNvPr id="11" name="Picture 10">
              <a:extLst>
                <a:ext uri="{FF2B5EF4-FFF2-40B4-BE49-F238E27FC236}">
                  <a16:creationId xmlns:a16="http://schemas.microsoft.com/office/drawing/2014/main" id="{9DF929E0-85D2-4676-A08E-03C0079A11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
        <p:nvSpPr>
          <p:cNvPr id="2" name="Date Placeholder 3">
            <a:extLst>
              <a:ext uri="{FF2B5EF4-FFF2-40B4-BE49-F238E27FC236}">
                <a16:creationId xmlns:a16="http://schemas.microsoft.com/office/drawing/2014/main" id="{54C52C7E-2FE1-D952-A97E-9F87A75DF9DF}"/>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pic>
        <p:nvPicPr>
          <p:cNvPr id="4" name="Picture 3">
            <a:extLst>
              <a:ext uri="{FF2B5EF4-FFF2-40B4-BE49-F238E27FC236}">
                <a16:creationId xmlns:a16="http://schemas.microsoft.com/office/drawing/2014/main" id="{4F9542FA-8DE2-D6FC-23C2-CA89BD810D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pic>
        <p:nvPicPr>
          <p:cNvPr id="6" name="Picture 5">
            <a:extLst>
              <a:ext uri="{FF2B5EF4-FFF2-40B4-BE49-F238E27FC236}">
                <a16:creationId xmlns:a16="http://schemas.microsoft.com/office/drawing/2014/main" id="{3EF8DB1F-35B8-F775-23F5-85D688BF70ED}"/>
              </a:ext>
            </a:extLst>
          </p:cNvPr>
          <p:cNvPicPr>
            <a:picLocks noChangeAspect="1"/>
          </p:cNvPicPr>
          <p:nvPr/>
        </p:nvPicPr>
        <p:blipFill>
          <a:blip r:embed="rId3"/>
          <a:stretch>
            <a:fillRect/>
          </a:stretch>
        </p:blipFill>
        <p:spPr>
          <a:xfrm>
            <a:off x="3755571" y="375751"/>
            <a:ext cx="4738093" cy="6181166"/>
          </a:xfrm>
          <a:prstGeom prst="rect">
            <a:avLst/>
          </a:prstGeom>
        </p:spPr>
      </p:pic>
    </p:spTree>
    <p:extLst>
      <p:ext uri="{BB962C8B-B14F-4D97-AF65-F5344CB8AC3E}">
        <p14:creationId xmlns:p14="http://schemas.microsoft.com/office/powerpoint/2010/main" val="575746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1AC6F88-AE11-4295-AFA5-385006C76A85}"/>
              </a:ext>
            </a:extLst>
          </p:cNvPr>
          <p:cNvSpPr>
            <a:spLocks noGrp="1"/>
          </p:cNvSpPr>
          <p:nvPr>
            <p:ph type="ctrTitle"/>
          </p:nvPr>
        </p:nvSpPr>
        <p:spPr>
          <a:xfrm flipV="1">
            <a:off x="1524000" y="3509962"/>
            <a:ext cx="5914490" cy="92075"/>
          </a:xfrm>
        </p:spPr>
        <p:txBody>
          <a:bodyPr>
            <a:normAutofit fontScale="90000"/>
          </a:bodyPr>
          <a:lstStyle/>
          <a:p>
            <a:br>
              <a:rPr lang="en-US" dirty="0"/>
            </a:br>
            <a:endParaRPr lang="en-US" dirty="0"/>
          </a:p>
        </p:txBody>
      </p:sp>
      <p:sp>
        <p:nvSpPr>
          <p:cNvPr id="6" name="Subtitle 5">
            <a:extLst>
              <a:ext uri="{FF2B5EF4-FFF2-40B4-BE49-F238E27FC236}">
                <a16:creationId xmlns:a16="http://schemas.microsoft.com/office/drawing/2014/main" id="{ACA36088-A79D-4D87-9A2F-A6F092E14572}"/>
              </a:ext>
            </a:extLst>
          </p:cNvPr>
          <p:cNvSpPr>
            <a:spLocks noGrp="1"/>
          </p:cNvSpPr>
          <p:nvPr>
            <p:ph type="subTitle" idx="1"/>
          </p:nvPr>
        </p:nvSpPr>
        <p:spPr>
          <a:xfrm>
            <a:off x="934947" y="685771"/>
            <a:ext cx="9352908" cy="945223"/>
          </a:xfrm>
        </p:spPr>
        <p:txBody>
          <a:bodyPr>
            <a:normAutofit/>
          </a:bodyPr>
          <a:lstStyle/>
          <a:p>
            <a:pPr algn="just"/>
            <a:r>
              <a:rPr lang="en-US" sz="3200" b="1" dirty="0"/>
              <a:t>Changes</a:t>
            </a:r>
            <a:r>
              <a:rPr lang="en-US" sz="3600" b="1" dirty="0"/>
              <a:t> to </a:t>
            </a:r>
            <a:r>
              <a:rPr lang="en-US" sz="3200" b="1" dirty="0"/>
              <a:t>Medicare</a:t>
            </a:r>
            <a:r>
              <a:rPr lang="en-US" sz="3600" b="1" dirty="0"/>
              <a:t> Enrollment</a:t>
            </a:r>
          </a:p>
        </p:txBody>
      </p:sp>
      <p:sp>
        <p:nvSpPr>
          <p:cNvPr id="7" name="Rectangle 6">
            <a:extLst>
              <a:ext uri="{FF2B5EF4-FFF2-40B4-BE49-F238E27FC236}">
                <a16:creationId xmlns:a16="http://schemas.microsoft.com/office/drawing/2014/main" id="{DD85C3A9-A259-402D-B4BC-48D4BDD5EA87}"/>
              </a:ext>
            </a:extLst>
          </p:cNvPr>
          <p:cNvSpPr/>
          <p:nvPr/>
        </p:nvSpPr>
        <p:spPr>
          <a:xfrm>
            <a:off x="934947" y="1493933"/>
            <a:ext cx="10322106" cy="5078313"/>
          </a:xfrm>
          <a:prstGeom prst="rect">
            <a:avLst/>
          </a:prstGeom>
        </p:spPr>
        <p:txBody>
          <a:bodyPr wrap="square">
            <a:spAutoFit/>
          </a:bodyPr>
          <a:lstStyle/>
          <a:p>
            <a:pPr>
              <a:spcAft>
                <a:spcPts val="1800"/>
              </a:spcAft>
            </a:pPr>
            <a:r>
              <a:rPr lang="en-US" sz="2200" dirty="0"/>
              <a:t>Local SS offices are currently open again for most in-person meetings. Enrolling in Medicare A and/or Medicare B can also be done online, over the phone, through the US Mail, or even by Fax.  Offices are available by appointment  or walk-in to request replacement SS and Medicare cards, provide documentation for SS Disability claims, and to ask general questions. </a:t>
            </a:r>
          </a:p>
          <a:p>
            <a:pPr>
              <a:spcAft>
                <a:spcPts val="1800"/>
              </a:spcAft>
            </a:pPr>
            <a:r>
              <a:rPr lang="en-US" sz="2200" dirty="0"/>
              <a:t>Information on the online or US Mail options can be found at </a:t>
            </a:r>
            <a:r>
              <a:rPr lang="en-US" sz="2200" b="1" dirty="0"/>
              <a:t>www.socialsecurity.gov</a:t>
            </a:r>
            <a:r>
              <a:rPr lang="en-US" sz="2200" dirty="0"/>
              <a:t>.</a:t>
            </a:r>
          </a:p>
          <a:p>
            <a:pPr>
              <a:spcAft>
                <a:spcPts val="1800"/>
              </a:spcAft>
            </a:pPr>
            <a:r>
              <a:rPr lang="en-US" sz="2200" dirty="0"/>
              <a:t>The phone option for Social Security is available at </a:t>
            </a:r>
            <a:r>
              <a:rPr lang="en-US" sz="2200" b="1" dirty="0"/>
              <a:t>1-800-772-1213</a:t>
            </a:r>
            <a:r>
              <a:rPr lang="en-US" sz="2200" dirty="0"/>
              <a:t>.  2025 Social Security Cost-Of-Living-Adjustment (COLA) will be 2.4%.   </a:t>
            </a:r>
          </a:p>
          <a:p>
            <a:pPr>
              <a:spcAft>
                <a:spcPts val="1800"/>
              </a:spcAft>
            </a:pPr>
            <a:r>
              <a:rPr lang="en-US" sz="2200" dirty="0"/>
              <a:t>Information on Medicare including the Medicare Plan Finder at </a:t>
            </a:r>
            <a:r>
              <a:rPr lang="en-US" sz="2200" b="1" dirty="0"/>
              <a:t>www.medicare.gov</a:t>
            </a:r>
            <a:r>
              <a:rPr lang="en-US" sz="2200" dirty="0"/>
              <a:t>.</a:t>
            </a:r>
          </a:p>
          <a:p>
            <a:pPr>
              <a:spcAft>
                <a:spcPts val="1800"/>
              </a:spcAft>
            </a:pPr>
            <a:r>
              <a:rPr lang="en-US" sz="2200" dirty="0"/>
              <a:t>The phone option for Medicare is available at </a:t>
            </a:r>
            <a:r>
              <a:rPr lang="en-US" sz="2200" b="1" dirty="0"/>
              <a:t>1-800-633-4227</a:t>
            </a:r>
          </a:p>
        </p:txBody>
      </p:sp>
      <p:grpSp>
        <p:nvGrpSpPr>
          <p:cNvPr id="8" name="Group 7">
            <a:extLst>
              <a:ext uri="{FF2B5EF4-FFF2-40B4-BE49-F238E27FC236}">
                <a16:creationId xmlns:a16="http://schemas.microsoft.com/office/drawing/2014/main" id="{44E52417-F836-4020-9380-18B34015E3CF}"/>
              </a:ext>
            </a:extLst>
          </p:cNvPr>
          <p:cNvGrpSpPr/>
          <p:nvPr/>
        </p:nvGrpSpPr>
        <p:grpSpPr>
          <a:xfrm>
            <a:off x="10177453" y="6391522"/>
            <a:ext cx="1879734" cy="382010"/>
            <a:chOff x="10177453" y="6391522"/>
            <a:chExt cx="1879734" cy="382010"/>
          </a:xfrm>
        </p:grpSpPr>
        <p:sp>
          <p:nvSpPr>
            <p:cNvPr id="10" name="Date Placeholder 3">
              <a:extLst>
                <a:ext uri="{FF2B5EF4-FFF2-40B4-BE49-F238E27FC236}">
                  <a16:creationId xmlns:a16="http://schemas.microsoft.com/office/drawing/2014/main" id="{771950EA-D55E-4749-A012-E33B24B519EA}"/>
                </a:ext>
              </a:extLst>
            </p:cNvPr>
            <p:cNvSpPr txBox="1">
              <a:spLocks/>
            </p:cNvSpPr>
            <p:nvPr/>
          </p:nvSpPr>
          <p:spPr>
            <a:xfrm>
              <a:off x="10632834" y="6391522"/>
              <a:ext cx="934326"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09/16/2022</a:t>
              </a:r>
            </a:p>
          </p:txBody>
        </p:sp>
        <p:sp>
          <p:nvSpPr>
            <p:cNvPr id="11" name="Slide Number Placeholder 5">
              <a:extLst>
                <a:ext uri="{FF2B5EF4-FFF2-40B4-BE49-F238E27FC236}">
                  <a16:creationId xmlns:a16="http://schemas.microsoft.com/office/drawing/2014/main" id="{E856E2B0-3C80-4AE1-B9AA-8B1BE8108183}"/>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4</a:t>
              </a:fld>
              <a:endParaRPr lang="en-US" sz="1100" dirty="0">
                <a:solidFill>
                  <a:schemeClr val="tx1"/>
                </a:solidFill>
              </a:endParaRPr>
            </a:p>
          </p:txBody>
        </p:sp>
        <p:pic>
          <p:nvPicPr>
            <p:cNvPr id="12" name="Picture 11">
              <a:extLst>
                <a:ext uri="{FF2B5EF4-FFF2-40B4-BE49-F238E27FC236}">
                  <a16:creationId xmlns:a16="http://schemas.microsoft.com/office/drawing/2014/main" id="{C1B27A17-9DC6-418B-9D9B-394E3AAAB9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grpSp>
        <p:nvGrpSpPr>
          <p:cNvPr id="9" name="Group 8">
            <a:extLst>
              <a:ext uri="{FF2B5EF4-FFF2-40B4-BE49-F238E27FC236}">
                <a16:creationId xmlns:a16="http://schemas.microsoft.com/office/drawing/2014/main" id="{AD68C012-A6E6-435E-9146-E516E191ACE0}"/>
              </a:ext>
            </a:extLst>
          </p:cNvPr>
          <p:cNvGrpSpPr/>
          <p:nvPr/>
        </p:nvGrpSpPr>
        <p:grpSpPr>
          <a:xfrm>
            <a:off x="10058400" y="6295053"/>
            <a:ext cx="2133600" cy="562947"/>
            <a:chOff x="10058400" y="6295053"/>
            <a:chExt cx="2133600" cy="562947"/>
          </a:xfrm>
        </p:grpSpPr>
        <p:sp>
          <p:nvSpPr>
            <p:cNvPr id="13" name="Rectangle 12">
              <a:extLst>
                <a:ext uri="{FF2B5EF4-FFF2-40B4-BE49-F238E27FC236}">
                  <a16:creationId xmlns:a16="http://schemas.microsoft.com/office/drawing/2014/main" id="{F48D7A71-BBCD-48F6-BFD4-B07B8C044001}"/>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Slide Number Placeholder 5">
              <a:extLst>
                <a:ext uri="{FF2B5EF4-FFF2-40B4-BE49-F238E27FC236}">
                  <a16:creationId xmlns:a16="http://schemas.microsoft.com/office/drawing/2014/main" id="{2BAF5DB7-5823-480E-9DC5-D842DBC510E8}"/>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4</a:t>
              </a:fld>
              <a:endParaRPr lang="en-US" sz="1100" dirty="0">
                <a:solidFill>
                  <a:schemeClr val="tx1"/>
                </a:solidFill>
              </a:endParaRPr>
            </a:p>
          </p:txBody>
        </p:sp>
        <p:pic>
          <p:nvPicPr>
            <p:cNvPr id="16" name="Picture 15">
              <a:extLst>
                <a:ext uri="{FF2B5EF4-FFF2-40B4-BE49-F238E27FC236}">
                  <a16:creationId xmlns:a16="http://schemas.microsoft.com/office/drawing/2014/main" id="{03E77DD1-1F08-4535-ACA9-761FA24478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
        <p:nvSpPr>
          <p:cNvPr id="2" name="Date Placeholder 3">
            <a:extLst>
              <a:ext uri="{FF2B5EF4-FFF2-40B4-BE49-F238E27FC236}">
                <a16:creationId xmlns:a16="http://schemas.microsoft.com/office/drawing/2014/main" id="{25EE795B-254F-62CB-5BDD-00334676085C}"/>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pic>
        <p:nvPicPr>
          <p:cNvPr id="3" name="Picture 2">
            <a:extLst>
              <a:ext uri="{FF2B5EF4-FFF2-40B4-BE49-F238E27FC236}">
                <a16:creationId xmlns:a16="http://schemas.microsoft.com/office/drawing/2014/main" id="{A5E7D361-5D0D-65F7-BB0D-2EFD2D3FFD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Tree>
    <p:extLst>
      <p:ext uri="{BB962C8B-B14F-4D97-AF65-F5344CB8AC3E}">
        <p14:creationId xmlns:p14="http://schemas.microsoft.com/office/powerpoint/2010/main" val="497823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813816" y="538035"/>
            <a:ext cx="8882399" cy="584775"/>
          </a:xfrm>
          <a:prstGeom prst="rect">
            <a:avLst/>
          </a:prstGeom>
          <a:noFill/>
        </p:spPr>
        <p:txBody>
          <a:bodyPr wrap="square" rtlCol="0">
            <a:spAutoFit/>
          </a:bodyPr>
          <a:lstStyle/>
          <a:p>
            <a:r>
              <a:rPr lang="en-US" sz="3200" b="1" dirty="0"/>
              <a:t>Basic Information About Medicare</a:t>
            </a: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02FE4887-F9A8-41F7-884E-1BDA990EF40D}"/>
              </a:ext>
            </a:extLst>
          </p:cNvPr>
          <p:cNvGrpSpPr/>
          <p:nvPr/>
        </p:nvGrpSpPr>
        <p:grpSpPr>
          <a:xfrm>
            <a:off x="10058400" y="6295053"/>
            <a:ext cx="2133600" cy="562947"/>
            <a:chOff x="10058400" y="6295053"/>
            <a:chExt cx="2133600" cy="562947"/>
          </a:xfrm>
        </p:grpSpPr>
        <p:sp>
          <p:nvSpPr>
            <p:cNvPr id="19" name="Rectangle 18">
              <a:extLst>
                <a:ext uri="{FF2B5EF4-FFF2-40B4-BE49-F238E27FC236}">
                  <a16:creationId xmlns:a16="http://schemas.microsoft.com/office/drawing/2014/main" id="{999102B1-D763-43EB-A57C-BB7ECDCFC545}"/>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Slide Number Placeholder 5">
              <a:extLst>
                <a:ext uri="{FF2B5EF4-FFF2-40B4-BE49-F238E27FC236}">
                  <a16:creationId xmlns:a16="http://schemas.microsoft.com/office/drawing/2014/main" id="{344DEB26-1837-4A78-8E48-656DC493EC95}"/>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5</a:t>
              </a:fld>
              <a:endParaRPr lang="en-US" sz="1100" dirty="0">
                <a:solidFill>
                  <a:schemeClr val="tx1"/>
                </a:solidFill>
              </a:endParaRPr>
            </a:p>
          </p:txBody>
        </p:sp>
        <p:pic>
          <p:nvPicPr>
            <p:cNvPr id="22" name="Picture 21">
              <a:extLst>
                <a:ext uri="{FF2B5EF4-FFF2-40B4-BE49-F238E27FC236}">
                  <a16:creationId xmlns:a16="http://schemas.microsoft.com/office/drawing/2014/main" id="{7230F053-CD50-4277-B2C3-55EA1A76D4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
        <p:nvSpPr>
          <p:cNvPr id="3" name="TextBox 2">
            <a:extLst>
              <a:ext uri="{FF2B5EF4-FFF2-40B4-BE49-F238E27FC236}">
                <a16:creationId xmlns:a16="http://schemas.microsoft.com/office/drawing/2014/main" id="{F5C9D9D1-A52E-4AF6-A472-D1DB16DDC5FE}"/>
              </a:ext>
            </a:extLst>
          </p:cNvPr>
          <p:cNvSpPr txBox="1"/>
          <p:nvPr/>
        </p:nvSpPr>
        <p:spPr>
          <a:xfrm>
            <a:off x="813816" y="1445994"/>
            <a:ext cx="10309813" cy="4431983"/>
          </a:xfrm>
          <a:prstGeom prst="rect">
            <a:avLst/>
          </a:prstGeom>
          <a:noFill/>
        </p:spPr>
        <p:txBody>
          <a:bodyPr wrap="square" rtlCol="0">
            <a:spAutoFit/>
          </a:bodyPr>
          <a:lstStyle/>
          <a:p>
            <a:pPr marL="342900" indent="-342900">
              <a:spcBef>
                <a:spcPts val="600"/>
              </a:spcBef>
              <a:spcAft>
                <a:spcPts val="600"/>
              </a:spcAft>
              <a:buFont typeface="Arial" panose="020B0604020202020204" pitchFamily="34" charset="0"/>
              <a:buChar char="•"/>
            </a:pPr>
            <a:r>
              <a:rPr lang="en-US" sz="2200" dirty="0"/>
              <a:t>Medicare is health insurance coverage linked to your lifetime earned income or the earned income of your spouse.  </a:t>
            </a:r>
          </a:p>
          <a:p>
            <a:pPr marL="342900" indent="-342900">
              <a:spcBef>
                <a:spcPts val="600"/>
              </a:spcBef>
              <a:spcAft>
                <a:spcPts val="600"/>
              </a:spcAft>
              <a:buFont typeface="Arial" panose="020B0604020202020204" pitchFamily="34" charset="0"/>
              <a:buChar char="•"/>
            </a:pPr>
            <a:r>
              <a:rPr lang="en-US" sz="2200" dirty="0"/>
              <a:t>Most people qualify for Medicare coverage at age 65.</a:t>
            </a:r>
          </a:p>
          <a:p>
            <a:pPr marL="342900" indent="-342900">
              <a:spcBef>
                <a:spcPts val="600"/>
              </a:spcBef>
              <a:spcAft>
                <a:spcPts val="600"/>
              </a:spcAft>
              <a:buFont typeface="Arial" panose="020B0604020202020204" pitchFamily="34" charset="0"/>
              <a:buChar char="•"/>
            </a:pPr>
            <a:r>
              <a:rPr lang="en-US" sz="2200" dirty="0"/>
              <a:t>Other people qualify for Medicare coverage after having received a cash payment from Social Security Disability for 24 months or due to a specific diagnosis (including ALS and End Stage Renal Disease with dialysis).  </a:t>
            </a:r>
          </a:p>
          <a:p>
            <a:pPr marL="342900" indent="-342900">
              <a:spcBef>
                <a:spcPts val="600"/>
              </a:spcBef>
              <a:spcAft>
                <a:spcPts val="600"/>
              </a:spcAft>
              <a:buFont typeface="Arial" panose="020B0604020202020204" pitchFamily="34" charset="0"/>
              <a:buChar char="•"/>
            </a:pPr>
            <a:r>
              <a:rPr lang="en-US" sz="2200" dirty="0"/>
              <a:t>Initial eligibility is verified and completed by </a:t>
            </a:r>
            <a:r>
              <a:rPr lang="en-US" sz="2200" b="1" dirty="0"/>
              <a:t>Social Security at 1-800-772-1213 </a:t>
            </a:r>
            <a:r>
              <a:rPr lang="en-US" sz="2200" dirty="0"/>
              <a:t>(all local Social Security offices are now open for scheduled appointments and walk-in appointments).</a:t>
            </a:r>
          </a:p>
          <a:p>
            <a:pPr marL="342900" indent="-342900">
              <a:spcBef>
                <a:spcPts val="600"/>
              </a:spcBef>
              <a:spcAft>
                <a:spcPts val="600"/>
              </a:spcAft>
              <a:buFont typeface="Arial" panose="020B0604020202020204" pitchFamily="34" charset="0"/>
              <a:buChar char="•"/>
            </a:pPr>
            <a:r>
              <a:rPr lang="en-US" sz="2200" dirty="0"/>
              <a:t>Your Medicare card is a red, white and blue card with your name, effective dates of coverage for Parts A and B, and an ID number for medical billing.</a:t>
            </a:r>
          </a:p>
        </p:txBody>
      </p:sp>
      <p:pic>
        <p:nvPicPr>
          <p:cNvPr id="16" name="Picture 15">
            <a:extLst>
              <a:ext uri="{FF2B5EF4-FFF2-40B4-BE49-F238E27FC236}">
                <a16:creationId xmlns:a16="http://schemas.microsoft.com/office/drawing/2014/main" id="{F969976F-0F1E-461E-AD22-B4CB3DC1EA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2" name="Date Placeholder 3">
            <a:extLst>
              <a:ext uri="{FF2B5EF4-FFF2-40B4-BE49-F238E27FC236}">
                <a16:creationId xmlns:a16="http://schemas.microsoft.com/office/drawing/2014/main" id="{65E281FA-FC63-B74F-1C33-A9A27B8E4D4D}"/>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spTree>
    <p:extLst>
      <p:ext uri="{BB962C8B-B14F-4D97-AF65-F5344CB8AC3E}">
        <p14:creationId xmlns:p14="http://schemas.microsoft.com/office/powerpoint/2010/main" val="1781802679"/>
      </p:ext>
    </p:extLst>
  </p:cSld>
  <p:clrMapOvr>
    <a:masterClrMapping/>
  </p:clrMapOvr>
  <p:transition spd="slow">
    <p:pu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820747" y="772178"/>
            <a:ext cx="9488862" cy="584775"/>
          </a:xfrm>
          <a:prstGeom prst="rect">
            <a:avLst/>
          </a:prstGeom>
          <a:noFill/>
        </p:spPr>
        <p:txBody>
          <a:bodyPr wrap="square" rtlCol="0">
            <a:spAutoFit/>
          </a:bodyPr>
          <a:lstStyle/>
          <a:p>
            <a:r>
              <a:rPr lang="en-US" sz="3200" b="1" dirty="0"/>
              <a:t>Basic Information About Medicare   (cont’d</a:t>
            </a:r>
            <a:r>
              <a:rPr lang="en-US" sz="3200" dirty="0"/>
              <a:t>)</a:t>
            </a: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E3A40C8-1642-479B-A5D6-B147BE210125}"/>
              </a:ext>
            </a:extLst>
          </p:cNvPr>
          <p:cNvGrpSpPr/>
          <p:nvPr/>
        </p:nvGrpSpPr>
        <p:grpSpPr>
          <a:xfrm>
            <a:off x="10058400" y="6295053"/>
            <a:ext cx="2133600" cy="562947"/>
            <a:chOff x="10058400" y="6295053"/>
            <a:chExt cx="2133600" cy="562947"/>
          </a:xfrm>
          <a:solidFill>
            <a:srgbClr val="285A83"/>
          </a:solidFill>
        </p:grpSpPr>
        <p:sp>
          <p:nvSpPr>
            <p:cNvPr id="22" name="Rectangle 21">
              <a:extLst>
                <a:ext uri="{FF2B5EF4-FFF2-40B4-BE49-F238E27FC236}">
                  <a16:creationId xmlns:a16="http://schemas.microsoft.com/office/drawing/2014/main" id="{CFEBEC35-E8F8-4B30-8BA4-9230D67364D0}"/>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Slide Number Placeholder 5">
              <a:extLst>
                <a:ext uri="{FF2B5EF4-FFF2-40B4-BE49-F238E27FC236}">
                  <a16:creationId xmlns:a16="http://schemas.microsoft.com/office/drawing/2014/main" id="{8CEC50B9-6EF1-454F-9FB6-03F495204B39}"/>
                </a:ext>
              </a:extLst>
            </p:cNvPr>
            <p:cNvSpPr txBox="1">
              <a:spLocks/>
            </p:cNvSpPr>
            <p:nvPr/>
          </p:nvSpPr>
          <p:spPr>
            <a:xfrm>
              <a:off x="11488619" y="6391522"/>
              <a:ext cx="56856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6</a:t>
              </a:fld>
              <a:endParaRPr lang="en-US" sz="1100" dirty="0">
                <a:solidFill>
                  <a:schemeClr val="tx1"/>
                </a:solidFill>
              </a:endParaRPr>
            </a:p>
          </p:txBody>
        </p:sp>
        <p:pic>
          <p:nvPicPr>
            <p:cNvPr id="25" name="Picture 24">
              <a:extLst>
                <a:ext uri="{FF2B5EF4-FFF2-40B4-BE49-F238E27FC236}">
                  <a16:creationId xmlns:a16="http://schemas.microsoft.com/office/drawing/2014/main" id="{5692BE0C-8161-4336-A0CB-42532BA7EF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2" name="TextBox 1">
            <a:extLst>
              <a:ext uri="{FF2B5EF4-FFF2-40B4-BE49-F238E27FC236}">
                <a16:creationId xmlns:a16="http://schemas.microsoft.com/office/drawing/2014/main" id="{164758C9-FDA9-4986-89D0-A2F9852603DE}"/>
              </a:ext>
            </a:extLst>
          </p:cNvPr>
          <p:cNvSpPr txBox="1"/>
          <p:nvPr/>
        </p:nvSpPr>
        <p:spPr>
          <a:xfrm>
            <a:off x="820747" y="1696769"/>
            <a:ext cx="10189762" cy="4801314"/>
          </a:xfrm>
          <a:prstGeom prst="rect">
            <a:avLst/>
          </a:prstGeom>
          <a:noFill/>
        </p:spPr>
        <p:txBody>
          <a:bodyPr wrap="square" rtlCol="0">
            <a:spAutoFit/>
          </a:bodyPr>
          <a:lstStyle/>
          <a:p>
            <a:pPr marL="342900" indent="-342900">
              <a:spcAft>
                <a:spcPts val="1200"/>
              </a:spcAft>
              <a:buFont typeface="Arial" panose="020B0604020202020204" pitchFamily="34" charset="0"/>
              <a:buChar char="•"/>
            </a:pPr>
            <a:r>
              <a:rPr lang="en-US" sz="2200" dirty="0"/>
              <a:t>The “Medicare and You 2025” handbook is valuable!  Please use it!</a:t>
            </a:r>
          </a:p>
          <a:p>
            <a:pPr marL="342900" indent="-342900">
              <a:spcAft>
                <a:spcPts val="1200"/>
              </a:spcAft>
              <a:buFont typeface="Arial" panose="020B0604020202020204" pitchFamily="34" charset="0"/>
              <a:buChar char="•"/>
            </a:pPr>
            <a:r>
              <a:rPr lang="en-US" sz="2200" b="1" dirty="0"/>
              <a:t>Medicare Part A</a:t>
            </a:r>
            <a:r>
              <a:rPr lang="en-US" sz="2200" dirty="0"/>
              <a:t>:  Covers inpatient (hospital) care and skilled nursing facility care.  The skilled nursing facility benefit pays at 100% but usually only for the first 20 days, then there is a copay.  There can be deductible and copay costs for other Part A services.  No premium cost for most people.  2024 hospital deductible = $1632.00 (2025 not yet available).   </a:t>
            </a:r>
          </a:p>
          <a:p>
            <a:pPr marL="342900" indent="-342900">
              <a:spcAft>
                <a:spcPts val="1200"/>
              </a:spcAft>
              <a:buFont typeface="Arial" panose="020B0604020202020204" pitchFamily="34" charset="0"/>
              <a:buChar char="•"/>
            </a:pPr>
            <a:r>
              <a:rPr lang="en-US" sz="2200" b="1" dirty="0"/>
              <a:t>Medicare Part B</a:t>
            </a:r>
            <a:r>
              <a:rPr lang="en-US" sz="2200" dirty="0"/>
              <a:t>:  Covers outpatient physician visits, lab work, and diagnostic testing.  Also covers some medications and medical supplies.  </a:t>
            </a:r>
            <a:r>
              <a:rPr lang="en-US" sz="2200" b="1" dirty="0"/>
              <a:t>Acupuncture </a:t>
            </a:r>
            <a:r>
              <a:rPr lang="en-US" sz="2200" dirty="0"/>
              <a:t>to be covered for 12 annual visits to treat chronic lower back pain.  There can be premium, deductible, and copay costs.  2024 premium = $174.70 and  2024 deductible = $240.00 (2025 not yet available).  Part B enrollment can be delayed (no penalty) due to “active work” of applicant or their spouse.  Call 1-855-798-2627 to report.    </a:t>
            </a:r>
            <a:endParaRPr lang="en-US" dirty="0"/>
          </a:p>
        </p:txBody>
      </p:sp>
      <p:pic>
        <p:nvPicPr>
          <p:cNvPr id="14" name="Picture 13">
            <a:extLst>
              <a:ext uri="{FF2B5EF4-FFF2-40B4-BE49-F238E27FC236}">
                <a16:creationId xmlns:a16="http://schemas.microsoft.com/office/drawing/2014/main" id="{DEDC0E95-ED3D-4001-ABFC-28229B2E498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Date Placeholder 3">
            <a:extLst>
              <a:ext uri="{FF2B5EF4-FFF2-40B4-BE49-F238E27FC236}">
                <a16:creationId xmlns:a16="http://schemas.microsoft.com/office/drawing/2014/main" id="{13484D26-7D5B-035F-6AFC-C927B632027B}"/>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spTree>
    <p:extLst>
      <p:ext uri="{BB962C8B-B14F-4D97-AF65-F5344CB8AC3E}">
        <p14:creationId xmlns:p14="http://schemas.microsoft.com/office/powerpoint/2010/main" val="2450414019"/>
      </p:ext>
    </p:extLst>
  </p:cSld>
  <p:clrMapOvr>
    <a:masterClrMapping/>
  </p:clrMapOvr>
  <p:transition spd="slow">
    <p:pu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750939" y="775440"/>
            <a:ext cx="10055344" cy="584775"/>
          </a:xfrm>
          <a:prstGeom prst="rect">
            <a:avLst/>
          </a:prstGeom>
          <a:noFill/>
        </p:spPr>
        <p:txBody>
          <a:bodyPr wrap="square" rtlCol="0">
            <a:spAutoFit/>
          </a:bodyPr>
          <a:lstStyle/>
          <a:p>
            <a:r>
              <a:rPr lang="en-US" sz="3200" b="1" dirty="0"/>
              <a:t>Basic Information About Medicare   (cont’d</a:t>
            </a:r>
            <a:r>
              <a:rPr lang="en-US" sz="3200" dirty="0"/>
              <a:t>)</a:t>
            </a: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E3A40C8-1642-479B-A5D6-B147BE210125}"/>
              </a:ext>
            </a:extLst>
          </p:cNvPr>
          <p:cNvGrpSpPr/>
          <p:nvPr/>
        </p:nvGrpSpPr>
        <p:grpSpPr>
          <a:xfrm>
            <a:off x="10058400" y="6295053"/>
            <a:ext cx="2133600" cy="562947"/>
            <a:chOff x="10058400" y="6295053"/>
            <a:chExt cx="2133600" cy="562947"/>
          </a:xfrm>
          <a:solidFill>
            <a:srgbClr val="285A83"/>
          </a:solidFill>
        </p:grpSpPr>
        <p:sp>
          <p:nvSpPr>
            <p:cNvPr id="22" name="Rectangle 21">
              <a:extLst>
                <a:ext uri="{FF2B5EF4-FFF2-40B4-BE49-F238E27FC236}">
                  <a16:creationId xmlns:a16="http://schemas.microsoft.com/office/drawing/2014/main" id="{CFEBEC35-E8F8-4B30-8BA4-9230D67364D0}"/>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Slide Number Placeholder 5">
              <a:extLst>
                <a:ext uri="{FF2B5EF4-FFF2-40B4-BE49-F238E27FC236}">
                  <a16:creationId xmlns:a16="http://schemas.microsoft.com/office/drawing/2014/main" id="{8CEC50B9-6EF1-454F-9FB6-03F495204B39}"/>
                </a:ext>
              </a:extLst>
            </p:cNvPr>
            <p:cNvSpPr txBox="1">
              <a:spLocks/>
            </p:cNvSpPr>
            <p:nvPr/>
          </p:nvSpPr>
          <p:spPr>
            <a:xfrm>
              <a:off x="11488619" y="6391522"/>
              <a:ext cx="56856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7</a:t>
              </a:fld>
              <a:endParaRPr lang="en-US" sz="1100" dirty="0">
                <a:solidFill>
                  <a:schemeClr val="tx1"/>
                </a:solidFill>
              </a:endParaRPr>
            </a:p>
          </p:txBody>
        </p:sp>
        <p:pic>
          <p:nvPicPr>
            <p:cNvPr id="25" name="Picture 24">
              <a:extLst>
                <a:ext uri="{FF2B5EF4-FFF2-40B4-BE49-F238E27FC236}">
                  <a16:creationId xmlns:a16="http://schemas.microsoft.com/office/drawing/2014/main" id="{5692BE0C-8161-4336-A0CB-42532BA7EF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2" name="TextBox 1">
            <a:extLst>
              <a:ext uri="{FF2B5EF4-FFF2-40B4-BE49-F238E27FC236}">
                <a16:creationId xmlns:a16="http://schemas.microsoft.com/office/drawing/2014/main" id="{164758C9-FDA9-4986-89D0-A2F9852603DE}"/>
              </a:ext>
            </a:extLst>
          </p:cNvPr>
          <p:cNvSpPr txBox="1"/>
          <p:nvPr/>
        </p:nvSpPr>
        <p:spPr>
          <a:xfrm>
            <a:off x="830172" y="1612211"/>
            <a:ext cx="10053163" cy="4585871"/>
          </a:xfrm>
          <a:prstGeom prst="rect">
            <a:avLst/>
          </a:prstGeom>
          <a:noFill/>
        </p:spPr>
        <p:txBody>
          <a:bodyPr wrap="square" rtlCol="0">
            <a:spAutoFit/>
          </a:bodyPr>
          <a:lstStyle/>
          <a:p>
            <a:pPr marL="342900" indent="-342900">
              <a:spcAft>
                <a:spcPts val="1200"/>
              </a:spcAft>
              <a:buFont typeface="Arial" panose="020B0604020202020204" pitchFamily="34" charset="0"/>
              <a:buChar char="•"/>
            </a:pPr>
            <a:r>
              <a:rPr lang="en-US" sz="2200" b="1" dirty="0"/>
              <a:t>Medicare Part C (Medicare Advantage)</a:t>
            </a:r>
            <a:r>
              <a:rPr lang="en-US" sz="2200" dirty="0"/>
              <a:t>:  Offers modified A/B/D benefits under management of contracted insurance providers.  There can be premium, deductible, and copay costs.  There are networks of physicians who contract with the plan.  End-Stage Renal Disease now eligible to enroll as “guaranteed issue”.  </a:t>
            </a:r>
          </a:p>
          <a:p>
            <a:pPr marL="342900" indent="-342900">
              <a:buFont typeface="Arial" panose="020B0604020202020204" pitchFamily="34" charset="0"/>
              <a:buChar char="•"/>
            </a:pPr>
            <a:r>
              <a:rPr lang="en-US" sz="2200" b="1" dirty="0"/>
              <a:t>Medicare Part D</a:t>
            </a:r>
            <a:r>
              <a:rPr lang="en-US" sz="2200" dirty="0"/>
              <a:t>:  Covers prescription drugs at community pharmacies.  There can be premium, deductible, and copay costs.  Part D can </a:t>
            </a:r>
          </a:p>
          <a:p>
            <a:r>
              <a:rPr lang="en-US" sz="2200" dirty="0"/>
              <a:t>     be delayed (no penalty) due to “creditable coverage”.  </a:t>
            </a:r>
          </a:p>
          <a:p>
            <a:endParaRPr lang="en-US" sz="2200" dirty="0"/>
          </a:p>
          <a:p>
            <a:pPr marL="342900" indent="-342900">
              <a:buFont typeface="Arial" panose="020B0604020202020204" pitchFamily="34" charset="0"/>
              <a:buChar char="•"/>
            </a:pPr>
            <a:r>
              <a:rPr lang="en-US" sz="2200" dirty="0"/>
              <a:t>Medicare does not pay for long-term care!  Medicare Part A pays for limited-time skilled nursing facility care and limited-time home health care for rehabilitation only!  </a:t>
            </a:r>
          </a:p>
          <a:p>
            <a:endParaRPr lang="en-US" dirty="0"/>
          </a:p>
        </p:txBody>
      </p:sp>
      <p:pic>
        <p:nvPicPr>
          <p:cNvPr id="14" name="Picture 13">
            <a:extLst>
              <a:ext uri="{FF2B5EF4-FFF2-40B4-BE49-F238E27FC236}">
                <a16:creationId xmlns:a16="http://schemas.microsoft.com/office/drawing/2014/main" id="{DEDC0E95-ED3D-4001-ABFC-28229B2E498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Date Placeholder 3">
            <a:extLst>
              <a:ext uri="{FF2B5EF4-FFF2-40B4-BE49-F238E27FC236}">
                <a16:creationId xmlns:a16="http://schemas.microsoft.com/office/drawing/2014/main" id="{FE3D0FB4-B29F-F385-477D-7C7767412AF2}"/>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spTree>
    <p:extLst>
      <p:ext uri="{BB962C8B-B14F-4D97-AF65-F5344CB8AC3E}">
        <p14:creationId xmlns:p14="http://schemas.microsoft.com/office/powerpoint/2010/main" val="3143596887"/>
      </p:ext>
    </p:extLst>
  </p:cSld>
  <p:clrMapOvr>
    <a:masterClrMapping/>
  </p:clrMapOvr>
  <p:transition spd="slow">
    <p:pu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1594717-50D7-4A56-8DBC-1D9E85FD4CA6}"/>
              </a:ext>
            </a:extLst>
          </p:cNvPr>
          <p:cNvSpPr/>
          <p:nvPr/>
        </p:nvSpPr>
        <p:spPr>
          <a:xfrm>
            <a:off x="738290" y="589208"/>
            <a:ext cx="9320110" cy="954107"/>
          </a:xfrm>
          <a:prstGeom prst="rect">
            <a:avLst/>
          </a:prstGeom>
        </p:spPr>
        <p:txBody>
          <a:bodyPr wrap="square">
            <a:spAutoFit/>
          </a:bodyPr>
          <a:lstStyle/>
          <a:p>
            <a:r>
              <a:rPr lang="en-US" sz="3200" b="1" dirty="0">
                <a:cs typeface="Calibri" panose="020F0502020204030204" pitchFamily="34" charset="0"/>
              </a:rPr>
              <a:t>Medicare and You Handbook 2024</a:t>
            </a:r>
          </a:p>
          <a:p>
            <a:endParaRPr lang="en-US" sz="2400" b="1" dirty="0">
              <a:latin typeface="Calibri" panose="020F0502020204030204" pitchFamily="34" charset="0"/>
              <a:cs typeface="Calibri" panose="020F0502020204030204" pitchFamily="34" charset="0"/>
            </a:endParaRPr>
          </a:p>
        </p:txBody>
      </p:sp>
      <p:sp>
        <p:nvSpPr>
          <p:cNvPr id="2" name="TextBox 1">
            <a:extLst>
              <a:ext uri="{FF2B5EF4-FFF2-40B4-BE49-F238E27FC236}">
                <a16:creationId xmlns:a16="http://schemas.microsoft.com/office/drawing/2014/main" id="{3BF4A681-6967-4151-84D5-D7614B9FC2BC}"/>
              </a:ext>
            </a:extLst>
          </p:cNvPr>
          <p:cNvSpPr txBox="1"/>
          <p:nvPr/>
        </p:nvSpPr>
        <p:spPr>
          <a:xfrm>
            <a:off x="738290" y="1295389"/>
            <a:ext cx="9871969" cy="5109091"/>
          </a:xfrm>
          <a:prstGeom prst="rect">
            <a:avLst/>
          </a:prstGeom>
          <a:noFill/>
        </p:spPr>
        <p:txBody>
          <a:bodyPr wrap="square" rtlCol="0">
            <a:spAutoFit/>
          </a:bodyPr>
          <a:lstStyle/>
          <a:p>
            <a:pPr marL="342900" indent="-342900">
              <a:spcBef>
                <a:spcPts val="600"/>
              </a:spcBef>
              <a:spcAft>
                <a:spcPts val="600"/>
              </a:spcAft>
              <a:buFont typeface="Arial" panose="020B0604020202020204" pitchFamily="34" charset="0"/>
              <a:buChar char="•"/>
            </a:pPr>
            <a:r>
              <a:rPr lang="en-US" sz="2200" dirty="0">
                <a:cs typeface="Calibri" panose="020F0502020204030204" pitchFamily="34" charset="0"/>
              </a:rPr>
              <a:t>Has in-depth information about Original Medicare, Medicare Advantage, and Prescription Part D coverage (pages 9-12)</a:t>
            </a:r>
          </a:p>
          <a:p>
            <a:pPr marL="342900" indent="-342900">
              <a:spcBef>
                <a:spcPts val="600"/>
              </a:spcBef>
              <a:spcAft>
                <a:spcPts val="600"/>
              </a:spcAft>
              <a:buFont typeface="Arial" panose="020B0604020202020204" pitchFamily="34" charset="0"/>
              <a:buChar char="•"/>
            </a:pPr>
            <a:r>
              <a:rPr lang="en-US" sz="2200" dirty="0">
                <a:cs typeface="Calibri" panose="020F0502020204030204" pitchFamily="34" charset="0"/>
              </a:rPr>
              <a:t>Has a comprehensive list of Medicare Part B covered services, including preventive services.  Based on age and medical history!  (pages 29-55)</a:t>
            </a:r>
          </a:p>
          <a:p>
            <a:pPr marL="342900" indent="-342900">
              <a:spcBef>
                <a:spcPts val="600"/>
              </a:spcBef>
              <a:spcAft>
                <a:spcPts val="600"/>
              </a:spcAft>
              <a:buFont typeface="Arial" panose="020B0604020202020204" pitchFamily="34" charset="0"/>
              <a:buChar char="•"/>
            </a:pPr>
            <a:r>
              <a:rPr lang="en-US" sz="2200" dirty="0">
                <a:cs typeface="Calibri" panose="020F0502020204030204" pitchFamily="34" charset="0"/>
              </a:rPr>
              <a:t>Has an excellent side-by-side comparison of Original Medicare versus Medicare Advantage (pages 11-12) </a:t>
            </a:r>
          </a:p>
          <a:p>
            <a:pPr marL="342900" indent="-342900">
              <a:spcBef>
                <a:spcPts val="600"/>
              </a:spcBef>
              <a:spcAft>
                <a:spcPts val="600"/>
              </a:spcAft>
              <a:buFont typeface="Arial" panose="020B0604020202020204" pitchFamily="34" charset="0"/>
              <a:buChar char="•"/>
            </a:pPr>
            <a:r>
              <a:rPr lang="en-US" sz="2200" dirty="0">
                <a:cs typeface="Calibri" panose="020F0502020204030204" pitchFamily="34" charset="0"/>
              </a:rPr>
              <a:t>Has a complete list of local Medicare Advantage and Medicare Part D plans in the back of the book, including plan names, plan contact phone numbers, and basic plan benefits (pages 119-127)</a:t>
            </a:r>
          </a:p>
          <a:p>
            <a:pPr marL="342900" indent="-342900">
              <a:spcBef>
                <a:spcPts val="600"/>
              </a:spcBef>
              <a:spcAft>
                <a:spcPts val="600"/>
              </a:spcAft>
              <a:buFont typeface="Arial" panose="020B0604020202020204" pitchFamily="34" charset="0"/>
              <a:buChar char="•"/>
            </a:pPr>
            <a:r>
              <a:rPr lang="en-US" sz="2200" dirty="0">
                <a:cs typeface="Calibri" panose="020F0502020204030204" pitchFamily="34" charset="0"/>
              </a:rPr>
              <a:t>Acupuncture is now covered for chronic low back pain and chiropractic is now covered for subluxation. Since 2023 Shingles, RSV (under Part D), pneumonia, influenza, updated COVID-19 vaccines fully covered (Pfizer, Moderna, and Novavax) </a:t>
            </a:r>
          </a:p>
        </p:txBody>
      </p:sp>
      <p:grpSp>
        <p:nvGrpSpPr>
          <p:cNvPr id="4" name="Group 3">
            <a:extLst>
              <a:ext uri="{FF2B5EF4-FFF2-40B4-BE49-F238E27FC236}">
                <a16:creationId xmlns:a16="http://schemas.microsoft.com/office/drawing/2014/main" id="{95301F76-C645-4B35-B430-24E6C64F5E7B}"/>
              </a:ext>
            </a:extLst>
          </p:cNvPr>
          <p:cNvGrpSpPr/>
          <p:nvPr/>
        </p:nvGrpSpPr>
        <p:grpSpPr>
          <a:xfrm>
            <a:off x="10058400" y="6295053"/>
            <a:ext cx="2133600" cy="562947"/>
            <a:chOff x="10058400" y="6295053"/>
            <a:chExt cx="2133600" cy="562947"/>
          </a:xfrm>
          <a:solidFill>
            <a:srgbClr val="285A83"/>
          </a:solidFill>
        </p:grpSpPr>
        <p:sp>
          <p:nvSpPr>
            <p:cNvPr id="5" name="Rectangle 4">
              <a:extLst>
                <a:ext uri="{FF2B5EF4-FFF2-40B4-BE49-F238E27FC236}">
                  <a16:creationId xmlns:a16="http://schemas.microsoft.com/office/drawing/2014/main" id="{900BA10B-A52A-4A47-901F-BF042724A103}"/>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Slide Number Placeholder 5">
              <a:extLst>
                <a:ext uri="{FF2B5EF4-FFF2-40B4-BE49-F238E27FC236}">
                  <a16:creationId xmlns:a16="http://schemas.microsoft.com/office/drawing/2014/main" id="{C2A82CCD-9883-4D61-9936-9568D5640921}"/>
                </a:ext>
              </a:extLst>
            </p:cNvPr>
            <p:cNvSpPr txBox="1">
              <a:spLocks/>
            </p:cNvSpPr>
            <p:nvPr/>
          </p:nvSpPr>
          <p:spPr>
            <a:xfrm>
              <a:off x="11530584" y="6391522"/>
              <a:ext cx="526602"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8</a:t>
              </a:fld>
              <a:endParaRPr lang="en-US" sz="1100" dirty="0">
                <a:solidFill>
                  <a:schemeClr val="tx1"/>
                </a:solidFill>
              </a:endParaRPr>
            </a:p>
          </p:txBody>
        </p:sp>
        <p:pic>
          <p:nvPicPr>
            <p:cNvPr id="8" name="Picture 7">
              <a:extLst>
                <a:ext uri="{FF2B5EF4-FFF2-40B4-BE49-F238E27FC236}">
                  <a16:creationId xmlns:a16="http://schemas.microsoft.com/office/drawing/2014/main" id="{D8E44E74-4A28-4F71-A877-3380164C64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9" name="Picture 8">
            <a:extLst>
              <a:ext uri="{FF2B5EF4-FFF2-40B4-BE49-F238E27FC236}">
                <a16:creationId xmlns:a16="http://schemas.microsoft.com/office/drawing/2014/main" id="{C095EA05-225D-D3CB-3D55-EB887A734D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10" name="Date Placeholder 3">
            <a:extLst>
              <a:ext uri="{FF2B5EF4-FFF2-40B4-BE49-F238E27FC236}">
                <a16:creationId xmlns:a16="http://schemas.microsoft.com/office/drawing/2014/main" id="{EB8880B3-0675-8375-B046-C99AF371BB15}"/>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spTree>
    <p:extLst>
      <p:ext uri="{BB962C8B-B14F-4D97-AF65-F5344CB8AC3E}">
        <p14:creationId xmlns:p14="http://schemas.microsoft.com/office/powerpoint/2010/main" val="773179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91A4C87-4DB2-4810-B08A-32B0AE52CE6C}"/>
              </a:ext>
            </a:extLst>
          </p:cNvPr>
          <p:cNvSpPr txBox="1"/>
          <p:nvPr/>
        </p:nvSpPr>
        <p:spPr>
          <a:xfrm>
            <a:off x="861133" y="1820350"/>
            <a:ext cx="10835148" cy="4389791"/>
          </a:xfrm>
          <a:prstGeom prst="rect">
            <a:avLst/>
          </a:prstGeom>
          <a:noFill/>
        </p:spPr>
        <p:txBody>
          <a:bodyPr wrap="square" rtlCol="0">
            <a:spAutoFit/>
          </a:bodyPr>
          <a:lstStyle>
            <a:defPPr>
              <a:defRPr lang="en-US"/>
            </a:defPPr>
            <a:lvl1pPr>
              <a:lnSpc>
                <a:spcPct val="114000"/>
              </a:lnSpc>
              <a:defRPr sz="2200"/>
            </a:lvl1pPr>
          </a:lstStyle>
          <a:p>
            <a:pPr marL="342900" indent="-342900">
              <a:spcAft>
                <a:spcPts val="1200"/>
              </a:spcAft>
              <a:buFont typeface="Arial" panose="020B0604020202020204" pitchFamily="34" charset="0"/>
              <a:buChar char="•"/>
            </a:pPr>
            <a:r>
              <a:rPr lang="en-US" dirty="0"/>
              <a:t>Extends from October 15, 2024 to December 7, 2024</a:t>
            </a:r>
          </a:p>
          <a:p>
            <a:pPr marL="342900" indent="-342900">
              <a:spcAft>
                <a:spcPts val="1200"/>
              </a:spcAft>
              <a:buFont typeface="Arial" panose="020B0604020202020204" pitchFamily="34" charset="0"/>
              <a:buChar char="•"/>
            </a:pPr>
            <a:r>
              <a:rPr lang="en-US" dirty="0"/>
              <a:t>Allows a Medicare beneficiary to make changes to Medicare Part C (Medicare Advantage) or Medicare Part D (Stand-alone drug coverage) for start date of January 1, 2025</a:t>
            </a:r>
          </a:p>
          <a:p>
            <a:pPr marL="342900" indent="-342900">
              <a:spcAft>
                <a:spcPts val="1200"/>
              </a:spcAft>
              <a:buFont typeface="Arial" panose="020B0604020202020204" pitchFamily="34" charset="0"/>
              <a:buChar char="•"/>
            </a:pPr>
            <a:r>
              <a:rPr lang="en-US" dirty="0"/>
              <a:t>No need to make changes if the beneficiary is happy with current coverage.  The current plan will renew automatically if no changes are made.  Read your plan benefits summary so you are aware of any changes for 2025! </a:t>
            </a:r>
          </a:p>
          <a:p>
            <a:pPr marL="342900" indent="-342900">
              <a:spcAft>
                <a:spcPts val="1200"/>
              </a:spcAft>
              <a:buFont typeface="Arial" panose="020B0604020202020204" pitchFamily="34" charset="0"/>
              <a:buChar char="•"/>
            </a:pPr>
            <a:r>
              <a:rPr lang="en-US" dirty="0"/>
              <a:t>At least 21 Medicare Part D plans available in 2024, including at least 4 Benchmark plans (Benchmark plans have no monthly premium cost and no deductible for most Extra Help recipients).  2025 not yet available  </a:t>
            </a:r>
          </a:p>
        </p:txBody>
      </p:sp>
      <p:grpSp>
        <p:nvGrpSpPr>
          <p:cNvPr id="3" name="Group 2">
            <a:extLst>
              <a:ext uri="{FF2B5EF4-FFF2-40B4-BE49-F238E27FC236}">
                <a16:creationId xmlns:a16="http://schemas.microsoft.com/office/drawing/2014/main" id="{19608355-5B7A-409E-86B5-EBB6C95F3313}"/>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E80D70BC-6622-4BBA-8433-5245817A7E74}"/>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0EB8751-685A-4BE9-A2A3-99E46FA50359}"/>
                </a:ext>
              </a:extLst>
            </p:cNvPr>
            <p:cNvSpPr txBox="1">
              <a:spLocks/>
            </p:cNvSpPr>
            <p:nvPr/>
          </p:nvSpPr>
          <p:spPr>
            <a:xfrm>
              <a:off x="11488619" y="6391522"/>
              <a:ext cx="56856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9</a:t>
              </a:fld>
              <a:endParaRPr lang="en-US" sz="1100" dirty="0">
                <a:solidFill>
                  <a:schemeClr val="tx1"/>
                </a:solidFill>
              </a:endParaRPr>
            </a:p>
          </p:txBody>
        </p:sp>
        <p:pic>
          <p:nvPicPr>
            <p:cNvPr id="7" name="Picture 6">
              <a:extLst>
                <a:ext uri="{FF2B5EF4-FFF2-40B4-BE49-F238E27FC236}">
                  <a16:creationId xmlns:a16="http://schemas.microsoft.com/office/drawing/2014/main" id="{290A3A29-EC81-420F-BE3E-AB397E6196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8" name="TextBox 7">
            <a:extLst>
              <a:ext uri="{FF2B5EF4-FFF2-40B4-BE49-F238E27FC236}">
                <a16:creationId xmlns:a16="http://schemas.microsoft.com/office/drawing/2014/main" id="{E0CC52F9-6DF3-4241-A685-A9C16AB77360}"/>
              </a:ext>
            </a:extLst>
          </p:cNvPr>
          <p:cNvSpPr txBox="1"/>
          <p:nvPr/>
        </p:nvSpPr>
        <p:spPr>
          <a:xfrm>
            <a:off x="741234" y="522032"/>
            <a:ext cx="9803677" cy="1077218"/>
          </a:xfrm>
          <a:prstGeom prst="rect">
            <a:avLst/>
          </a:prstGeom>
          <a:noFill/>
        </p:spPr>
        <p:txBody>
          <a:bodyPr wrap="square" rtlCol="0">
            <a:spAutoFit/>
          </a:bodyPr>
          <a:lstStyle/>
          <a:p>
            <a:r>
              <a:rPr lang="en-US" sz="3200" b="1" dirty="0"/>
              <a:t>Open enrollment for Medicare Part C and Medicare Part D</a:t>
            </a:r>
          </a:p>
        </p:txBody>
      </p:sp>
      <p:pic>
        <p:nvPicPr>
          <p:cNvPr id="10" name="Picture 9">
            <a:extLst>
              <a:ext uri="{FF2B5EF4-FFF2-40B4-BE49-F238E27FC236}">
                <a16:creationId xmlns:a16="http://schemas.microsoft.com/office/drawing/2014/main" id="{97A507BC-DC02-4312-8131-6DF07A73DD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9" name="Date Placeholder 3">
            <a:extLst>
              <a:ext uri="{FF2B5EF4-FFF2-40B4-BE49-F238E27FC236}">
                <a16:creationId xmlns:a16="http://schemas.microsoft.com/office/drawing/2014/main" id="{685CEA8F-5027-AC68-015C-F972410A548E}"/>
              </a:ext>
            </a:extLst>
          </p:cNvPr>
          <p:cNvSpPr txBox="1">
            <a:spLocks/>
          </p:cNvSpPr>
          <p:nvPr/>
        </p:nvSpPr>
        <p:spPr>
          <a:xfrm>
            <a:off x="10653915" y="6408407"/>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08/30/2023</a:t>
            </a:r>
          </a:p>
        </p:txBody>
      </p:sp>
    </p:spTree>
    <p:extLst>
      <p:ext uri="{BB962C8B-B14F-4D97-AF65-F5344CB8AC3E}">
        <p14:creationId xmlns:p14="http://schemas.microsoft.com/office/powerpoint/2010/main" val="1326722478"/>
      </p:ext>
    </p:extLst>
  </p:cSld>
  <p:clrMapOvr>
    <a:masterClrMapping/>
  </p:clrMapOvr>
</p:sld>
</file>

<file path=ppt/theme/theme1.xml><?xml version="1.0" encoding="utf-8"?>
<a:theme xmlns:a="http://schemas.openxmlformats.org/drawingml/2006/main" name="Auditors Office">
  <a:themeElements>
    <a:clrScheme name="Auditor's Office">
      <a:dk1>
        <a:sysClr val="windowText" lastClr="000000"/>
      </a:dk1>
      <a:lt1>
        <a:sysClr val="window" lastClr="FFFFFF"/>
      </a:lt1>
      <a:dk2>
        <a:srgbClr val="394D76"/>
      </a:dk2>
      <a:lt2>
        <a:srgbClr val="E7E6E6"/>
      </a:lt2>
      <a:accent1>
        <a:srgbClr val="6AC1ED"/>
      </a:accent1>
      <a:accent2>
        <a:srgbClr val="DB595B"/>
      </a:accent2>
      <a:accent3>
        <a:srgbClr val="751719"/>
      </a:accent3>
      <a:accent4>
        <a:srgbClr val="32AAE6"/>
      </a:accent4>
      <a:accent5>
        <a:srgbClr val="CD2D31"/>
      </a:accent5>
      <a:accent6>
        <a:srgbClr val="541012"/>
      </a:accent6>
      <a:hlink>
        <a:srgbClr val="6AC1ED"/>
      </a:hlink>
      <a:folHlink>
        <a:srgbClr val="32AAE6"/>
      </a:folHlink>
    </a:clrScheme>
    <a:fontScheme name="Custom 1">
      <a:majorFont>
        <a:latin typeface="Bebas Neue"/>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16894</TotalTime>
  <Words>2789</Words>
  <Application>Microsoft Office PowerPoint</Application>
  <PresentationFormat>Widescreen</PresentationFormat>
  <Paragraphs>199</Paragraphs>
  <Slides>25</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25</vt:i4>
      </vt:variant>
    </vt:vector>
  </HeadingPairs>
  <TitlesOfParts>
    <vt:vector size="32" baseType="lpstr">
      <vt:lpstr>Arial</vt:lpstr>
      <vt:lpstr>Bebas Neue</vt:lpstr>
      <vt:lpstr>Calibri</vt:lpstr>
      <vt:lpstr>Calibri Light</vt:lpstr>
      <vt:lpstr>Open Sans</vt:lpstr>
      <vt:lpstr>Auditors Office</vt:lpstr>
      <vt:lpstr>Custom Design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TMint Developer</dc:creator>
  <cp:lastModifiedBy>Matthew Santelli</cp:lastModifiedBy>
  <cp:revision>362</cp:revision>
  <cp:lastPrinted>2023-08-31T01:19:53Z</cp:lastPrinted>
  <dcterms:created xsi:type="dcterms:W3CDTF">2018-10-24T15:50:45Z</dcterms:created>
  <dcterms:modified xsi:type="dcterms:W3CDTF">2024-09-09T05:44:29Z</dcterms:modified>
</cp:coreProperties>
</file>