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717" r:id="rId2"/>
  </p:sldMasterIdLst>
  <p:notesMasterIdLst>
    <p:notesMasterId r:id="rId24"/>
  </p:notesMasterIdLst>
  <p:handoutMasterIdLst>
    <p:handoutMasterId r:id="rId25"/>
  </p:handoutMasterIdLst>
  <p:sldIdLst>
    <p:sldId id="256" r:id="rId3"/>
    <p:sldId id="498" r:id="rId4"/>
    <p:sldId id="478" r:id="rId5"/>
    <p:sldId id="479" r:id="rId6"/>
    <p:sldId id="480" r:id="rId7"/>
    <p:sldId id="481" r:id="rId8"/>
    <p:sldId id="482" r:id="rId9"/>
    <p:sldId id="483" r:id="rId10"/>
    <p:sldId id="489" r:id="rId11"/>
    <p:sldId id="486" r:id="rId12"/>
    <p:sldId id="488" r:id="rId13"/>
    <p:sldId id="493" r:id="rId14"/>
    <p:sldId id="499" r:id="rId15"/>
    <p:sldId id="494" r:id="rId16"/>
    <p:sldId id="500" r:id="rId17"/>
    <p:sldId id="502" r:id="rId18"/>
    <p:sldId id="503" r:id="rId19"/>
    <p:sldId id="504" r:id="rId20"/>
    <p:sldId id="505" r:id="rId21"/>
    <p:sldId id="506" r:id="rId22"/>
    <p:sldId id="509" r:id="rId23"/>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1395D3"/>
    <a:srgbClr val="F99D41"/>
    <a:srgbClr val="39B09E"/>
    <a:srgbClr val="C72129"/>
    <a:srgbClr val="5C2B80"/>
    <a:srgbClr val="0082C8"/>
    <a:srgbClr val="285A83"/>
    <a:srgbClr val="FFFFFF"/>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51565E-E197-4102-AE59-AB0BBB908C01}" v="321" dt="2021-05-09T16:09:44.0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70" autoAdjust="0"/>
    <p:restoredTop sz="94519" autoAdjust="0"/>
  </p:normalViewPr>
  <p:slideViewPr>
    <p:cSldViewPr snapToGrid="0">
      <p:cViewPr varScale="1">
        <p:scale>
          <a:sx n="58" d="100"/>
          <a:sy n="58" d="100"/>
        </p:scale>
        <p:origin x="836" y="5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86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558EA2-54F0-4A45-A3DD-AEE90C8CCB93}"/>
              </a:ext>
            </a:extLst>
          </p:cNvPr>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dirty="0"/>
          </a:p>
        </p:txBody>
      </p:sp>
      <p:sp>
        <p:nvSpPr>
          <p:cNvPr id="3" name="Date Placeholder 2">
            <a:extLst>
              <a:ext uri="{FF2B5EF4-FFF2-40B4-BE49-F238E27FC236}">
                <a16:creationId xmlns:a16="http://schemas.microsoft.com/office/drawing/2014/main" id="{0FFA5D89-8B76-4531-867D-092F22DE8A36}"/>
              </a:ext>
            </a:extLst>
          </p:cNvPr>
          <p:cNvSpPr>
            <a:spLocks noGrp="1"/>
          </p:cNvSpPr>
          <p:nvPr>
            <p:ph type="dt" sz="quarter" idx="1"/>
          </p:nvPr>
        </p:nvSpPr>
        <p:spPr>
          <a:xfrm>
            <a:off x="4008705" y="0"/>
            <a:ext cx="3066733" cy="469780"/>
          </a:xfrm>
          <a:prstGeom prst="rect">
            <a:avLst/>
          </a:prstGeom>
        </p:spPr>
        <p:txBody>
          <a:bodyPr vert="horz" lIns="93936" tIns="46968" rIns="93936" bIns="46968" rtlCol="0"/>
          <a:lstStyle>
            <a:lvl1pPr algn="r">
              <a:defRPr sz="1200"/>
            </a:lvl1pPr>
          </a:lstStyle>
          <a:p>
            <a:fld id="{69007CB4-2820-4182-9697-199D997E2268}" type="datetimeFigureOut">
              <a:rPr lang="en-US" smtClean="0"/>
              <a:t>9/8/2024</a:t>
            </a:fld>
            <a:endParaRPr lang="en-US" dirty="0"/>
          </a:p>
        </p:txBody>
      </p:sp>
      <p:sp>
        <p:nvSpPr>
          <p:cNvPr id="4" name="Footer Placeholder 3">
            <a:extLst>
              <a:ext uri="{FF2B5EF4-FFF2-40B4-BE49-F238E27FC236}">
                <a16:creationId xmlns:a16="http://schemas.microsoft.com/office/drawing/2014/main" id="{4B9C327F-207D-45B9-8E4A-37A15FD02F61}"/>
              </a:ext>
            </a:extLst>
          </p:cNvPr>
          <p:cNvSpPr>
            <a:spLocks noGrp="1"/>
          </p:cNvSpPr>
          <p:nvPr>
            <p:ph type="ftr" sz="quarter" idx="2"/>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dirty="0"/>
          </a:p>
        </p:txBody>
      </p:sp>
    </p:spTree>
    <p:extLst>
      <p:ext uri="{BB962C8B-B14F-4D97-AF65-F5344CB8AC3E}">
        <p14:creationId xmlns:p14="http://schemas.microsoft.com/office/powerpoint/2010/main" val="3303593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dirty="0"/>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E55510F1-CD6C-E346-956E-DD6A337F75D3}" type="datetimeFigureOut">
              <a:rPr lang="en-US" smtClean="0"/>
              <a:t>9/8/2024</a:t>
            </a:fld>
            <a:endParaRPr lang="en-US" dirty="0"/>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US" dirty="0"/>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CE588C5E-4BF4-3545-8717-4102CE10D842}" type="slidenum">
              <a:rPr lang="en-US" smtClean="0"/>
              <a:t>‹#›</a:t>
            </a:fld>
            <a:endParaRPr lang="en-US" dirty="0"/>
          </a:p>
        </p:txBody>
      </p:sp>
    </p:spTree>
    <p:extLst>
      <p:ext uri="{BB962C8B-B14F-4D97-AF65-F5344CB8AC3E}">
        <p14:creationId xmlns:p14="http://schemas.microsoft.com/office/powerpoint/2010/main" val="1943089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a:t>
            </a:fld>
            <a:endParaRPr lang="en-US" dirty="0"/>
          </a:p>
        </p:txBody>
      </p:sp>
    </p:spTree>
    <p:extLst>
      <p:ext uri="{BB962C8B-B14F-4D97-AF65-F5344CB8AC3E}">
        <p14:creationId xmlns:p14="http://schemas.microsoft.com/office/powerpoint/2010/main" val="2425375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3</a:t>
            </a:fld>
            <a:endParaRPr lang="en-US" dirty="0"/>
          </a:p>
        </p:txBody>
      </p:sp>
    </p:spTree>
    <p:extLst>
      <p:ext uri="{BB962C8B-B14F-4D97-AF65-F5344CB8AC3E}">
        <p14:creationId xmlns:p14="http://schemas.microsoft.com/office/powerpoint/2010/main" val="3512648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4</a:t>
            </a:fld>
            <a:endParaRPr lang="en-US" dirty="0"/>
          </a:p>
        </p:txBody>
      </p:sp>
    </p:spTree>
    <p:extLst>
      <p:ext uri="{BB962C8B-B14F-4D97-AF65-F5344CB8AC3E}">
        <p14:creationId xmlns:p14="http://schemas.microsoft.com/office/powerpoint/2010/main" val="1800153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7</a:t>
            </a:fld>
            <a:endParaRPr lang="en-US" dirty="0"/>
          </a:p>
        </p:txBody>
      </p:sp>
    </p:spTree>
    <p:extLst>
      <p:ext uri="{BB962C8B-B14F-4D97-AF65-F5344CB8AC3E}">
        <p14:creationId xmlns:p14="http://schemas.microsoft.com/office/powerpoint/2010/main" val="2688320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8</a:t>
            </a:fld>
            <a:endParaRPr lang="en-US" dirty="0"/>
          </a:p>
        </p:txBody>
      </p:sp>
    </p:spTree>
    <p:extLst>
      <p:ext uri="{BB962C8B-B14F-4D97-AF65-F5344CB8AC3E}">
        <p14:creationId xmlns:p14="http://schemas.microsoft.com/office/powerpoint/2010/main" val="2766471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10</a:t>
            </a:fld>
            <a:endParaRPr lang="en-US" dirty="0"/>
          </a:p>
        </p:txBody>
      </p:sp>
    </p:spTree>
    <p:extLst>
      <p:ext uri="{BB962C8B-B14F-4D97-AF65-F5344CB8AC3E}">
        <p14:creationId xmlns:p14="http://schemas.microsoft.com/office/powerpoint/2010/main" val="564694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D91FA-396F-4BE0-A6DD-887ECA6347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28E5E9-78FD-494B-B0D8-E26B3E7960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15FEF2-A0A8-437C-8FA7-8FA4545C3F27}"/>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9/8/2024</a:t>
            </a:fld>
            <a:endParaRPr lang="en-US" dirty="0"/>
          </a:p>
        </p:txBody>
      </p:sp>
      <p:sp>
        <p:nvSpPr>
          <p:cNvPr id="5" name="Footer Placeholder 4">
            <a:extLst>
              <a:ext uri="{FF2B5EF4-FFF2-40B4-BE49-F238E27FC236}">
                <a16:creationId xmlns:a16="http://schemas.microsoft.com/office/drawing/2014/main" id="{CDE3C747-D603-4AE9-BFE3-FC12F11721AA}"/>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A43ABDFA-5FB7-43B7-8BE3-C01478C31CBE}"/>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7827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824AC-D9AB-4B4C-BAA8-3D35A61AEB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2239AB-FAD8-4D13-82C0-862B74B8F8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0C1087-3792-4352-8013-43208DB08D17}"/>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9/8/2024</a:t>
            </a:fld>
            <a:endParaRPr lang="en-US" dirty="0"/>
          </a:p>
        </p:txBody>
      </p:sp>
      <p:sp>
        <p:nvSpPr>
          <p:cNvPr id="5" name="Footer Placeholder 4">
            <a:extLst>
              <a:ext uri="{FF2B5EF4-FFF2-40B4-BE49-F238E27FC236}">
                <a16:creationId xmlns:a16="http://schemas.microsoft.com/office/drawing/2014/main" id="{A7536B6A-38B9-4C56-9640-B2240887EB3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71FEE6E9-9737-41B9-8A6D-4112B44F817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012894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76E826-13DC-4D62-89BE-9B217BBA2F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B858FB-FEF0-4DED-9B38-415229C101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028759-99CE-43EC-BFDD-4AB3C9ED84FA}"/>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9/8/2024</a:t>
            </a:fld>
            <a:endParaRPr lang="en-US" dirty="0"/>
          </a:p>
        </p:txBody>
      </p:sp>
      <p:sp>
        <p:nvSpPr>
          <p:cNvPr id="5" name="Footer Placeholder 4">
            <a:extLst>
              <a:ext uri="{FF2B5EF4-FFF2-40B4-BE49-F238E27FC236}">
                <a16:creationId xmlns:a16="http://schemas.microsoft.com/office/drawing/2014/main" id="{BE4582F0-4175-4E40-8ECE-8D24FFC4432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C8F48193-5667-4994-8DFB-78199F202C02}"/>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282326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Master Slide 01">
    <p:spTree>
      <p:nvGrpSpPr>
        <p:cNvPr id="1" name=""/>
        <p:cNvGrpSpPr/>
        <p:nvPr/>
      </p:nvGrpSpPr>
      <p:grpSpPr>
        <a:xfrm>
          <a:off x="0" y="0"/>
          <a:ext cx="0" cy="0"/>
          <a:chOff x="0" y="0"/>
          <a:chExt cx="0" cy="0"/>
        </a:xfrm>
      </p:grpSpPr>
      <p:sp>
        <p:nvSpPr>
          <p:cNvPr id="28" name="Picture Placeholder 27">
            <a:extLst>
              <a:ext uri="{FF2B5EF4-FFF2-40B4-BE49-F238E27FC236}">
                <a16:creationId xmlns:a16="http://schemas.microsoft.com/office/drawing/2014/main" id="{E41FF086-B9D3-4FD9-B266-315737EBE554}"/>
              </a:ext>
            </a:extLst>
          </p:cNvPr>
          <p:cNvSpPr>
            <a:spLocks noGrp="1"/>
          </p:cNvSpPr>
          <p:nvPr>
            <p:ph type="pic" sz="quarter" idx="10"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430792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Master Slide 15">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777E8560-C677-4B4B-BA83-5027A755C540}"/>
              </a:ext>
            </a:extLst>
          </p:cNvPr>
          <p:cNvSpPr>
            <a:spLocks noGrp="1"/>
          </p:cNvSpPr>
          <p:nvPr>
            <p:ph type="pic" sz="quarter" idx="10" hasCustomPrompt="1"/>
          </p:nvPr>
        </p:nvSpPr>
        <p:spPr>
          <a:xfrm>
            <a:off x="6266130" y="2266572"/>
            <a:ext cx="5050302" cy="4591429"/>
          </a:xfrm>
          <a:custGeom>
            <a:avLst/>
            <a:gdLst>
              <a:gd name="connsiteX0" fmla="*/ 0 w 5050302"/>
              <a:gd name="connsiteY0" fmla="*/ 0 h 4591429"/>
              <a:gd name="connsiteX1" fmla="*/ 5050302 w 5050302"/>
              <a:gd name="connsiteY1" fmla="*/ 0 h 4591429"/>
              <a:gd name="connsiteX2" fmla="*/ 5050302 w 5050302"/>
              <a:gd name="connsiteY2" fmla="*/ 4591429 h 4591429"/>
              <a:gd name="connsiteX3" fmla="*/ 0 w 5050302"/>
              <a:gd name="connsiteY3" fmla="*/ 4591429 h 4591429"/>
            </a:gdLst>
            <a:ahLst/>
            <a:cxnLst>
              <a:cxn ang="0">
                <a:pos x="connsiteX0" y="connsiteY0"/>
              </a:cxn>
              <a:cxn ang="0">
                <a:pos x="connsiteX1" y="connsiteY1"/>
              </a:cxn>
              <a:cxn ang="0">
                <a:pos x="connsiteX2" y="connsiteY2"/>
              </a:cxn>
              <a:cxn ang="0">
                <a:pos x="connsiteX3" y="connsiteY3"/>
              </a:cxn>
            </a:cxnLst>
            <a:rect l="l" t="t" r="r" b="b"/>
            <a:pathLst>
              <a:path w="5050302" h="4591429">
                <a:moveTo>
                  <a:pt x="0" y="0"/>
                </a:moveTo>
                <a:lnTo>
                  <a:pt x="5050302" y="0"/>
                </a:lnTo>
                <a:lnTo>
                  <a:pt x="5050302" y="4591429"/>
                </a:lnTo>
                <a:lnTo>
                  <a:pt x="0" y="4591429"/>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369431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aster Slide 25">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9755BCD-2319-6F49-8CE2-ACFEA918C6FE}"/>
              </a:ext>
            </a:extLst>
          </p:cNvPr>
          <p:cNvSpPr>
            <a:spLocks noGrp="1"/>
          </p:cNvSpPr>
          <p:nvPr>
            <p:ph type="pic" sz="quarter" idx="10" hasCustomPrompt="1"/>
          </p:nvPr>
        </p:nvSpPr>
        <p:spPr>
          <a:xfrm>
            <a:off x="0" y="4000366"/>
            <a:ext cx="12192000" cy="2857634"/>
          </a:xfrm>
          <a:custGeom>
            <a:avLst/>
            <a:gdLst>
              <a:gd name="connsiteX0" fmla="*/ 0 w 12192000"/>
              <a:gd name="connsiteY0" fmla="*/ 0 h 2857634"/>
              <a:gd name="connsiteX1" fmla="*/ 12192000 w 12192000"/>
              <a:gd name="connsiteY1" fmla="*/ 0 h 2857634"/>
              <a:gd name="connsiteX2" fmla="*/ 12192000 w 12192000"/>
              <a:gd name="connsiteY2" fmla="*/ 2857634 h 2857634"/>
              <a:gd name="connsiteX3" fmla="*/ 0 w 12192000"/>
              <a:gd name="connsiteY3" fmla="*/ 2857634 h 2857634"/>
            </a:gdLst>
            <a:ahLst/>
            <a:cxnLst>
              <a:cxn ang="0">
                <a:pos x="connsiteX0" y="connsiteY0"/>
              </a:cxn>
              <a:cxn ang="0">
                <a:pos x="connsiteX1" y="connsiteY1"/>
              </a:cxn>
              <a:cxn ang="0">
                <a:pos x="connsiteX2" y="connsiteY2"/>
              </a:cxn>
              <a:cxn ang="0">
                <a:pos x="connsiteX3" y="connsiteY3"/>
              </a:cxn>
            </a:cxnLst>
            <a:rect l="l" t="t" r="r" b="b"/>
            <a:pathLst>
              <a:path w="12192000" h="2857634">
                <a:moveTo>
                  <a:pt x="0" y="0"/>
                </a:moveTo>
                <a:lnTo>
                  <a:pt x="12192000" y="0"/>
                </a:lnTo>
                <a:lnTo>
                  <a:pt x="12192000" y="2857634"/>
                </a:lnTo>
                <a:lnTo>
                  <a:pt x="0" y="2857634"/>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980828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5184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89359-779A-4207-883C-874F2D8D42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FB2122-5803-465B-972B-8062D3F31208}"/>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9/8/2024</a:t>
            </a:fld>
            <a:endParaRPr lang="en-US" dirty="0"/>
          </a:p>
        </p:txBody>
      </p:sp>
      <p:sp>
        <p:nvSpPr>
          <p:cNvPr id="4" name="Footer Placeholder 3">
            <a:extLst>
              <a:ext uri="{FF2B5EF4-FFF2-40B4-BE49-F238E27FC236}">
                <a16:creationId xmlns:a16="http://schemas.microsoft.com/office/drawing/2014/main" id="{E0BA1B66-2C01-47AC-B101-C540CBCB46EE}"/>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A6669C4-CB90-40F2-AF07-4B95892E226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852831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53FE-317B-4362-BD64-763E7DC6E1E7}"/>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6170DC-1ADB-4DBD-8F02-EED40A619EF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EAEB97-1F9C-41F4-BDD3-4F978008B2F0}"/>
              </a:ext>
            </a:extLst>
          </p:cNvPr>
          <p:cNvSpPr>
            <a:spLocks noGrp="1"/>
          </p:cNvSpPr>
          <p:nvPr>
            <p:ph type="dt" sz="half" idx="10"/>
          </p:nvPr>
        </p:nvSpPr>
        <p:spPr/>
        <p:txBody>
          <a:bodyPr/>
          <a:lstStyle/>
          <a:p>
            <a:fld id="{34DFD190-598C-43C7-880C-C93C0D811F54}" type="datetimeFigureOut">
              <a:rPr lang="en-US" smtClean="0"/>
              <a:t>9/8/2024</a:t>
            </a:fld>
            <a:endParaRPr lang="en-US" dirty="0"/>
          </a:p>
        </p:txBody>
      </p:sp>
      <p:sp>
        <p:nvSpPr>
          <p:cNvPr id="5" name="Footer Placeholder 4">
            <a:extLst>
              <a:ext uri="{FF2B5EF4-FFF2-40B4-BE49-F238E27FC236}">
                <a16:creationId xmlns:a16="http://schemas.microsoft.com/office/drawing/2014/main" id="{4B054187-A251-4683-871F-16B35D056E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D102BD3-BD25-4715-8E3F-BC39C4F83510}"/>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902714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068F0-42A9-4746-8C2B-A716F8DA34F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D32FB32-54DC-412B-A513-A2856D09D74B}"/>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DE0D1C-4775-4A56-8D2B-640B05B9F329}"/>
              </a:ext>
            </a:extLst>
          </p:cNvPr>
          <p:cNvSpPr>
            <a:spLocks noGrp="1"/>
          </p:cNvSpPr>
          <p:nvPr>
            <p:ph type="dt" sz="half" idx="10"/>
          </p:nvPr>
        </p:nvSpPr>
        <p:spPr/>
        <p:txBody>
          <a:bodyPr/>
          <a:lstStyle/>
          <a:p>
            <a:fld id="{34DFD190-598C-43C7-880C-C93C0D811F54}" type="datetimeFigureOut">
              <a:rPr lang="en-US" smtClean="0"/>
              <a:t>9/8/2024</a:t>
            </a:fld>
            <a:endParaRPr lang="en-US" dirty="0"/>
          </a:p>
        </p:txBody>
      </p:sp>
      <p:sp>
        <p:nvSpPr>
          <p:cNvPr id="5" name="Footer Placeholder 4">
            <a:extLst>
              <a:ext uri="{FF2B5EF4-FFF2-40B4-BE49-F238E27FC236}">
                <a16:creationId xmlns:a16="http://schemas.microsoft.com/office/drawing/2014/main" id="{21C2C963-3098-4CEC-8991-05EFEA97C6B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8CC6E8B6-041A-4476-A34C-551D51FC0F7E}"/>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9441249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1DBBC-8D1B-4F03-901F-5C95073B9146}"/>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83B53-CDFF-4FA0-B839-06E9ABDEFB0F}"/>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9F585E-E32A-45CF-9E5B-40BBA30DA928}"/>
              </a:ext>
            </a:extLst>
          </p:cNvPr>
          <p:cNvSpPr>
            <a:spLocks noGrp="1"/>
          </p:cNvSpPr>
          <p:nvPr>
            <p:ph type="dt" sz="half" idx="10"/>
          </p:nvPr>
        </p:nvSpPr>
        <p:spPr/>
        <p:txBody>
          <a:bodyPr/>
          <a:lstStyle/>
          <a:p>
            <a:fld id="{34DFD190-598C-43C7-880C-C93C0D811F54}" type="datetimeFigureOut">
              <a:rPr lang="en-US" smtClean="0"/>
              <a:t>9/8/2024</a:t>
            </a:fld>
            <a:endParaRPr lang="en-US" dirty="0"/>
          </a:p>
        </p:txBody>
      </p:sp>
      <p:sp>
        <p:nvSpPr>
          <p:cNvPr id="5" name="Footer Placeholder 4">
            <a:extLst>
              <a:ext uri="{FF2B5EF4-FFF2-40B4-BE49-F238E27FC236}">
                <a16:creationId xmlns:a16="http://schemas.microsoft.com/office/drawing/2014/main" id="{EF756CC9-42A9-43D4-8F89-0E07BAEB3AF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53DCF4B-7C4E-4DA2-A8B9-8E3063FFD2A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84549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AC82E-30F6-439A-8399-3495EE47FF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73161-9EDB-48A2-8A5C-8212277B3D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302B19-708F-40AA-9232-9B8CF1C5D1A5}"/>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9/8/2024</a:t>
            </a:fld>
            <a:endParaRPr lang="en-US" dirty="0"/>
          </a:p>
        </p:txBody>
      </p:sp>
      <p:sp>
        <p:nvSpPr>
          <p:cNvPr id="5" name="Footer Placeholder 4">
            <a:extLst>
              <a:ext uri="{FF2B5EF4-FFF2-40B4-BE49-F238E27FC236}">
                <a16:creationId xmlns:a16="http://schemas.microsoft.com/office/drawing/2014/main" id="{12DA3B52-744C-4742-82B7-B3668E4390C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1B72C69A-0F85-4147-874F-19D0B981035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27283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B1937-7A32-4633-A579-CD5DD9EE06A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808C5C35-F234-4374-A0ED-CE1E05B7222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EF1D2B-CF17-4FCD-AE2E-DE1E45A779DA}"/>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1A30D4-A7B2-4A6A-B01F-003458368491}"/>
              </a:ext>
            </a:extLst>
          </p:cNvPr>
          <p:cNvSpPr>
            <a:spLocks noGrp="1"/>
          </p:cNvSpPr>
          <p:nvPr>
            <p:ph type="dt" sz="half" idx="10"/>
          </p:nvPr>
        </p:nvSpPr>
        <p:spPr/>
        <p:txBody>
          <a:bodyPr/>
          <a:lstStyle/>
          <a:p>
            <a:fld id="{34DFD190-598C-43C7-880C-C93C0D811F54}" type="datetimeFigureOut">
              <a:rPr lang="en-US" smtClean="0"/>
              <a:t>9/8/2024</a:t>
            </a:fld>
            <a:endParaRPr lang="en-US" dirty="0"/>
          </a:p>
        </p:txBody>
      </p:sp>
      <p:sp>
        <p:nvSpPr>
          <p:cNvPr id="6" name="Footer Placeholder 5">
            <a:extLst>
              <a:ext uri="{FF2B5EF4-FFF2-40B4-BE49-F238E27FC236}">
                <a16:creationId xmlns:a16="http://schemas.microsoft.com/office/drawing/2014/main" id="{71267A2A-5AEC-47CE-BAF9-63E67937B2F1}"/>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A041391C-0A29-46E9-815B-F84A71A09E1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41125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8622-0221-4225-A503-28A87B06C04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9EA3D459-3914-4B28-88EA-06FE39145DA7}"/>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4F004F-B41B-4352-B9F8-DA7768FF28DE}"/>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326398-A1AC-44D9-9393-B7625B4E4BFD}"/>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A78678-0317-4346-8F9D-9F589A6F4E93}"/>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D251A3-07EC-4E1A-BBFC-7C96591C4A11}"/>
              </a:ext>
            </a:extLst>
          </p:cNvPr>
          <p:cNvSpPr>
            <a:spLocks noGrp="1"/>
          </p:cNvSpPr>
          <p:nvPr>
            <p:ph type="dt" sz="half" idx="10"/>
          </p:nvPr>
        </p:nvSpPr>
        <p:spPr/>
        <p:txBody>
          <a:bodyPr/>
          <a:lstStyle/>
          <a:p>
            <a:fld id="{34DFD190-598C-43C7-880C-C93C0D811F54}" type="datetimeFigureOut">
              <a:rPr lang="en-US" smtClean="0"/>
              <a:t>9/8/2024</a:t>
            </a:fld>
            <a:endParaRPr lang="en-US" dirty="0"/>
          </a:p>
        </p:txBody>
      </p:sp>
      <p:sp>
        <p:nvSpPr>
          <p:cNvPr id="8" name="Footer Placeholder 7">
            <a:extLst>
              <a:ext uri="{FF2B5EF4-FFF2-40B4-BE49-F238E27FC236}">
                <a16:creationId xmlns:a16="http://schemas.microsoft.com/office/drawing/2014/main" id="{91E386ED-D9D6-48FF-9828-DBC06352BA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95862889-21E6-4D9A-A26D-ABFF665B6B8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7175101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2FC42-F5BB-4E3B-A9F0-F278965B9BB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8E8D6F2A-1FA5-40E4-9C4D-4C9F0ADCA73E}"/>
              </a:ext>
            </a:extLst>
          </p:cNvPr>
          <p:cNvSpPr>
            <a:spLocks noGrp="1"/>
          </p:cNvSpPr>
          <p:nvPr>
            <p:ph type="dt" sz="half" idx="10"/>
          </p:nvPr>
        </p:nvSpPr>
        <p:spPr/>
        <p:txBody>
          <a:bodyPr/>
          <a:lstStyle/>
          <a:p>
            <a:fld id="{34DFD190-598C-43C7-880C-C93C0D811F54}" type="datetimeFigureOut">
              <a:rPr lang="en-US" smtClean="0"/>
              <a:t>9/8/2024</a:t>
            </a:fld>
            <a:endParaRPr lang="en-US" dirty="0"/>
          </a:p>
        </p:txBody>
      </p:sp>
      <p:sp>
        <p:nvSpPr>
          <p:cNvPr id="4" name="Footer Placeholder 3">
            <a:extLst>
              <a:ext uri="{FF2B5EF4-FFF2-40B4-BE49-F238E27FC236}">
                <a16:creationId xmlns:a16="http://schemas.microsoft.com/office/drawing/2014/main" id="{B967C5A2-C5D0-4CBC-8B1D-A838EF3FF8F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DBD4DB3A-4F50-447E-B6C3-C97133F209D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160187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8E45F1-BD55-48E9-96B8-22BA9897549A}"/>
              </a:ext>
            </a:extLst>
          </p:cNvPr>
          <p:cNvSpPr>
            <a:spLocks noGrp="1"/>
          </p:cNvSpPr>
          <p:nvPr>
            <p:ph type="dt" sz="half" idx="10"/>
          </p:nvPr>
        </p:nvSpPr>
        <p:spPr/>
        <p:txBody>
          <a:bodyPr/>
          <a:lstStyle/>
          <a:p>
            <a:fld id="{34DFD190-598C-43C7-880C-C93C0D811F54}" type="datetimeFigureOut">
              <a:rPr lang="en-US" smtClean="0"/>
              <a:t>9/8/2024</a:t>
            </a:fld>
            <a:endParaRPr lang="en-US" dirty="0"/>
          </a:p>
        </p:txBody>
      </p:sp>
      <p:sp>
        <p:nvSpPr>
          <p:cNvPr id="3" name="Footer Placeholder 2">
            <a:extLst>
              <a:ext uri="{FF2B5EF4-FFF2-40B4-BE49-F238E27FC236}">
                <a16:creationId xmlns:a16="http://schemas.microsoft.com/office/drawing/2014/main" id="{4661F135-9279-4639-B96B-86FD3275CE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783227C1-D464-41A8-A920-1F12EBDC8A7C}"/>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036881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1A391-6907-49C8-ABF9-35B1B18D969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84C8B7-18A5-4834-BC16-BA584823E437}"/>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DE299A-5754-4E97-957F-CBDF11D95A7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4BD734-BB72-4D76-9BFF-FFAABF23EC2D}"/>
              </a:ext>
            </a:extLst>
          </p:cNvPr>
          <p:cNvSpPr>
            <a:spLocks noGrp="1"/>
          </p:cNvSpPr>
          <p:nvPr>
            <p:ph type="dt" sz="half" idx="10"/>
          </p:nvPr>
        </p:nvSpPr>
        <p:spPr/>
        <p:txBody>
          <a:bodyPr/>
          <a:lstStyle/>
          <a:p>
            <a:fld id="{34DFD190-598C-43C7-880C-C93C0D811F54}" type="datetimeFigureOut">
              <a:rPr lang="en-US" smtClean="0"/>
              <a:t>9/8/2024</a:t>
            </a:fld>
            <a:endParaRPr lang="en-US" dirty="0"/>
          </a:p>
        </p:txBody>
      </p:sp>
      <p:sp>
        <p:nvSpPr>
          <p:cNvPr id="6" name="Footer Placeholder 5">
            <a:extLst>
              <a:ext uri="{FF2B5EF4-FFF2-40B4-BE49-F238E27FC236}">
                <a16:creationId xmlns:a16="http://schemas.microsoft.com/office/drawing/2014/main" id="{7E933A63-C14E-44E1-84E5-32C3D8DD570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E273F725-8382-49DB-A0B0-B4D6CFFA7D4F}"/>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2046079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E07FF-9C6D-4809-8A0D-7FE58431360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FA22FD-1DAB-494C-B936-AF06937E0AC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D0745B5-8E9F-401F-B2B2-F817AD955F8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D37CF9-A1C1-4334-B749-EB8F09AB7906}"/>
              </a:ext>
            </a:extLst>
          </p:cNvPr>
          <p:cNvSpPr>
            <a:spLocks noGrp="1"/>
          </p:cNvSpPr>
          <p:nvPr>
            <p:ph type="dt" sz="half" idx="10"/>
          </p:nvPr>
        </p:nvSpPr>
        <p:spPr/>
        <p:txBody>
          <a:bodyPr/>
          <a:lstStyle/>
          <a:p>
            <a:fld id="{34DFD190-598C-43C7-880C-C93C0D811F54}" type="datetimeFigureOut">
              <a:rPr lang="en-US" smtClean="0"/>
              <a:t>9/8/2024</a:t>
            </a:fld>
            <a:endParaRPr lang="en-US" dirty="0"/>
          </a:p>
        </p:txBody>
      </p:sp>
      <p:sp>
        <p:nvSpPr>
          <p:cNvPr id="6" name="Footer Placeholder 5">
            <a:extLst>
              <a:ext uri="{FF2B5EF4-FFF2-40B4-BE49-F238E27FC236}">
                <a16:creationId xmlns:a16="http://schemas.microsoft.com/office/drawing/2014/main" id="{C7030A43-5FDB-4FEB-B34C-BF9A6522C31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041AB832-333B-4085-BF7B-B0454A14C77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1577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C85D0-60FA-4F1B-B595-3C10D3D4FA6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FE0E73-20A7-4A2E-B26F-72B35B53CEFC}"/>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CF321-28FC-4D5E-8B00-1DE5B4EB8851}"/>
              </a:ext>
            </a:extLst>
          </p:cNvPr>
          <p:cNvSpPr>
            <a:spLocks noGrp="1"/>
          </p:cNvSpPr>
          <p:nvPr>
            <p:ph type="dt" sz="half" idx="10"/>
          </p:nvPr>
        </p:nvSpPr>
        <p:spPr/>
        <p:txBody>
          <a:bodyPr/>
          <a:lstStyle/>
          <a:p>
            <a:fld id="{34DFD190-598C-43C7-880C-C93C0D811F54}" type="datetimeFigureOut">
              <a:rPr lang="en-US" smtClean="0"/>
              <a:t>9/8/2024</a:t>
            </a:fld>
            <a:endParaRPr lang="en-US" dirty="0"/>
          </a:p>
        </p:txBody>
      </p:sp>
      <p:sp>
        <p:nvSpPr>
          <p:cNvPr id="5" name="Footer Placeholder 4">
            <a:extLst>
              <a:ext uri="{FF2B5EF4-FFF2-40B4-BE49-F238E27FC236}">
                <a16:creationId xmlns:a16="http://schemas.microsoft.com/office/drawing/2014/main" id="{61429A2D-F0CE-40A3-A0D5-C3636F8C830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FF21712-AEC5-436F-B180-F87BF812AABD}"/>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6636377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A093D8-68D2-40DC-9CF6-0CBA267D6C1C}"/>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AA7944-4A5E-4F07-8972-67E4A5FB3EF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3BD59-66E7-4D08-B805-8EF908E7A0C3}"/>
              </a:ext>
            </a:extLst>
          </p:cNvPr>
          <p:cNvSpPr>
            <a:spLocks noGrp="1"/>
          </p:cNvSpPr>
          <p:nvPr>
            <p:ph type="dt" sz="half" idx="10"/>
          </p:nvPr>
        </p:nvSpPr>
        <p:spPr/>
        <p:txBody>
          <a:bodyPr/>
          <a:lstStyle/>
          <a:p>
            <a:fld id="{34DFD190-598C-43C7-880C-C93C0D811F54}" type="datetimeFigureOut">
              <a:rPr lang="en-US" smtClean="0"/>
              <a:t>9/8/2024</a:t>
            </a:fld>
            <a:endParaRPr lang="en-US" dirty="0"/>
          </a:p>
        </p:txBody>
      </p:sp>
      <p:sp>
        <p:nvSpPr>
          <p:cNvPr id="5" name="Footer Placeholder 4">
            <a:extLst>
              <a:ext uri="{FF2B5EF4-FFF2-40B4-BE49-F238E27FC236}">
                <a16:creationId xmlns:a16="http://schemas.microsoft.com/office/drawing/2014/main" id="{F237748F-AC2F-4334-858E-431D9C34A44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BC7DFA07-0CFB-43E1-A6EF-51EBCD53F97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393235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A7486-507E-467E-A744-45E4BB0B91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E14E30-227D-4D9A-8DBE-32C7ED1203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B850A-5980-4A6B-9709-097CD9EBE0C6}"/>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9/8/2024</a:t>
            </a:fld>
            <a:endParaRPr lang="en-US" dirty="0"/>
          </a:p>
        </p:txBody>
      </p:sp>
      <p:sp>
        <p:nvSpPr>
          <p:cNvPr id="5" name="Footer Placeholder 4">
            <a:extLst>
              <a:ext uri="{FF2B5EF4-FFF2-40B4-BE49-F238E27FC236}">
                <a16:creationId xmlns:a16="http://schemas.microsoft.com/office/drawing/2014/main" id="{BE75D359-26EA-4099-B98D-E84691A6A4F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4A4AF6A-E72F-4017-81BF-01BD6F8A228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4205928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EDBA-8DC7-48E9-A855-29FD96D892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CE7EAC-3F4C-4C0C-B1F7-1B2C9759FE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55FBA4-EEE6-421E-B958-282EC01BFE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360F0FB-FA68-48B3-94F9-43CE69CBA505}"/>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9/8/2024</a:t>
            </a:fld>
            <a:endParaRPr lang="en-US" dirty="0"/>
          </a:p>
        </p:txBody>
      </p:sp>
      <p:sp>
        <p:nvSpPr>
          <p:cNvPr id="6" name="Footer Placeholder 5">
            <a:extLst>
              <a:ext uri="{FF2B5EF4-FFF2-40B4-BE49-F238E27FC236}">
                <a16:creationId xmlns:a16="http://schemas.microsoft.com/office/drawing/2014/main" id="{7C7140E2-6579-4FA0-B8A8-6F5D505C107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96D2B7BE-8520-44A9-8E6C-EE46D0454953}"/>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12338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1991F-C3AF-40B4-869B-59EC0B247D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BAE54F-EC22-4C52-B2B3-32CD7B71DF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4D80DA-E554-46C7-951B-81243D5B13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41E2D-3093-46A4-86BD-F00A7283EA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FAC334-26BC-4E37-B036-30663D05CC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11F060-82E2-472E-AF56-531F3818BD3F}"/>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9/8/2024</a:t>
            </a:fld>
            <a:endParaRPr lang="en-US" dirty="0"/>
          </a:p>
        </p:txBody>
      </p:sp>
      <p:sp>
        <p:nvSpPr>
          <p:cNvPr id="8" name="Footer Placeholder 7">
            <a:extLst>
              <a:ext uri="{FF2B5EF4-FFF2-40B4-BE49-F238E27FC236}">
                <a16:creationId xmlns:a16="http://schemas.microsoft.com/office/drawing/2014/main" id="{337E9E75-6810-4746-BE3E-AB9C447101F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2F7E6CAA-61F7-48F0-9838-B3DE2CA176CC}"/>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555066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E4CC4-56F0-4805-8C8B-9EEB673C48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0497CA-CDEF-4A12-B8EE-0990ED5DFD9E}"/>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9/8/2024</a:t>
            </a:fld>
            <a:endParaRPr lang="en-US" dirty="0"/>
          </a:p>
        </p:txBody>
      </p:sp>
      <p:sp>
        <p:nvSpPr>
          <p:cNvPr id="4" name="Footer Placeholder 3">
            <a:extLst>
              <a:ext uri="{FF2B5EF4-FFF2-40B4-BE49-F238E27FC236}">
                <a16:creationId xmlns:a16="http://schemas.microsoft.com/office/drawing/2014/main" id="{BBD09F6F-7970-40B5-9E3D-75660ED06A5B}"/>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C1E01DB4-9726-4382-8674-A938CD8F6F3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039521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A7DC40-217C-4400-B7E5-10761F54676B}"/>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9/8/2024</a:t>
            </a:fld>
            <a:endParaRPr lang="en-US" dirty="0"/>
          </a:p>
        </p:txBody>
      </p:sp>
      <p:sp>
        <p:nvSpPr>
          <p:cNvPr id="3" name="Footer Placeholder 2">
            <a:extLst>
              <a:ext uri="{FF2B5EF4-FFF2-40B4-BE49-F238E27FC236}">
                <a16:creationId xmlns:a16="http://schemas.microsoft.com/office/drawing/2014/main" id="{0BF9113C-744D-47C7-92E6-EEB5B2B3982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0C61E88C-ECD6-404E-9680-E2F1D9C71F6D}"/>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732591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5088A-DA64-4526-977A-490D457C54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3C7899-A3EC-426A-BA83-B40FE93B40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E2BC9B-DA6B-4D80-875B-C95E08C122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CAB0A0-6B95-4583-AB25-6F842231A711}"/>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9/8/2024</a:t>
            </a:fld>
            <a:endParaRPr lang="en-US" dirty="0"/>
          </a:p>
        </p:txBody>
      </p:sp>
      <p:sp>
        <p:nvSpPr>
          <p:cNvPr id="6" name="Footer Placeholder 5">
            <a:extLst>
              <a:ext uri="{FF2B5EF4-FFF2-40B4-BE49-F238E27FC236}">
                <a16:creationId xmlns:a16="http://schemas.microsoft.com/office/drawing/2014/main" id="{9A2B356B-F5CE-4521-A128-5B1A586A4F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53DE320D-6E43-41B2-A769-96D128945919}"/>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14953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19FFD-9881-4394-BD1C-D77101F795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FD32E7-2FC9-407C-9D4C-2042304126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D3AD8BD7-5D8D-4C40-9753-FE13AFE90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5DE1CF-39C7-4BED-82E6-ACB7F39B7DE7}"/>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9/8/2024</a:t>
            </a:fld>
            <a:endParaRPr lang="en-US" dirty="0"/>
          </a:p>
        </p:txBody>
      </p:sp>
      <p:sp>
        <p:nvSpPr>
          <p:cNvPr id="6" name="Footer Placeholder 5">
            <a:extLst>
              <a:ext uri="{FF2B5EF4-FFF2-40B4-BE49-F238E27FC236}">
                <a16:creationId xmlns:a16="http://schemas.microsoft.com/office/drawing/2014/main" id="{00813BFE-3D15-4D9C-A12C-E0938A99E79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2DEAE7A3-FF42-41C7-8EE5-29205EDBA96F}"/>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188169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6F6815-2D36-4388-96A9-C33E70AE0D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8DC63B-9CD9-485C-8A19-13EAFAEB1C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7153715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63" r:id="rId13"/>
    <p:sldLayoutId id="2147483673" r:id="rId14"/>
    <p:sldLayoutId id="2147483677" r:id="rId15"/>
    <p:sldLayoutId id="2147483716" r:id="rId16"/>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5B3B65-5696-4C50-BADA-2846C6CAB1CA}"/>
              </a:ext>
            </a:extLst>
          </p:cNvPr>
          <p:cNvSpPr/>
          <p:nvPr userDrawn="1"/>
        </p:nvSpPr>
        <p:spPr>
          <a:xfrm>
            <a:off x="10058400" y="6260123"/>
            <a:ext cx="2133600" cy="597877"/>
          </a:xfrm>
          <a:prstGeom prst="rect">
            <a:avLst/>
          </a:prstGeom>
          <a:solidFill>
            <a:srgbClr val="39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a:extLst>
              <a:ext uri="{FF2B5EF4-FFF2-40B4-BE49-F238E27FC236}">
                <a16:creationId xmlns:a16="http://schemas.microsoft.com/office/drawing/2014/main" id="{7C77239D-F4B2-4AC4-B7D0-FCE2E2D320A4}"/>
              </a:ext>
            </a:extLst>
          </p:cNvPr>
          <p:cNvSpPr>
            <a:spLocks noGrp="1"/>
          </p:cNvSpPr>
          <p:nvPr>
            <p:ph type="dt" sz="half" idx="2"/>
          </p:nvPr>
        </p:nvSpPr>
        <p:spPr>
          <a:xfrm>
            <a:off x="10632834" y="6391522"/>
            <a:ext cx="855785" cy="365125"/>
          </a:xfrm>
          <a:prstGeom prst="rect">
            <a:avLst/>
          </a:prstGeom>
        </p:spPr>
        <p:txBody>
          <a:bodyPr vert="horz" lIns="91440" tIns="45720" rIns="91440" bIns="45720" rtlCol="0" anchor="ctr"/>
          <a:lstStyle>
            <a:lvl1pPr algn="l">
              <a:defRPr sz="11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34DFD190-598C-43C7-880C-C93C0D811F54}" type="datetimeFigureOut">
              <a:rPr lang="en-US" smtClean="0"/>
              <a:pPr/>
              <a:t>9/8/2024</a:t>
            </a:fld>
            <a:endParaRPr lang="en-US" dirty="0"/>
          </a:p>
        </p:txBody>
      </p:sp>
      <p:sp>
        <p:nvSpPr>
          <p:cNvPr id="6" name="Slide Number Placeholder 5">
            <a:extLst>
              <a:ext uri="{FF2B5EF4-FFF2-40B4-BE49-F238E27FC236}">
                <a16:creationId xmlns:a16="http://schemas.microsoft.com/office/drawing/2014/main" id="{DDCB7BE8-4266-45ED-A0F7-4A11DB097E11}"/>
              </a:ext>
            </a:extLst>
          </p:cNvPr>
          <p:cNvSpPr>
            <a:spLocks noGrp="1"/>
          </p:cNvSpPr>
          <p:nvPr>
            <p:ph type="sldNum" sz="quarter" idx="4"/>
          </p:nvPr>
        </p:nvSpPr>
        <p:spPr>
          <a:xfrm>
            <a:off x="11488619" y="6391522"/>
            <a:ext cx="568568" cy="365125"/>
          </a:xfrm>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90971346-E884-406D-8C7C-9462158E8A60}" type="slidenum">
              <a:rPr lang="en-US" smtClean="0"/>
              <a:pPr/>
              <a:t>‹#›</a:t>
            </a:fld>
            <a:endParaRPr lang="en-US" dirty="0"/>
          </a:p>
        </p:txBody>
      </p:sp>
      <p:pic>
        <p:nvPicPr>
          <p:cNvPr id="7" name="Picture 6">
            <a:extLst>
              <a:ext uri="{FF2B5EF4-FFF2-40B4-BE49-F238E27FC236}">
                <a16:creationId xmlns:a16="http://schemas.microsoft.com/office/drawing/2014/main" id="{226F2046-51BE-492D-B1C3-8A003385EB9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177453" y="6391522"/>
            <a:ext cx="367458" cy="391013"/>
          </a:xfrm>
          <a:prstGeom prst="rect">
            <a:avLst/>
          </a:prstGeom>
        </p:spPr>
      </p:pic>
    </p:spTree>
    <p:extLst>
      <p:ext uri="{BB962C8B-B14F-4D97-AF65-F5344CB8AC3E}">
        <p14:creationId xmlns:p14="http://schemas.microsoft.com/office/powerpoint/2010/main" val="2360051154"/>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D6DCD3E-044C-441A-A956-9DCF1752A659}"/>
              </a:ext>
            </a:extLst>
          </p:cNvPr>
          <p:cNvSpPr txBox="1"/>
          <p:nvPr/>
        </p:nvSpPr>
        <p:spPr>
          <a:xfrm>
            <a:off x="134813" y="3446191"/>
            <a:ext cx="11901739" cy="2308324"/>
          </a:xfrm>
          <a:prstGeom prst="rect">
            <a:avLst/>
          </a:prstGeom>
          <a:noFill/>
        </p:spPr>
        <p:txBody>
          <a:bodyPr wrap="square" rtlCol="0">
            <a:spAutoFit/>
          </a:bodyPr>
          <a:lstStyle/>
          <a:p>
            <a:pPr algn="ctr"/>
            <a:r>
              <a:rPr lang="en-US" sz="1600" dirty="0"/>
              <a:t>Prepared and Presented by Matthew M. Santelli</a:t>
            </a:r>
          </a:p>
          <a:p>
            <a:pPr algn="ctr"/>
            <a:r>
              <a:rPr lang="en-US" sz="1600" dirty="0"/>
              <a:t>Education and Outreach Specialist</a:t>
            </a:r>
          </a:p>
          <a:p>
            <a:pPr algn="ctr"/>
            <a:endParaRPr lang="en-US" sz="1600" dirty="0"/>
          </a:p>
          <a:p>
            <a:pPr algn="ctr"/>
            <a:r>
              <a:rPr lang="en-US" sz="1600" dirty="0"/>
              <a:t>Pierce County Aging and Disabilities Resource Center (PCADRC)</a:t>
            </a:r>
          </a:p>
          <a:p>
            <a:pPr marL="0" marR="0" algn="ctr"/>
            <a:r>
              <a:rPr lang="en-US" sz="1600" dirty="0">
                <a:effectLst/>
                <a:ea typeface="Times New Roman" panose="02020603050405020304" pitchFamily="18" charset="0"/>
                <a:cs typeface="Times New Roman" panose="02020603050405020304" pitchFamily="18" charset="0"/>
              </a:rPr>
              <a:t>253-798-4600</a:t>
            </a:r>
          </a:p>
          <a:p>
            <a:pPr marL="0" marR="0" algn="ctr"/>
            <a:r>
              <a:rPr lang="en-US" sz="1600" dirty="0">
                <a:effectLst/>
                <a:ea typeface="Times New Roman" panose="02020603050405020304" pitchFamily="18" charset="0"/>
                <a:cs typeface="Times New Roman" panose="02020603050405020304" pitchFamily="18" charset="0"/>
              </a:rPr>
              <a:t>www.pierceadrc.org</a:t>
            </a:r>
          </a:p>
          <a:p>
            <a:pPr marL="0" marR="0" algn="ctr"/>
            <a:endParaRPr lang="en-US" sz="1600" dirty="0">
              <a:ea typeface="Times New Roman" panose="02020603050405020304" pitchFamily="18" charset="0"/>
              <a:cs typeface="Times New Roman" panose="02020603050405020304" pitchFamily="18" charset="0"/>
            </a:endParaRPr>
          </a:p>
          <a:p>
            <a:pPr marL="0" marR="0" algn="ctr"/>
            <a:r>
              <a:rPr lang="en-US" sz="1600" dirty="0">
                <a:ea typeface="Times New Roman" panose="02020603050405020304" pitchFamily="18" charset="0"/>
                <a:cs typeface="Times New Roman" panose="02020603050405020304" pitchFamily="18" charset="0"/>
              </a:rPr>
              <a:t>08/10/2024</a:t>
            </a:r>
            <a:endParaRPr lang="en-US" sz="1600" dirty="0">
              <a:effectLst/>
              <a:ea typeface="Times New Roman" panose="02020603050405020304" pitchFamily="18" charset="0"/>
              <a:cs typeface="Times New Roman" panose="02020603050405020304" pitchFamily="18" charset="0"/>
            </a:endParaRPr>
          </a:p>
          <a:p>
            <a:pPr algn="ctr"/>
            <a:endParaRPr lang="en-US" sz="1600" dirty="0">
              <a:latin typeface="+mj-lt"/>
            </a:endParaRPr>
          </a:p>
        </p:txBody>
      </p:sp>
      <p:sp>
        <p:nvSpPr>
          <p:cNvPr id="15" name="TextBox 14">
            <a:extLst>
              <a:ext uri="{FF2B5EF4-FFF2-40B4-BE49-F238E27FC236}">
                <a16:creationId xmlns:a16="http://schemas.microsoft.com/office/drawing/2014/main" id="{BEE8010B-0C25-4FCD-A69A-F5DC2BFE88CD}"/>
              </a:ext>
            </a:extLst>
          </p:cNvPr>
          <p:cNvSpPr txBox="1"/>
          <p:nvPr/>
        </p:nvSpPr>
        <p:spPr>
          <a:xfrm>
            <a:off x="279942" y="2021760"/>
            <a:ext cx="11680410" cy="584775"/>
          </a:xfrm>
          <a:prstGeom prst="rect">
            <a:avLst/>
          </a:prstGeom>
          <a:noFill/>
        </p:spPr>
        <p:txBody>
          <a:bodyPr wrap="square" rtlCol="0">
            <a:spAutoFit/>
          </a:bodyPr>
          <a:lstStyle/>
          <a:p>
            <a:pPr algn="ctr">
              <a:spcAft>
                <a:spcPts val="600"/>
              </a:spcAft>
            </a:pPr>
            <a:r>
              <a:rPr lang="en-US" sz="3200" b="1" dirty="0">
                <a:ea typeface="Calibri" panose="020F0502020204030204" pitchFamily="34" charset="0"/>
                <a:cs typeface="Times New Roman" panose="02020603050405020304" pitchFamily="18" charset="0"/>
              </a:rPr>
              <a:t>Making Sense of Medicaid:  A Primer</a:t>
            </a:r>
            <a:endParaRPr lang="en-US" sz="3200" b="1" dirty="0">
              <a:effectLst/>
              <a:ea typeface="Calibri" panose="020F0502020204030204" pitchFamily="34" charset="0"/>
              <a:cs typeface="Times New Roman" panose="02020603050405020304" pitchFamily="18" charset="0"/>
            </a:endParaRP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13" name="Group 12">
            <a:extLst>
              <a:ext uri="{FF2B5EF4-FFF2-40B4-BE49-F238E27FC236}">
                <a16:creationId xmlns:a16="http://schemas.microsoft.com/office/drawing/2014/main" id="{8DC9DDD1-24A6-4E19-B1FA-BCF676804DFE}"/>
              </a:ext>
            </a:extLst>
          </p:cNvPr>
          <p:cNvGrpSpPr/>
          <p:nvPr/>
        </p:nvGrpSpPr>
        <p:grpSpPr>
          <a:xfrm>
            <a:off x="10058400" y="6295053"/>
            <a:ext cx="2133600" cy="562947"/>
            <a:chOff x="10058400" y="6295053"/>
            <a:chExt cx="2133600" cy="562947"/>
          </a:xfrm>
        </p:grpSpPr>
        <p:sp>
          <p:nvSpPr>
            <p:cNvPr id="16" name="Rectangle 15">
              <a:extLst>
                <a:ext uri="{FF2B5EF4-FFF2-40B4-BE49-F238E27FC236}">
                  <a16:creationId xmlns:a16="http://schemas.microsoft.com/office/drawing/2014/main" id="{07DF6FEC-D62B-44C6-9764-77B84132CAC7}"/>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A1EA9926-B9B1-4204-B984-DB1B71A318C5}"/>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9" name="Slide Number Placeholder 5">
              <a:extLst>
                <a:ext uri="{FF2B5EF4-FFF2-40B4-BE49-F238E27FC236}">
                  <a16:creationId xmlns:a16="http://schemas.microsoft.com/office/drawing/2014/main" id="{17F12C2F-779E-4369-B5C6-6A2639F94660}"/>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a:t>
              </a:fld>
              <a:endParaRPr lang="en-US" sz="1100" dirty="0">
                <a:solidFill>
                  <a:schemeClr val="tx1"/>
                </a:solidFill>
              </a:endParaRPr>
            </a:p>
          </p:txBody>
        </p:sp>
        <p:pic>
          <p:nvPicPr>
            <p:cNvPr id="20" name="Picture 19">
              <a:extLst>
                <a:ext uri="{FF2B5EF4-FFF2-40B4-BE49-F238E27FC236}">
                  <a16:creationId xmlns:a16="http://schemas.microsoft.com/office/drawing/2014/main" id="{13B12E9E-FA8B-40C6-9C28-292D0BA558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617920108"/>
      </p:ext>
    </p:extLst>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20856" y="6391522"/>
              <a:ext cx="636331"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10</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F1DB3442-EC97-4F53-8C1B-EDD827DC6CD3}"/>
              </a:ext>
            </a:extLst>
          </p:cNvPr>
          <p:cNvSpPr txBox="1"/>
          <p:nvPr/>
        </p:nvSpPr>
        <p:spPr>
          <a:xfrm>
            <a:off x="867266" y="1756671"/>
            <a:ext cx="9765569" cy="3889142"/>
          </a:xfrm>
          <a:prstGeom prst="rect">
            <a:avLst/>
          </a:prstGeom>
          <a:noFill/>
        </p:spPr>
        <p:txBody>
          <a:bodyPr wrap="square" rtlCol="0">
            <a:spAutoFit/>
          </a:bodyPr>
          <a:lstStyle/>
          <a:p>
            <a:pPr marL="285750" marR="0" indent="-285750" algn="just">
              <a:lnSpc>
                <a:spcPct val="107000"/>
              </a:lnSpc>
              <a:spcBef>
                <a:spcPts val="2250"/>
              </a:spcBef>
              <a:spcAft>
                <a:spcPts val="1125"/>
              </a:spcAft>
              <a:buFont typeface="Arial" panose="020B0604020202020204" pitchFamily="34" charset="0"/>
              <a:buChar char="•"/>
            </a:pPr>
            <a:r>
              <a:rPr lang="en-US" dirty="0">
                <a:effectLst/>
                <a:ea typeface="Calibri" panose="020F0502020204030204" pitchFamily="34" charset="0"/>
                <a:cs typeface="Calibri" panose="020F0502020204030204" pitchFamily="34" charset="0"/>
              </a:rPr>
              <a:t>A Medicare recipient can have Medicaid as a secondary coverage, but there are different income limits </a:t>
            </a:r>
            <a:r>
              <a:rPr lang="en-US" dirty="0">
                <a:ea typeface="Calibri" panose="020F0502020204030204" pitchFamily="34" charset="0"/>
                <a:cs typeface="Calibri" panose="020F0502020204030204" pitchFamily="34" charset="0"/>
              </a:rPr>
              <a:t>for a Medicare/Medicaid recipient and there are also resource limits for a Medicare/Medicaid recipient.    </a:t>
            </a:r>
            <a:endParaRPr lang="en-US" dirty="0">
              <a:ea typeface="Calibri" panose="020F0502020204030204" pitchFamily="34" charset="0"/>
              <a:cs typeface="Times New Roman" panose="02020603050405020304" pitchFamily="18" charset="0"/>
            </a:endParaRPr>
          </a:p>
          <a:p>
            <a:pPr marL="285750" marR="0" indent="-285750" algn="just">
              <a:lnSpc>
                <a:spcPct val="107000"/>
              </a:lnSpc>
              <a:spcBef>
                <a:spcPts val="2250"/>
              </a:spcBef>
              <a:spcAft>
                <a:spcPts val="1125"/>
              </a:spcAft>
              <a:buFont typeface="Arial" panose="020B0604020202020204" pitchFamily="34" charset="0"/>
              <a:buChar char="•"/>
            </a:pPr>
            <a:r>
              <a:rPr lang="en-US" dirty="0">
                <a:ea typeface="Calibri" panose="020F0502020204030204" pitchFamily="34" charset="0"/>
                <a:cs typeface="Times New Roman" panose="02020603050405020304" pitchFamily="18" charset="0"/>
              </a:rPr>
              <a:t>These Medicare/Medicaid clients are also known as Dual Eligible clients.</a:t>
            </a:r>
          </a:p>
          <a:p>
            <a:pPr marL="285750" marR="0" indent="-285750" algn="just">
              <a:lnSpc>
                <a:spcPct val="107000"/>
              </a:lnSpc>
              <a:spcBef>
                <a:spcPts val="2250"/>
              </a:spcBef>
              <a:spcAft>
                <a:spcPts val="1125"/>
              </a:spcAft>
              <a:buFont typeface="Arial" panose="020B0604020202020204" pitchFamily="34" charset="0"/>
              <a:buChar char="•"/>
            </a:pPr>
            <a:r>
              <a:rPr lang="en-US" dirty="0">
                <a:ea typeface="Calibri" panose="020F0502020204030204" pitchFamily="34" charset="0"/>
                <a:cs typeface="Times New Roman" panose="02020603050405020304" pitchFamily="18" charset="0"/>
              </a:rPr>
              <a:t>These clients have Traditional Medicaid, not MAGI Medicaid. </a:t>
            </a:r>
          </a:p>
          <a:p>
            <a:pPr marL="285750" marR="0" indent="-285750" algn="just">
              <a:lnSpc>
                <a:spcPct val="107000"/>
              </a:lnSpc>
              <a:spcBef>
                <a:spcPts val="2250"/>
              </a:spcBef>
              <a:spcAft>
                <a:spcPts val="1125"/>
              </a:spcAft>
              <a:buFont typeface="Arial" panose="020B0604020202020204" pitchFamily="34" charset="0"/>
              <a:buChar char="•"/>
            </a:pPr>
            <a:r>
              <a:rPr lang="en-US" dirty="0">
                <a:ea typeface="Calibri" panose="020F0502020204030204" pitchFamily="34" charset="0"/>
                <a:cs typeface="Times New Roman" panose="02020603050405020304" pitchFamily="18" charset="0"/>
              </a:rPr>
              <a:t>There is a five-year Lookback Period for eligibility.  </a:t>
            </a:r>
          </a:p>
          <a:p>
            <a:pPr marL="285750" marR="0" indent="-285750" algn="just">
              <a:lnSpc>
                <a:spcPct val="107000"/>
              </a:lnSpc>
              <a:spcBef>
                <a:spcPts val="2250"/>
              </a:spcBef>
              <a:spcAft>
                <a:spcPts val="1125"/>
              </a:spcAft>
              <a:buFont typeface="Arial" panose="020B0604020202020204" pitchFamily="34" charset="0"/>
              <a:buChar char="•"/>
            </a:pPr>
            <a:r>
              <a:rPr lang="en-US" dirty="0">
                <a:ea typeface="Calibri" panose="020F0502020204030204" pitchFamily="34" charset="0"/>
                <a:cs typeface="Times New Roman" panose="02020603050405020304" pitchFamily="18" charset="0"/>
              </a:rPr>
              <a:t>There is Estate Recovery for Medicaid services paid for a client age 55 and older.   </a:t>
            </a:r>
            <a:endParaRPr lang="en-US" dirty="0">
              <a:ea typeface="Calibri" panose="020F0502020204030204" pitchFamily="34" charset="0"/>
              <a:cs typeface="Calibri" panose="020F0502020204030204" pitchFamily="34" charset="0"/>
            </a:endParaRPr>
          </a:p>
        </p:txBody>
      </p:sp>
      <p:pic>
        <p:nvPicPr>
          <p:cNvPr id="11" name="Picture 10">
            <a:extLst>
              <a:ext uri="{FF2B5EF4-FFF2-40B4-BE49-F238E27FC236}">
                <a16:creationId xmlns:a16="http://schemas.microsoft.com/office/drawing/2014/main" id="{7D65FF12-A3BB-461D-BA82-0D412A3379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6" name="Date Placeholder 3">
            <a:extLst>
              <a:ext uri="{FF2B5EF4-FFF2-40B4-BE49-F238E27FC236}">
                <a16:creationId xmlns:a16="http://schemas.microsoft.com/office/drawing/2014/main" id="{08E7612B-E812-4F2D-8A72-B8F1C04EC6E8}"/>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0D520833-5D48-49D5-8950-59DE1D9609F3}"/>
              </a:ext>
            </a:extLst>
          </p:cNvPr>
          <p:cNvSpPr txBox="1"/>
          <p:nvPr/>
        </p:nvSpPr>
        <p:spPr>
          <a:xfrm>
            <a:off x="867266" y="629055"/>
            <a:ext cx="9739699" cy="892552"/>
          </a:xfrm>
          <a:prstGeom prst="rect">
            <a:avLst/>
          </a:prstGeom>
          <a:noFill/>
        </p:spPr>
        <p:txBody>
          <a:bodyPr wrap="square" rtlCol="0">
            <a:spAutoFit/>
          </a:bodyPr>
          <a:lstStyle/>
          <a:p>
            <a:r>
              <a:rPr lang="en-US" sz="2600" b="1" dirty="0">
                <a:cs typeface="Calibri" panose="020F0502020204030204" pitchFamily="34" charset="0"/>
              </a:rPr>
              <a:t>Medicare/Medicaid clients (also known as Dual Eligible clients)</a:t>
            </a:r>
            <a:endParaRPr lang="en-US" sz="2600" dirty="0"/>
          </a:p>
        </p:txBody>
      </p:sp>
    </p:spTree>
    <p:extLst>
      <p:ext uri="{BB962C8B-B14F-4D97-AF65-F5344CB8AC3E}">
        <p14:creationId xmlns:p14="http://schemas.microsoft.com/office/powerpoint/2010/main" val="1728622308"/>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37FFFC0-A35E-45C6-9DF4-54D6EEF1CA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6" name="TextBox 5">
            <a:extLst>
              <a:ext uri="{FF2B5EF4-FFF2-40B4-BE49-F238E27FC236}">
                <a16:creationId xmlns:a16="http://schemas.microsoft.com/office/drawing/2014/main" id="{41F88879-B59E-4F49-837F-D0D6D925C6F6}"/>
              </a:ext>
            </a:extLst>
          </p:cNvPr>
          <p:cNvSpPr txBox="1"/>
          <p:nvPr/>
        </p:nvSpPr>
        <p:spPr>
          <a:xfrm>
            <a:off x="831273" y="1599224"/>
            <a:ext cx="9801561" cy="3320845"/>
          </a:xfrm>
          <a:prstGeom prst="rect">
            <a:avLst/>
          </a:prstGeom>
          <a:noFill/>
        </p:spPr>
        <p:txBody>
          <a:bodyPr wrap="square" rtlCol="0">
            <a:spAutoFit/>
          </a:bodyPr>
          <a:lstStyle/>
          <a:p>
            <a:pPr marL="285750" marR="0" indent="-285750" algn="just">
              <a:lnSpc>
                <a:spcPct val="107000"/>
              </a:lnSpc>
              <a:spcBef>
                <a:spcPts val="2250"/>
              </a:spcBef>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Medicare/</a:t>
            </a:r>
            <a:r>
              <a:rPr lang="en-US" sz="1800" dirty="0">
                <a:effectLst/>
                <a:ea typeface="Times New Roman" panose="02020603050405020304" pitchFamily="18" charset="0"/>
                <a:cs typeface="Calibri" panose="020F0502020204030204" pitchFamily="34" charset="0"/>
              </a:rPr>
              <a:t>Medicaid </a:t>
            </a:r>
            <a:r>
              <a:rPr lang="en-US" dirty="0">
                <a:ea typeface="Times New Roman" panose="02020603050405020304" pitchFamily="18" charset="0"/>
                <a:cs typeface="Calibri" panose="020F0502020204030204" pitchFamily="34" charset="0"/>
              </a:rPr>
              <a:t>clients are eligible based on their income and resources.  Income eligibility for a single person starts at $943 per month and for a married person starts at $1828 per month.  </a:t>
            </a:r>
            <a:r>
              <a:rPr lang="en-US" sz="1800" dirty="0">
                <a:effectLst/>
                <a:ea typeface="Times New Roman" panose="02020603050405020304" pitchFamily="18" charset="0"/>
                <a:cs typeface="Calibri" panose="020F0502020204030204" pitchFamily="34" charset="0"/>
              </a:rPr>
              <a:t> </a:t>
            </a:r>
          </a:p>
          <a:p>
            <a:pPr marL="285750" marR="0" indent="-285750" algn="just">
              <a:lnSpc>
                <a:spcPct val="107000"/>
              </a:lnSpc>
              <a:spcBef>
                <a:spcPts val="2250"/>
              </a:spcBef>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The single person resource limit is $2000 and the married person resource limit is $3000.</a:t>
            </a:r>
          </a:p>
          <a:p>
            <a:pPr marL="285750" marR="0" indent="-285750" algn="just">
              <a:lnSpc>
                <a:spcPct val="107000"/>
              </a:lnSpc>
              <a:spcBef>
                <a:spcPts val="2250"/>
              </a:spcBef>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These recipients are allowed </a:t>
            </a:r>
            <a:r>
              <a:rPr lang="en-US" sz="1800" dirty="0">
                <a:effectLst/>
                <a:ea typeface="Times New Roman" panose="02020603050405020304" pitchFamily="18" charset="0"/>
                <a:cs typeface="Calibri" panose="020F0502020204030204" pitchFamily="34" charset="0"/>
              </a:rPr>
              <a:t>to own “exempt” resources and remain eligible.  Examples of exempt resources are burial funds/burial plans, homes in which the client or the client spouse lives, personal belongings, and cars.  </a:t>
            </a:r>
            <a:endParaRPr lang="en-US" sz="1800" dirty="0">
              <a:effectLst/>
              <a:ea typeface="Calibri" panose="020F0502020204030204" pitchFamily="34" charset="0"/>
              <a:cs typeface="Times New Roman" panose="02020603050405020304" pitchFamily="18" charset="0"/>
            </a:endParaRPr>
          </a:p>
        </p:txBody>
      </p:sp>
      <p:grpSp>
        <p:nvGrpSpPr>
          <p:cNvPr id="7" name="Group 6">
            <a:extLst>
              <a:ext uri="{FF2B5EF4-FFF2-40B4-BE49-F238E27FC236}">
                <a16:creationId xmlns:a16="http://schemas.microsoft.com/office/drawing/2014/main" id="{A1BBF21A-3FB8-4035-B09D-F972FD724901}"/>
              </a:ext>
            </a:extLst>
          </p:cNvPr>
          <p:cNvGrpSpPr/>
          <p:nvPr/>
        </p:nvGrpSpPr>
        <p:grpSpPr>
          <a:xfrm>
            <a:off x="10058400" y="6295053"/>
            <a:ext cx="2133600" cy="562947"/>
            <a:chOff x="10058400" y="6295053"/>
            <a:chExt cx="2133600" cy="562947"/>
          </a:xfrm>
          <a:solidFill>
            <a:srgbClr val="285A83"/>
          </a:solidFill>
        </p:grpSpPr>
        <p:sp>
          <p:nvSpPr>
            <p:cNvPr id="8" name="Rectangle 7">
              <a:extLst>
                <a:ext uri="{FF2B5EF4-FFF2-40B4-BE49-F238E27FC236}">
                  <a16:creationId xmlns:a16="http://schemas.microsoft.com/office/drawing/2014/main" id="{CBBAC463-33E9-4011-AA07-7ABD2AC1AD73}"/>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5">
              <a:extLst>
                <a:ext uri="{FF2B5EF4-FFF2-40B4-BE49-F238E27FC236}">
                  <a16:creationId xmlns:a16="http://schemas.microsoft.com/office/drawing/2014/main" id="{AC41F457-FBD5-4215-9D24-25C1D9564192}"/>
                </a:ext>
              </a:extLst>
            </p:cNvPr>
            <p:cNvSpPr txBox="1">
              <a:spLocks/>
            </p:cNvSpPr>
            <p:nvPr/>
          </p:nvSpPr>
          <p:spPr>
            <a:xfrm>
              <a:off x="11434439" y="6391522"/>
              <a:ext cx="62274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11</a:t>
              </a:fld>
              <a:endParaRPr lang="en-US" sz="1100" dirty="0">
                <a:solidFill>
                  <a:schemeClr val="tx1"/>
                </a:solidFill>
              </a:endParaRPr>
            </a:p>
          </p:txBody>
        </p:sp>
        <p:pic>
          <p:nvPicPr>
            <p:cNvPr id="11" name="Picture 10">
              <a:extLst>
                <a:ext uri="{FF2B5EF4-FFF2-40B4-BE49-F238E27FC236}">
                  <a16:creationId xmlns:a16="http://schemas.microsoft.com/office/drawing/2014/main" id="{B930F0FF-DF28-4E3D-BF4D-E89A3337A1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Date Placeholder 3">
            <a:extLst>
              <a:ext uri="{FF2B5EF4-FFF2-40B4-BE49-F238E27FC236}">
                <a16:creationId xmlns:a16="http://schemas.microsoft.com/office/drawing/2014/main" id="{238A0B07-3931-44CD-8260-C599F8882B0E}"/>
              </a:ext>
            </a:extLst>
          </p:cNvPr>
          <p:cNvSpPr txBox="1">
            <a:spLocks/>
          </p:cNvSpPr>
          <p:nvPr/>
        </p:nvSpPr>
        <p:spPr>
          <a:xfrm>
            <a:off x="10632834" y="6391522"/>
            <a:ext cx="979158"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59D0264C-A286-4729-A0D0-8B69631F143D}"/>
              </a:ext>
            </a:extLst>
          </p:cNvPr>
          <p:cNvSpPr txBox="1"/>
          <p:nvPr/>
        </p:nvSpPr>
        <p:spPr>
          <a:xfrm>
            <a:off x="831273" y="566911"/>
            <a:ext cx="9801561" cy="892552"/>
          </a:xfrm>
          <a:prstGeom prst="rect">
            <a:avLst/>
          </a:prstGeom>
          <a:noFill/>
        </p:spPr>
        <p:txBody>
          <a:bodyPr wrap="square" rtlCol="0">
            <a:spAutoFit/>
          </a:bodyPr>
          <a:lstStyle/>
          <a:p>
            <a:r>
              <a:rPr lang="en-US" sz="2600" b="1" dirty="0">
                <a:cs typeface="Calibri" panose="020F0502020204030204" pitchFamily="34" charset="0"/>
              </a:rPr>
              <a:t>Medicare/Medicaid clients (also known as Dual Eligible clients) (cont’d) </a:t>
            </a:r>
            <a:endParaRPr lang="en-US" sz="2600" dirty="0"/>
          </a:p>
        </p:txBody>
      </p:sp>
    </p:spTree>
    <p:extLst>
      <p:ext uri="{BB962C8B-B14F-4D97-AF65-F5344CB8AC3E}">
        <p14:creationId xmlns:p14="http://schemas.microsoft.com/office/powerpoint/2010/main" val="1522453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D0105A4-CDF0-4072-83F4-CE51F76C64BC}"/>
              </a:ext>
            </a:extLst>
          </p:cNvPr>
          <p:cNvGrpSpPr/>
          <p:nvPr/>
        </p:nvGrpSpPr>
        <p:grpSpPr>
          <a:xfrm>
            <a:off x="10058400" y="6295053"/>
            <a:ext cx="2133600" cy="562947"/>
            <a:chOff x="10058400" y="6295053"/>
            <a:chExt cx="2133600" cy="562947"/>
          </a:xfrm>
          <a:solidFill>
            <a:srgbClr val="285A83"/>
          </a:solidFill>
        </p:grpSpPr>
        <p:sp>
          <p:nvSpPr>
            <p:cNvPr id="3" name="Rectangle 2">
              <a:extLst>
                <a:ext uri="{FF2B5EF4-FFF2-40B4-BE49-F238E27FC236}">
                  <a16:creationId xmlns:a16="http://schemas.microsoft.com/office/drawing/2014/main" id="{69A0C8B1-F6AF-4F4E-945E-DC8E341A3A8F}"/>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5">
              <a:extLst>
                <a:ext uri="{FF2B5EF4-FFF2-40B4-BE49-F238E27FC236}">
                  <a16:creationId xmlns:a16="http://schemas.microsoft.com/office/drawing/2014/main" id="{C1B68CF3-A7B6-446A-A58F-DB986080A78C}"/>
                </a:ext>
              </a:extLst>
            </p:cNvPr>
            <p:cNvSpPr txBox="1">
              <a:spLocks/>
            </p:cNvSpPr>
            <p:nvPr/>
          </p:nvSpPr>
          <p:spPr>
            <a:xfrm>
              <a:off x="11385844" y="6391522"/>
              <a:ext cx="671343"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12</a:t>
              </a:fld>
              <a:endParaRPr lang="en-US" sz="1100" dirty="0">
                <a:solidFill>
                  <a:schemeClr val="tx1"/>
                </a:solidFill>
              </a:endParaRPr>
            </a:p>
          </p:txBody>
        </p:sp>
        <p:pic>
          <p:nvPicPr>
            <p:cNvPr id="6" name="Picture 5">
              <a:extLst>
                <a:ext uri="{FF2B5EF4-FFF2-40B4-BE49-F238E27FC236}">
                  <a16:creationId xmlns:a16="http://schemas.microsoft.com/office/drawing/2014/main" id="{DDC145E6-BAED-4086-8123-3D1E242884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7" name="Picture 6">
            <a:extLst>
              <a:ext uri="{FF2B5EF4-FFF2-40B4-BE49-F238E27FC236}">
                <a16:creationId xmlns:a16="http://schemas.microsoft.com/office/drawing/2014/main" id="{79382012-3E67-415A-BD67-9B72B363B1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Date Placeholder 3">
            <a:extLst>
              <a:ext uri="{FF2B5EF4-FFF2-40B4-BE49-F238E27FC236}">
                <a16:creationId xmlns:a16="http://schemas.microsoft.com/office/drawing/2014/main" id="{4A4EFF71-CF4D-415E-BA37-237BBC2C40A4}"/>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0" name="TextBox 9">
            <a:extLst>
              <a:ext uri="{FF2B5EF4-FFF2-40B4-BE49-F238E27FC236}">
                <a16:creationId xmlns:a16="http://schemas.microsoft.com/office/drawing/2014/main" id="{D7F4976E-0E95-4A42-B7DB-C121CF12B75C}"/>
              </a:ext>
            </a:extLst>
          </p:cNvPr>
          <p:cNvSpPr txBox="1"/>
          <p:nvPr/>
        </p:nvSpPr>
        <p:spPr>
          <a:xfrm>
            <a:off x="798094" y="647711"/>
            <a:ext cx="8123068" cy="2893100"/>
          </a:xfrm>
          <a:prstGeom prst="rect">
            <a:avLst/>
          </a:prstGeom>
          <a:noFill/>
        </p:spPr>
        <p:txBody>
          <a:bodyPr wrap="square" rtlCol="0">
            <a:spAutoFit/>
          </a:bodyPr>
          <a:lstStyle/>
          <a:p>
            <a:r>
              <a:rPr lang="en-US" sz="2600" b="1" dirty="0">
                <a:effectLst/>
                <a:ea typeface="Times New Roman" panose="02020603050405020304" pitchFamily="18" charset="0"/>
                <a:cs typeface="Calibri" panose="020F0502020204030204" pitchFamily="34" charset="0"/>
              </a:rPr>
              <a:t>Medicaid eligibility for Medicare recipients through the </a:t>
            </a:r>
            <a:r>
              <a:rPr lang="en-US" sz="2600" b="1" dirty="0">
                <a:ea typeface="Times New Roman" panose="02020603050405020304" pitchFamily="18" charset="0"/>
                <a:cs typeface="Calibri" panose="020F0502020204030204" pitchFamily="34" charset="0"/>
              </a:rPr>
              <a:t>M</a:t>
            </a:r>
            <a:r>
              <a:rPr lang="en-US" sz="2600" b="1" dirty="0">
                <a:effectLst/>
                <a:ea typeface="Times New Roman" panose="02020603050405020304" pitchFamily="18" charset="0"/>
                <a:cs typeface="Calibri" panose="020F0502020204030204" pitchFamily="34" charset="0"/>
              </a:rPr>
              <a:t>edically </a:t>
            </a:r>
            <a:r>
              <a:rPr lang="en-US" sz="2600" b="1" dirty="0">
                <a:ea typeface="Times New Roman" panose="02020603050405020304" pitchFamily="18" charset="0"/>
                <a:cs typeface="Calibri" panose="020F0502020204030204" pitchFamily="34" charset="0"/>
              </a:rPr>
              <a:t>N</a:t>
            </a:r>
            <a:r>
              <a:rPr lang="en-US" sz="2600" b="1" dirty="0">
                <a:effectLst/>
                <a:ea typeface="Times New Roman" panose="02020603050405020304" pitchFamily="18" charset="0"/>
                <a:cs typeface="Calibri" panose="020F0502020204030204" pitchFamily="34" charset="0"/>
              </a:rPr>
              <a:t>eedy spenddown program</a:t>
            </a:r>
          </a:p>
          <a:p>
            <a:endParaRPr lang="en-US" sz="2600" b="1" dirty="0">
              <a:ea typeface="Times New Roman" panose="02020603050405020304" pitchFamily="18" charset="0"/>
              <a:cs typeface="Calibri" panose="020F0502020204030204" pitchFamily="34" charset="0"/>
            </a:endParaRPr>
          </a:p>
          <a:p>
            <a:endParaRPr lang="en-US" sz="2600" b="1" dirty="0">
              <a:effectLst/>
              <a:ea typeface="Times New Roman" panose="02020603050405020304" pitchFamily="18" charset="0"/>
              <a:cs typeface="Calibri" panose="020F0502020204030204" pitchFamily="34" charset="0"/>
            </a:endParaRPr>
          </a:p>
          <a:p>
            <a:endParaRPr lang="en-US" sz="2600" b="1" dirty="0">
              <a:cs typeface="Calibri" panose="020F0502020204030204" pitchFamily="34" charset="0"/>
            </a:endParaRPr>
          </a:p>
          <a:p>
            <a:endParaRPr lang="en-US" sz="2600" dirty="0"/>
          </a:p>
        </p:txBody>
      </p:sp>
      <p:sp>
        <p:nvSpPr>
          <p:cNvPr id="4" name="TextBox 3">
            <a:extLst>
              <a:ext uri="{FF2B5EF4-FFF2-40B4-BE49-F238E27FC236}">
                <a16:creationId xmlns:a16="http://schemas.microsoft.com/office/drawing/2014/main" id="{63F4E1CF-C39C-493D-B802-A1917EEDC095}"/>
              </a:ext>
            </a:extLst>
          </p:cNvPr>
          <p:cNvSpPr txBox="1"/>
          <p:nvPr/>
        </p:nvSpPr>
        <p:spPr>
          <a:xfrm>
            <a:off x="877455" y="2198050"/>
            <a:ext cx="9755379" cy="923330"/>
          </a:xfrm>
          <a:prstGeom prst="rect">
            <a:avLst/>
          </a:prstGeom>
          <a:noFill/>
        </p:spPr>
        <p:txBody>
          <a:bodyPr wrap="square" rtlCol="0">
            <a:spAutoFit/>
          </a:bodyPr>
          <a:lstStyle/>
          <a:p>
            <a:pPr marL="285750" indent="-285750" algn="jus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The Medically </a:t>
            </a:r>
            <a:r>
              <a:rPr lang="en-US" dirty="0">
                <a:ea typeface="Times New Roman" panose="02020603050405020304" pitchFamily="18" charset="0"/>
                <a:cs typeface="Calibri" panose="020F0502020204030204" pitchFamily="34" charset="0"/>
              </a:rPr>
              <a:t>N</a:t>
            </a:r>
            <a:r>
              <a:rPr lang="en-US" sz="1800" dirty="0">
                <a:effectLst/>
                <a:ea typeface="Times New Roman" panose="02020603050405020304" pitchFamily="18" charset="0"/>
                <a:cs typeface="Calibri" panose="020F0502020204030204" pitchFamily="34" charset="0"/>
              </a:rPr>
              <a:t>eedy spenddown program is challenging for even professionals to understand, so we encourage senior/disabled clients and their families to contact our Pierce County ADRC for guidance and more information on this program at 253-798-4600.   </a:t>
            </a:r>
          </a:p>
        </p:txBody>
      </p:sp>
    </p:spTree>
    <p:extLst>
      <p:ext uri="{BB962C8B-B14F-4D97-AF65-F5344CB8AC3E}">
        <p14:creationId xmlns:p14="http://schemas.microsoft.com/office/powerpoint/2010/main" val="3939434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13</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8" name="TextBox 7">
            <a:extLst>
              <a:ext uri="{FF2B5EF4-FFF2-40B4-BE49-F238E27FC236}">
                <a16:creationId xmlns:a16="http://schemas.microsoft.com/office/drawing/2014/main" id="{5FDA2273-1F76-4419-920D-5E4F3CC7FF90}"/>
              </a:ext>
            </a:extLst>
          </p:cNvPr>
          <p:cNvSpPr txBox="1"/>
          <p:nvPr/>
        </p:nvSpPr>
        <p:spPr>
          <a:xfrm>
            <a:off x="849745" y="631419"/>
            <a:ext cx="10162637" cy="135575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care at home or in care facilities due to limited income/resources and due to functional need for care</a:t>
            </a:r>
            <a:endParaRPr lang="en-US" sz="2600" dirty="0">
              <a:effectLst/>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4ACFA605-8FFE-4AD3-977C-0052C4EB3B01}"/>
              </a:ext>
            </a:extLst>
          </p:cNvPr>
          <p:cNvSpPr txBox="1"/>
          <p:nvPr/>
        </p:nvSpPr>
        <p:spPr>
          <a:xfrm>
            <a:off x="849744" y="2298270"/>
            <a:ext cx="9783089" cy="3605218"/>
          </a:xfrm>
          <a:prstGeom prst="rect">
            <a:avLst/>
          </a:prstGeom>
          <a:noFill/>
        </p:spPr>
        <p:txBody>
          <a:bodyPr wrap="square" rtlCol="0">
            <a:spAutoFit/>
          </a:bodyPr>
          <a:lstStyle/>
          <a:p>
            <a:pPr marL="0" marR="0" algn="just">
              <a:lnSpc>
                <a:spcPct val="107000"/>
              </a:lnSpc>
              <a:spcBef>
                <a:spcPts val="0"/>
              </a:spcBef>
              <a:spcAft>
                <a:spcPts val="1125"/>
              </a:spcAft>
            </a:pPr>
            <a:r>
              <a:rPr lang="en-US" sz="1800" dirty="0">
                <a:effectLst/>
                <a:latin typeface="Open Sans" panose="020B0606030504020204"/>
                <a:ea typeface="Times New Roman" panose="02020603050405020304" pitchFamily="18" charset="0"/>
                <a:cs typeface="Calibri" panose="020F0502020204030204" pitchFamily="34" charset="0"/>
              </a:rPr>
              <a:t>For the following married couple descriptions, we are assuming that only one spouse is seeking Medicaid-funded care.  As a result, only the income of the spouse seeking care is reviewed for Medicaid eligibility.  </a:t>
            </a:r>
          </a:p>
          <a:p>
            <a:pPr marL="0" marR="0" algn="just">
              <a:lnSpc>
                <a:spcPct val="107000"/>
              </a:lnSpc>
              <a:spcBef>
                <a:spcPts val="0"/>
              </a:spcBef>
              <a:spcAft>
                <a:spcPts val="1125"/>
              </a:spcAft>
            </a:pPr>
            <a:r>
              <a:rPr lang="en-US" sz="1800" b="1" dirty="0">
                <a:effectLst/>
                <a:latin typeface="Open Sans" panose="020B0606030504020204"/>
                <a:ea typeface="Calibri" panose="020F0502020204030204" pitchFamily="34" charset="0"/>
              </a:rPr>
              <a:t>COPES program for long-term care in the home</a:t>
            </a:r>
            <a:r>
              <a:rPr lang="en-US" sz="1800" dirty="0">
                <a:effectLst/>
                <a:latin typeface="Open Sans" panose="020B0606030504020204"/>
                <a:ea typeface="Calibri" panose="020F0502020204030204" pitchFamily="34" charset="0"/>
              </a:rPr>
              <a:t>:  </a:t>
            </a:r>
          </a:p>
          <a:p>
            <a:pPr marL="285750" marR="0" indent="-285750" algn="just">
              <a:lnSpc>
                <a:spcPct val="107000"/>
              </a:lnSpc>
              <a:spcBef>
                <a:spcPts val="0"/>
              </a:spcBef>
              <a:spcAft>
                <a:spcPts val="1125"/>
              </a:spcAft>
              <a:buFont typeface="Arial" panose="020B0604020202020204" pitchFamily="34" charset="0"/>
              <a:buChar char="•"/>
            </a:pPr>
            <a:r>
              <a:rPr lang="en-US" sz="1800" dirty="0">
                <a:effectLst/>
                <a:latin typeface="Open Sans" panose="020B0606030504020204"/>
                <a:ea typeface="Calibri" panose="020F0502020204030204" pitchFamily="34" charset="0"/>
              </a:rPr>
              <a:t>This program provides in-home care for senior/disabled clients (age 18 and over) who require help to meet their daily personal care needs.  </a:t>
            </a:r>
          </a:p>
          <a:p>
            <a:pPr marL="285750" marR="0" indent="-285750" algn="just">
              <a:lnSpc>
                <a:spcPct val="107000"/>
              </a:lnSpc>
              <a:spcBef>
                <a:spcPts val="0"/>
              </a:spcBef>
              <a:spcAft>
                <a:spcPts val="1125"/>
              </a:spcAft>
              <a:buFont typeface="Arial" panose="020B0604020202020204" pitchFamily="34" charset="0"/>
              <a:buChar char="•"/>
            </a:pPr>
            <a:r>
              <a:rPr lang="en-US" sz="1800" dirty="0">
                <a:effectLst/>
                <a:latin typeface="Open Sans" panose="020B0606030504020204"/>
                <a:ea typeface="Calibri" panose="020F0502020204030204" pitchFamily="34" charset="0"/>
              </a:rPr>
              <a:t>Care hours can vary depending upon client need.  </a:t>
            </a:r>
          </a:p>
          <a:p>
            <a:pPr marL="285750" marR="0" indent="-285750" algn="just">
              <a:lnSpc>
                <a:spcPct val="107000"/>
              </a:lnSpc>
              <a:spcBef>
                <a:spcPts val="0"/>
              </a:spcBef>
              <a:spcAft>
                <a:spcPts val="1125"/>
              </a:spcAft>
              <a:buFont typeface="Arial" panose="020B0604020202020204" pitchFamily="34" charset="0"/>
              <a:buChar char="•"/>
            </a:pPr>
            <a:r>
              <a:rPr lang="en-US" sz="1800" dirty="0">
                <a:effectLst/>
                <a:latin typeface="Open Sans" panose="020B0606030504020204"/>
                <a:ea typeface="Calibri" panose="020F0502020204030204" pitchFamily="34" charset="0"/>
              </a:rPr>
              <a:t>Care can be provided by a licensed, contracted care agency caregiver or by any adult (except for the client spouse) who completes a fundamentals of caregiving class and passes a criminal background check.  </a:t>
            </a:r>
            <a:endParaRPr lang="en-US" sz="1800" dirty="0">
              <a:effectLst/>
              <a:latin typeface="Open Sans" panose="020B0606030504020204"/>
              <a:ea typeface="Calibri" panose="020F0502020204030204" pitchFamily="34" charset="0"/>
              <a:cs typeface="Times New Roman" panose="02020603050405020304" pitchFamily="18" charset="0"/>
            </a:endParaRPr>
          </a:p>
        </p:txBody>
      </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Tree>
    <p:extLst>
      <p:ext uri="{BB962C8B-B14F-4D97-AF65-F5344CB8AC3E}">
        <p14:creationId xmlns:p14="http://schemas.microsoft.com/office/powerpoint/2010/main" val="382556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14</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16D92414-4A19-4E1B-830A-513A865A60B2}"/>
              </a:ext>
            </a:extLst>
          </p:cNvPr>
          <p:cNvSpPr txBox="1"/>
          <p:nvPr/>
        </p:nvSpPr>
        <p:spPr>
          <a:xfrm>
            <a:off x="858982" y="2364333"/>
            <a:ext cx="9773852" cy="3416320"/>
          </a:xfrm>
          <a:prstGeom prst="rect">
            <a:avLst/>
          </a:prstGeom>
          <a:noFill/>
        </p:spPr>
        <p:txBody>
          <a:bodyPr wrap="square" rtlCol="0">
            <a:spAutoFit/>
          </a:bodyPr>
          <a:lstStyle/>
          <a:p>
            <a:pPr marL="285750" indent="-285750" algn="just">
              <a:buFont typeface="Arial" panose="020B0604020202020204" pitchFamily="34" charset="0"/>
              <a:buChar char="•"/>
            </a:pPr>
            <a:r>
              <a:rPr lang="en-US" sz="1800" dirty="0">
                <a:effectLst/>
                <a:latin typeface="Open Sans" panose="020B0606030504020204"/>
                <a:ea typeface="Calibri" panose="020F0502020204030204" pitchFamily="34" charset="0"/>
              </a:rPr>
              <a:t>A single person can keep monthly income up to $</a:t>
            </a:r>
            <a:r>
              <a:rPr lang="en-US" dirty="0">
                <a:latin typeface="Open Sans" panose="020B0606030504020204"/>
                <a:ea typeface="Calibri" panose="020F0502020204030204" pitchFamily="34" charset="0"/>
              </a:rPr>
              <a:t>2829.  A spouse of a</a:t>
            </a:r>
            <a:r>
              <a:rPr lang="en-US" sz="1800" dirty="0">
                <a:effectLst/>
                <a:latin typeface="Open Sans" panose="020B0606030504020204"/>
                <a:ea typeface="Calibri" panose="020F0502020204030204" pitchFamily="34" charset="0"/>
              </a:rPr>
              <a:t> married person on COPES services can keep all of their own income AND some income </a:t>
            </a:r>
            <a:r>
              <a:rPr lang="en-US" dirty="0">
                <a:latin typeface="Open Sans" panose="020B0606030504020204"/>
                <a:ea typeface="Calibri" panose="020F0502020204030204" pitchFamily="34" charset="0"/>
              </a:rPr>
              <a:t>from the spouse on services for</a:t>
            </a:r>
            <a:r>
              <a:rPr lang="en-US" sz="1800" dirty="0">
                <a:effectLst/>
                <a:latin typeface="Open Sans" panose="020B0606030504020204"/>
                <a:ea typeface="Calibri" panose="020F0502020204030204" pitchFamily="34" charset="0"/>
              </a:rPr>
              <a:t> housing </a:t>
            </a:r>
            <a:r>
              <a:rPr lang="en-US" dirty="0">
                <a:latin typeface="Open Sans" panose="020B0606030504020204"/>
                <a:ea typeface="Calibri" panose="020F0502020204030204" pitchFamily="34" charset="0"/>
              </a:rPr>
              <a:t>costs</a:t>
            </a:r>
            <a:r>
              <a:rPr lang="en-US" sz="1800" dirty="0">
                <a:effectLst/>
                <a:latin typeface="Open Sans" panose="020B0606030504020204"/>
                <a:ea typeface="Calibri" panose="020F0502020204030204" pitchFamily="34" charset="0"/>
              </a:rPr>
              <a:t>. </a:t>
            </a:r>
          </a:p>
          <a:p>
            <a:pPr algn="just"/>
            <a:r>
              <a:rPr lang="en-US" sz="1800" dirty="0">
                <a:effectLst/>
                <a:latin typeface="Open Sans" panose="020B0606030504020204"/>
                <a:ea typeface="Calibri" panose="020F0502020204030204" pitchFamily="34" charset="0"/>
              </a:rPr>
              <a:t> </a:t>
            </a:r>
          </a:p>
          <a:p>
            <a:pPr marL="285750" indent="-285750" algn="just">
              <a:buFont typeface="Arial" panose="020B0604020202020204" pitchFamily="34" charset="0"/>
              <a:buChar char="•"/>
            </a:pPr>
            <a:r>
              <a:rPr lang="en-US" sz="1800" dirty="0">
                <a:effectLst/>
                <a:latin typeface="Open Sans" panose="020B0606030504020204"/>
                <a:ea typeface="Calibri" panose="020F0502020204030204" pitchFamily="34" charset="0"/>
              </a:rPr>
              <a:t>Single resource limit is $2000 and married resource limit is $68,301.  </a:t>
            </a:r>
          </a:p>
          <a:p>
            <a:pPr algn="just"/>
            <a:endParaRPr lang="en-US" sz="1800" dirty="0">
              <a:effectLst/>
              <a:latin typeface="Open Sans" panose="020B0606030504020204"/>
              <a:ea typeface="Calibri" panose="020F0502020204030204" pitchFamily="34" charset="0"/>
            </a:endParaRPr>
          </a:p>
          <a:p>
            <a:pPr marL="285750" indent="-285750" algn="just">
              <a:buFont typeface="Arial" panose="020B0604020202020204" pitchFamily="34" charset="0"/>
              <a:buChar char="•"/>
            </a:pPr>
            <a:r>
              <a:rPr lang="en-US" sz="1800" dirty="0">
                <a:effectLst/>
                <a:latin typeface="Open Sans" panose="020B0606030504020204"/>
                <a:ea typeface="Calibri" panose="020F0502020204030204" pitchFamily="34" charset="0"/>
              </a:rPr>
              <a:t>Clients may have a financial “participation” if their income is above the single or married income limit.  </a:t>
            </a:r>
          </a:p>
          <a:p>
            <a:pPr algn="just"/>
            <a:endParaRPr lang="en-US" dirty="0">
              <a:latin typeface="Open Sans" panose="020B0606030504020204"/>
              <a:ea typeface="Calibri" panose="020F0502020204030204" pitchFamily="34" charset="0"/>
            </a:endParaRPr>
          </a:p>
          <a:p>
            <a:pPr marL="285750" indent="-285750" algn="just">
              <a:buFont typeface="Arial" panose="020B0604020202020204" pitchFamily="34" charset="0"/>
              <a:buChar char="•"/>
            </a:pPr>
            <a:r>
              <a:rPr lang="en-US" sz="1800" dirty="0">
                <a:effectLst/>
                <a:latin typeface="Open Sans" panose="020B0606030504020204"/>
                <a:ea typeface="Calibri" panose="020F0502020204030204" pitchFamily="34" charset="0"/>
              </a:rPr>
              <a:t>There is Estate Recovery for these services for clients over the age of 55 and there is a five- year </a:t>
            </a:r>
            <a:r>
              <a:rPr lang="en-US" dirty="0">
                <a:latin typeface="Open Sans" panose="020B0606030504020204"/>
                <a:ea typeface="Calibri" panose="020F0502020204030204" pitchFamily="34" charset="0"/>
              </a:rPr>
              <a:t>Lookback Period</a:t>
            </a:r>
            <a:r>
              <a:rPr lang="en-US" sz="1800" dirty="0">
                <a:effectLst/>
                <a:latin typeface="Open Sans" panose="020B0606030504020204"/>
                <a:ea typeface="Calibri" panose="020F0502020204030204" pitchFamily="34" charset="0"/>
              </a:rPr>
              <a:t> to check for </a:t>
            </a:r>
            <a:r>
              <a:rPr lang="en-US" dirty="0">
                <a:latin typeface="Open Sans" panose="020B0606030504020204"/>
                <a:ea typeface="Calibri" panose="020F0502020204030204" pitchFamily="34" charset="0"/>
              </a:rPr>
              <a:t>resource</a:t>
            </a:r>
            <a:r>
              <a:rPr lang="en-US" sz="1800" dirty="0">
                <a:effectLst/>
                <a:latin typeface="Open Sans" panose="020B0606030504020204"/>
                <a:ea typeface="Calibri" panose="020F0502020204030204" pitchFamily="34" charset="0"/>
              </a:rPr>
              <a:t> transfers which can impact eligibility.  </a:t>
            </a:r>
          </a:p>
          <a:p>
            <a:pPr algn="just"/>
            <a:endParaRPr lang="en-US" dirty="0"/>
          </a:p>
        </p:txBody>
      </p:sp>
      <p:sp>
        <p:nvSpPr>
          <p:cNvPr id="12" name="TextBox 11">
            <a:extLst>
              <a:ext uri="{FF2B5EF4-FFF2-40B4-BE49-F238E27FC236}">
                <a16:creationId xmlns:a16="http://schemas.microsoft.com/office/drawing/2014/main" id="{F13C6611-BF32-460D-99B0-85CB4EBC9B09}"/>
              </a:ext>
            </a:extLst>
          </p:cNvPr>
          <p:cNvSpPr txBox="1"/>
          <p:nvPr/>
        </p:nvSpPr>
        <p:spPr>
          <a:xfrm>
            <a:off x="858982" y="631419"/>
            <a:ext cx="10153400" cy="135575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care at home or in care facilities due to limited income/resources and due to functional need for care</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0197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15</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9" name="TextBox 8">
            <a:extLst>
              <a:ext uri="{FF2B5EF4-FFF2-40B4-BE49-F238E27FC236}">
                <a16:creationId xmlns:a16="http://schemas.microsoft.com/office/drawing/2014/main" id="{4ACFA605-8FFE-4AD3-977C-0052C4EB3B01}"/>
              </a:ext>
            </a:extLst>
          </p:cNvPr>
          <p:cNvSpPr txBox="1"/>
          <p:nvPr/>
        </p:nvSpPr>
        <p:spPr>
          <a:xfrm>
            <a:off x="868218" y="2141264"/>
            <a:ext cx="9900397" cy="4523354"/>
          </a:xfrm>
          <a:prstGeom prst="rect">
            <a:avLst/>
          </a:prstGeom>
          <a:noFill/>
        </p:spPr>
        <p:txBody>
          <a:bodyPr wrap="square" rtlCol="0">
            <a:spAutoFit/>
          </a:bodyPr>
          <a:lstStyle/>
          <a:p>
            <a:pPr marL="0" marR="0" algn="just">
              <a:lnSpc>
                <a:spcPct val="107000"/>
              </a:lnSpc>
              <a:spcBef>
                <a:spcPts val="0"/>
              </a:spcBef>
              <a:spcAft>
                <a:spcPts val="0"/>
              </a:spcAft>
            </a:pPr>
            <a:r>
              <a:rPr lang="en-US" sz="1800" b="1" dirty="0">
                <a:effectLst/>
                <a:ea typeface="Calibri" panose="020F0502020204030204" pitchFamily="34" charset="0"/>
                <a:cs typeface="Calibri" panose="020F0502020204030204" pitchFamily="34" charset="0"/>
              </a:rPr>
              <a:t>TSOA program for long-term care in the home</a:t>
            </a:r>
            <a:r>
              <a:rPr lang="en-US" sz="1800" dirty="0">
                <a:effectLst/>
                <a:ea typeface="Calibri" panose="020F0502020204030204" pitchFamily="34" charset="0"/>
                <a:cs typeface="Calibri" panose="020F0502020204030204" pitchFamily="34" charset="0"/>
              </a:rPr>
              <a:t>:  </a:t>
            </a:r>
          </a:p>
          <a:p>
            <a:pPr marL="0" marR="0" algn="just">
              <a:lnSpc>
                <a:spcPct val="107000"/>
              </a:lnSpc>
              <a:spcBef>
                <a:spcPts val="0"/>
              </a:spcBef>
              <a:spcAft>
                <a:spcPts val="0"/>
              </a:spcAft>
            </a:pPr>
            <a:endParaRPr lang="en-US" dirty="0">
              <a:ea typeface="Calibri" panose="020F0502020204030204" pitchFamily="34" charset="0"/>
              <a:cs typeface="Calibri" panose="020F0502020204030204" pitchFamily="34" charset="0"/>
            </a:endParaRPr>
          </a:p>
          <a:p>
            <a:pPr marL="285750" marR="0" indent="-285750" algn="just">
              <a:lnSpc>
                <a:spcPct val="107000"/>
              </a:lnSpc>
              <a:spcBef>
                <a:spcPts val="0"/>
              </a:spcBef>
              <a:spcAft>
                <a:spcPts val="0"/>
              </a:spcAft>
              <a:buFont typeface="Arial" panose="020B0604020202020204" pitchFamily="34" charset="0"/>
              <a:buChar char="•"/>
            </a:pPr>
            <a:r>
              <a:rPr lang="en-US" sz="1800" dirty="0">
                <a:effectLst/>
                <a:ea typeface="Calibri" panose="020F0502020204030204" pitchFamily="34" charset="0"/>
                <a:cs typeface="Calibri" panose="020F0502020204030204" pitchFamily="34" charset="0"/>
              </a:rPr>
              <a:t>This program also provides in-home care for senior/disabled clients </a:t>
            </a:r>
            <a:r>
              <a:rPr lang="en-US" dirty="0">
                <a:ea typeface="Calibri" panose="020F0502020204030204" pitchFamily="34" charset="0"/>
                <a:cs typeface="Calibri" panose="020F0502020204030204" pitchFamily="34" charset="0"/>
              </a:rPr>
              <a:t>(limited to </a:t>
            </a:r>
            <a:r>
              <a:rPr lang="en-US" sz="1800" dirty="0">
                <a:effectLst/>
                <a:ea typeface="Calibri" panose="020F0502020204030204" pitchFamily="34" charset="0"/>
                <a:cs typeface="Calibri" panose="020F0502020204030204" pitchFamily="34" charset="0"/>
              </a:rPr>
              <a:t>age 55 and over) who have functional impairments which </a:t>
            </a:r>
            <a:r>
              <a:rPr lang="en-US" dirty="0">
                <a:ea typeface="Calibri" panose="020F0502020204030204" pitchFamily="34" charset="0"/>
                <a:cs typeface="Calibri" panose="020F0502020204030204" pitchFamily="34" charset="0"/>
              </a:rPr>
              <a:t>require caregiver assistance.  </a:t>
            </a:r>
            <a:endParaRPr lang="en-US" sz="1800" dirty="0">
              <a:effectLst/>
              <a:ea typeface="Calibri" panose="020F0502020204030204" pitchFamily="34" charset="0"/>
              <a:cs typeface="Calibri" panose="020F0502020204030204" pitchFamily="34" charset="0"/>
            </a:endParaRPr>
          </a:p>
          <a:p>
            <a:pPr marL="0" marR="0" algn="just">
              <a:lnSpc>
                <a:spcPct val="107000"/>
              </a:lnSpc>
              <a:spcBef>
                <a:spcPts val="0"/>
              </a:spcBef>
              <a:spcAft>
                <a:spcPts val="0"/>
              </a:spcAft>
            </a:pPr>
            <a:endParaRPr lang="en-US" dirty="0">
              <a:ea typeface="Calibri" panose="020F0502020204030204" pitchFamily="34" charset="0"/>
              <a:cs typeface="Calibri" panose="020F0502020204030204" pitchFamily="34" charset="0"/>
            </a:endParaRPr>
          </a:p>
          <a:p>
            <a:pPr marL="285750" marR="0" indent="-285750" algn="just">
              <a:lnSpc>
                <a:spcPct val="107000"/>
              </a:lnSpc>
              <a:spcBef>
                <a:spcPts val="0"/>
              </a:spcBef>
              <a:spcAft>
                <a:spcPts val="0"/>
              </a:spcAft>
              <a:buFont typeface="Arial" panose="020B0604020202020204" pitchFamily="34" charset="0"/>
              <a:buChar char="•"/>
            </a:pPr>
            <a:r>
              <a:rPr lang="en-US" sz="1800" dirty="0">
                <a:effectLst/>
                <a:ea typeface="Calibri" panose="020F0502020204030204" pitchFamily="34" charset="0"/>
                <a:cs typeface="Calibri" panose="020F0502020204030204" pitchFamily="34" charset="0"/>
              </a:rPr>
              <a:t>Income limit for care receiver is $</a:t>
            </a:r>
            <a:r>
              <a:rPr lang="en-US" dirty="0">
                <a:ea typeface="Calibri" panose="020F0502020204030204" pitchFamily="34" charset="0"/>
                <a:cs typeface="Calibri" panose="020F0502020204030204" pitchFamily="34" charset="0"/>
              </a:rPr>
              <a:t>3772</a:t>
            </a:r>
            <a:r>
              <a:rPr lang="en-US" sz="1800" dirty="0">
                <a:effectLst/>
                <a:ea typeface="Calibri" panose="020F0502020204030204" pitchFamily="34" charset="0"/>
                <a:cs typeface="Calibri" panose="020F0502020204030204" pitchFamily="34" charset="0"/>
              </a:rPr>
              <a:t> per month whether single or married.  </a:t>
            </a:r>
          </a:p>
          <a:p>
            <a:pPr marL="285750" marR="0" indent="-285750" algn="just">
              <a:lnSpc>
                <a:spcPct val="107000"/>
              </a:lnSpc>
              <a:spcBef>
                <a:spcPts val="0"/>
              </a:spcBef>
              <a:spcAft>
                <a:spcPts val="0"/>
              </a:spcAft>
              <a:buFont typeface="Arial" panose="020B0604020202020204" pitchFamily="34" charset="0"/>
              <a:buChar char="•"/>
            </a:pPr>
            <a:endParaRPr lang="en-US" dirty="0">
              <a:ea typeface="Calibri" panose="020F0502020204030204" pitchFamily="34" charset="0"/>
              <a:cs typeface="Calibri" panose="020F0502020204030204" pitchFamily="34" charset="0"/>
            </a:endParaRPr>
          </a:p>
          <a:p>
            <a:pPr marL="285750" marR="0" indent="-285750" algn="just">
              <a:lnSpc>
                <a:spcPct val="107000"/>
              </a:lnSpc>
              <a:spcBef>
                <a:spcPts val="0"/>
              </a:spcBef>
              <a:spcAft>
                <a:spcPts val="0"/>
              </a:spcAft>
              <a:buFont typeface="Arial" panose="020B0604020202020204" pitchFamily="34" charset="0"/>
              <a:buChar char="•"/>
            </a:pPr>
            <a:r>
              <a:rPr lang="en-US" sz="1800" dirty="0">
                <a:effectLst/>
                <a:ea typeface="Calibri" panose="020F0502020204030204" pitchFamily="34" charset="0"/>
                <a:cs typeface="Calibri" panose="020F0502020204030204" pitchFamily="34" charset="0"/>
              </a:rPr>
              <a:t>Ther</a:t>
            </a:r>
            <a:r>
              <a:rPr lang="en-US" dirty="0">
                <a:ea typeface="Calibri" panose="020F0502020204030204" pitchFamily="34" charset="0"/>
                <a:cs typeface="Calibri" panose="020F0502020204030204" pitchFamily="34" charset="0"/>
              </a:rPr>
              <a:t>e is no financial “participation” for this program.  </a:t>
            </a:r>
            <a:endParaRPr lang="en-US" sz="1800" dirty="0">
              <a:effectLst/>
              <a:ea typeface="Calibri" panose="020F0502020204030204" pitchFamily="34" charset="0"/>
              <a:cs typeface="Calibri" panose="020F0502020204030204" pitchFamily="34" charset="0"/>
            </a:endParaRPr>
          </a:p>
          <a:p>
            <a:pPr marL="0" marR="0" algn="just">
              <a:lnSpc>
                <a:spcPct val="107000"/>
              </a:lnSpc>
              <a:spcBef>
                <a:spcPts val="0"/>
              </a:spcBef>
              <a:spcAft>
                <a:spcPts val="0"/>
              </a:spcAft>
            </a:pPr>
            <a:endParaRPr lang="en-US" dirty="0">
              <a:ea typeface="Calibri" panose="020F0502020204030204" pitchFamily="34" charset="0"/>
              <a:cs typeface="Calibri" panose="020F0502020204030204" pitchFamily="34" charset="0"/>
            </a:endParaRPr>
          </a:p>
          <a:p>
            <a:pPr marL="285750" marR="0" indent="-285750" algn="just">
              <a:lnSpc>
                <a:spcPct val="107000"/>
              </a:lnSpc>
              <a:spcBef>
                <a:spcPts val="0"/>
              </a:spcBef>
              <a:spcAft>
                <a:spcPts val="0"/>
              </a:spcAft>
              <a:buFont typeface="Arial" panose="020B0604020202020204" pitchFamily="34" charset="0"/>
              <a:buChar char="•"/>
            </a:pPr>
            <a:r>
              <a:rPr lang="en-US" sz="1800" dirty="0">
                <a:effectLst/>
                <a:ea typeface="Calibri" panose="020F0502020204030204" pitchFamily="34" charset="0"/>
                <a:cs typeface="Calibri" panose="020F0502020204030204" pitchFamily="34" charset="0"/>
              </a:rPr>
              <a:t>Single resource limit is $71,394 and married resource limit is $</a:t>
            </a:r>
            <a:r>
              <a:rPr lang="en-US" dirty="0">
                <a:ea typeface="Calibri" panose="020F0502020204030204" pitchFamily="34" charset="0"/>
                <a:cs typeface="Calibri" panose="020F0502020204030204" pitchFamily="34" charset="0"/>
              </a:rPr>
              <a:t>139,695</a:t>
            </a:r>
            <a:r>
              <a:rPr lang="en-US" sz="1800" dirty="0">
                <a:effectLst/>
                <a:ea typeface="Calibri" panose="020F0502020204030204" pitchFamily="34" charset="0"/>
                <a:cs typeface="Calibri" panose="020F0502020204030204" pitchFamily="34" charset="0"/>
              </a:rPr>
              <a:t>.  </a:t>
            </a:r>
          </a:p>
          <a:p>
            <a:pPr marL="0" marR="0" algn="just">
              <a:lnSpc>
                <a:spcPct val="107000"/>
              </a:lnSpc>
              <a:spcBef>
                <a:spcPts val="0"/>
              </a:spcBef>
              <a:spcAft>
                <a:spcPts val="0"/>
              </a:spcAft>
            </a:pPr>
            <a:endParaRPr lang="en-US" dirty="0">
              <a:ea typeface="Calibri" panose="020F0502020204030204" pitchFamily="34" charset="0"/>
              <a:cs typeface="Calibri" panose="020F0502020204030204" pitchFamily="34" charset="0"/>
            </a:endParaRPr>
          </a:p>
          <a:p>
            <a:pPr marL="285750" marR="0" indent="-285750" algn="just">
              <a:lnSpc>
                <a:spcPct val="107000"/>
              </a:lnSpc>
              <a:spcBef>
                <a:spcPts val="0"/>
              </a:spcBef>
              <a:spcAft>
                <a:spcPts val="0"/>
              </a:spcAft>
              <a:buFont typeface="Arial" panose="020B0604020202020204" pitchFamily="34" charset="0"/>
              <a:buChar char="•"/>
            </a:pPr>
            <a:r>
              <a:rPr lang="en-US" sz="1800" dirty="0">
                <a:effectLst/>
                <a:ea typeface="Calibri" panose="020F0502020204030204" pitchFamily="34" charset="0"/>
                <a:cs typeface="Calibri" panose="020F0502020204030204" pitchFamily="34" charset="0"/>
              </a:rPr>
              <a:t>Care hours limited to a maximum of 20 per month</a:t>
            </a:r>
            <a:r>
              <a:rPr lang="en-US" dirty="0">
                <a:ea typeface="Calibri" panose="020F0502020204030204" pitchFamily="34" charset="0"/>
                <a:cs typeface="Calibri" panose="020F0502020204030204" pitchFamily="34" charset="0"/>
              </a:rPr>
              <a:t> and there is no Medicaid coverage.   Care can be provided by an agency caregiver or any other eligible adult  (not the spouse). </a:t>
            </a:r>
            <a:r>
              <a:rPr lang="en-US" sz="1800" dirty="0">
                <a:effectLst/>
                <a:ea typeface="Calibri" panose="020F0502020204030204" pitchFamily="34" charset="0"/>
                <a:cs typeface="Calibri" panose="020F0502020204030204" pitchFamily="34" charset="0"/>
              </a:rPr>
              <a:t>  </a:t>
            </a:r>
          </a:p>
          <a:p>
            <a:pPr marL="285750" marR="0" indent="-285750" algn="just">
              <a:lnSpc>
                <a:spcPct val="107000"/>
              </a:lnSpc>
              <a:spcBef>
                <a:spcPts val="0"/>
              </a:spcBef>
              <a:spcAft>
                <a:spcPts val="0"/>
              </a:spcAft>
              <a:buFont typeface="Arial" panose="020B0604020202020204" pitchFamily="34" charset="0"/>
              <a:buChar char="•"/>
            </a:pPr>
            <a:endParaRPr lang="en-US" dirty="0">
              <a:ea typeface="Calibri" panose="020F0502020204030204" pitchFamily="34" charset="0"/>
              <a:cs typeface="Calibri" panose="020F0502020204030204" pitchFamily="34" charset="0"/>
            </a:endParaRPr>
          </a:p>
          <a:p>
            <a:pPr marL="285750" marR="0" indent="-285750" algn="just">
              <a:lnSpc>
                <a:spcPct val="107000"/>
              </a:lnSpc>
              <a:spcBef>
                <a:spcPts val="0"/>
              </a:spcBef>
              <a:spcAft>
                <a:spcPts val="0"/>
              </a:spcAft>
              <a:buFont typeface="Arial" panose="020B0604020202020204" pitchFamily="34" charset="0"/>
              <a:buChar char="•"/>
            </a:pPr>
            <a:r>
              <a:rPr lang="en-US" sz="1800" dirty="0">
                <a:effectLst/>
                <a:ea typeface="Calibri" panose="020F0502020204030204" pitchFamily="34" charset="0"/>
                <a:cs typeface="Calibri" panose="020F0502020204030204" pitchFamily="34" charset="0"/>
              </a:rPr>
              <a:t>There is no Estate Recovery and no Lookback Period for this program.   </a:t>
            </a:r>
            <a:endParaRPr lang="en-US" sz="1800" dirty="0">
              <a:effectLst/>
              <a:ea typeface="Calibri" panose="020F0502020204030204" pitchFamily="34" charset="0"/>
              <a:cs typeface="Times New Roman" panose="02020603050405020304" pitchFamily="18" charset="0"/>
            </a:endParaRPr>
          </a:p>
        </p:txBody>
      </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0" name="TextBox 9">
            <a:extLst>
              <a:ext uri="{FF2B5EF4-FFF2-40B4-BE49-F238E27FC236}">
                <a16:creationId xmlns:a16="http://schemas.microsoft.com/office/drawing/2014/main" id="{5C5DE32C-2219-48A6-AF9B-7479E9D3BCF7}"/>
              </a:ext>
            </a:extLst>
          </p:cNvPr>
          <p:cNvSpPr txBox="1"/>
          <p:nvPr/>
        </p:nvSpPr>
        <p:spPr>
          <a:xfrm>
            <a:off x="868218" y="353754"/>
            <a:ext cx="10159911" cy="178388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care at home or in care facilities due to limited income/resources and due to functional need for care (cont’d)</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9703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16</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401799EA-7E12-49D0-BB5B-684EB1B51E35}"/>
              </a:ext>
            </a:extLst>
          </p:cNvPr>
          <p:cNvSpPr txBox="1"/>
          <p:nvPr/>
        </p:nvSpPr>
        <p:spPr>
          <a:xfrm>
            <a:off x="858982" y="1911910"/>
            <a:ext cx="9773852" cy="4635949"/>
          </a:xfrm>
          <a:prstGeom prst="rect">
            <a:avLst/>
          </a:prstGeom>
          <a:noFill/>
        </p:spPr>
        <p:txBody>
          <a:bodyPr wrap="square" rtlCol="0">
            <a:spAutoFit/>
          </a:bodyPr>
          <a:lstStyle/>
          <a:p>
            <a:pPr marL="0" marR="0" algn="just">
              <a:lnSpc>
                <a:spcPct val="107000"/>
              </a:lnSpc>
              <a:spcBef>
                <a:spcPts val="0"/>
              </a:spcBef>
              <a:spcAft>
                <a:spcPts val="1125"/>
              </a:spcAft>
            </a:pPr>
            <a:r>
              <a:rPr lang="en-US" sz="1800" b="1" dirty="0">
                <a:effectLst/>
                <a:ea typeface="Times New Roman" panose="02020603050405020304" pitchFamily="18" charset="0"/>
                <a:cs typeface="Calibri" panose="020F0502020204030204" pitchFamily="34" charset="0"/>
              </a:rPr>
              <a:t>Medicaid-funded long-term care in an Assisted Living Facility (ALF) or Adult Family Home (AFH):</a:t>
            </a:r>
            <a:endParaRPr lang="en-US" sz="1800" dirty="0">
              <a:effectLst/>
              <a:ea typeface="Times New Roman" panose="02020603050405020304" pitchFamily="18" charset="0"/>
              <a:cs typeface="Calibri" panose="020F0502020204030204" pitchFamily="34" charset="0"/>
            </a:endParaRPr>
          </a:p>
          <a:p>
            <a:pPr marL="285750" marR="0" indent="-285750" algn="just">
              <a:lnSpc>
                <a:spcPct val="107000"/>
              </a:lnSpc>
              <a:spcBef>
                <a:spcPts val="0"/>
              </a:spcBef>
              <a:spcAft>
                <a:spcPts val="1125"/>
              </a:spcAf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Single person resource limit is $2000 and married person is $</a:t>
            </a:r>
            <a:r>
              <a:rPr lang="en-US" dirty="0">
                <a:ea typeface="Times New Roman" panose="02020603050405020304" pitchFamily="18" charset="0"/>
                <a:cs typeface="Calibri" panose="020F0502020204030204" pitchFamily="34" charset="0"/>
              </a:rPr>
              <a:t>71,394</a:t>
            </a:r>
            <a:r>
              <a:rPr lang="en-US" sz="1800" dirty="0">
                <a:effectLst/>
                <a:ea typeface="Times New Roman" panose="02020603050405020304" pitchFamily="18" charset="0"/>
                <a:cs typeface="Calibri" panose="020F0502020204030204" pitchFamily="34" charset="0"/>
              </a:rPr>
              <a:t> (after one this amount must be held in the name of the spouse who is not on services).  </a:t>
            </a:r>
          </a:p>
          <a:p>
            <a:pPr marL="285750" marR="0" indent="-285750" algn="just">
              <a:lnSpc>
                <a:spcPct val="107000"/>
              </a:lnSpc>
              <a:spcBef>
                <a:spcPts val="0"/>
              </a:spcBef>
              <a:spcAft>
                <a:spcPts val="1125"/>
              </a:spcAf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For a single person, the cost of care depends on the </a:t>
            </a:r>
            <a:r>
              <a:rPr lang="en-US" dirty="0">
                <a:ea typeface="Times New Roman" panose="02020603050405020304" pitchFamily="18" charset="0"/>
                <a:cs typeface="Calibri" panose="020F0502020204030204" pitchFamily="34" charset="0"/>
              </a:rPr>
              <a:t>monthly payment</a:t>
            </a:r>
            <a:r>
              <a:rPr lang="en-US" sz="1800" dirty="0">
                <a:effectLst/>
                <a:ea typeface="Times New Roman" panose="02020603050405020304" pitchFamily="18" charset="0"/>
                <a:cs typeface="Calibri" panose="020F0502020204030204" pitchFamily="34" charset="0"/>
              </a:rPr>
              <a:t> rate as established by the DSHS HCS social worker CARE assessment.  </a:t>
            </a:r>
          </a:p>
          <a:p>
            <a:pPr marL="285750" marR="0" indent="-285750" algn="just">
              <a:lnSpc>
                <a:spcPct val="107000"/>
              </a:lnSpc>
              <a:spcBef>
                <a:spcPts val="0"/>
              </a:spcBef>
              <a:spcAft>
                <a:spcPts val="1125"/>
              </a:spcAf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The monthly payment rate is the amount of Medicaid payment that an ALF or AFH will receive over the course of a month for caring for a resident on Medicaid funding. </a:t>
            </a:r>
          </a:p>
          <a:p>
            <a:pPr marL="285750" marR="0" indent="-285750" algn="just">
              <a:lnSpc>
                <a:spcPct val="107000"/>
              </a:lnSpc>
              <a:spcBef>
                <a:spcPts val="0"/>
              </a:spcBef>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The monthly payment rate for Medicaid is usually lower than the facility private pay rate.  </a:t>
            </a:r>
            <a:endParaRPr lang="en-US" sz="1800" dirty="0">
              <a:effectLst/>
              <a:ea typeface="Times New Roman" panose="02020603050405020304" pitchFamily="18" charset="0"/>
            </a:endParaRPr>
          </a:p>
          <a:p>
            <a:pPr marL="285750" marR="0" indent="-285750" algn="just">
              <a:lnSpc>
                <a:spcPct val="107000"/>
              </a:lnSpc>
              <a:spcBef>
                <a:spcPts val="0"/>
              </a:spcBef>
              <a:spcAft>
                <a:spcPts val="1125"/>
              </a:spcAft>
              <a:buFont typeface="Arial" panose="020B0604020202020204" pitchFamily="34" charset="0"/>
              <a:buChar char="•"/>
            </a:pPr>
            <a:r>
              <a:rPr lang="en-US" dirty="0">
                <a:ea typeface="Times New Roman" panose="02020603050405020304" pitchFamily="18" charset="0"/>
              </a:rPr>
              <a:t>T</a:t>
            </a:r>
            <a:r>
              <a:rPr lang="en-US" sz="1800" dirty="0">
                <a:effectLst/>
                <a:ea typeface="Times New Roman" panose="02020603050405020304" pitchFamily="18" charset="0"/>
              </a:rPr>
              <a:t>he client pays their whole monthly income (less their $</a:t>
            </a:r>
            <a:r>
              <a:rPr lang="en-US" dirty="0">
                <a:ea typeface="Times New Roman" panose="02020603050405020304" pitchFamily="18" charset="0"/>
              </a:rPr>
              <a:t>100</a:t>
            </a:r>
            <a:r>
              <a:rPr lang="en-US" sz="1800" dirty="0">
                <a:effectLst/>
                <a:ea typeface="Times New Roman" panose="02020603050405020304" pitchFamily="18" charset="0"/>
              </a:rPr>
              <a:t> Personal Needs Allowance or PNA) to the ALF or AFH, and Medicaid pays the remaining cost of client care to the facility.  </a:t>
            </a:r>
            <a:r>
              <a:rPr lang="en-US" sz="1800" dirty="0">
                <a:effectLst/>
                <a:ea typeface="Times New Roman" panose="02020603050405020304" pitchFamily="18" charset="0"/>
                <a:cs typeface="Calibri" panose="020F0502020204030204" pitchFamily="34" charset="0"/>
              </a:rPr>
              <a:t>  </a:t>
            </a:r>
            <a:endParaRPr lang="en-US" dirty="0"/>
          </a:p>
        </p:txBody>
      </p:sp>
      <p:sp>
        <p:nvSpPr>
          <p:cNvPr id="12" name="TextBox 11">
            <a:extLst>
              <a:ext uri="{FF2B5EF4-FFF2-40B4-BE49-F238E27FC236}">
                <a16:creationId xmlns:a16="http://schemas.microsoft.com/office/drawing/2014/main" id="{2C593B89-DB12-4D10-95BE-673A6BE60901}"/>
              </a:ext>
            </a:extLst>
          </p:cNvPr>
          <p:cNvSpPr txBox="1"/>
          <p:nvPr/>
        </p:nvSpPr>
        <p:spPr>
          <a:xfrm>
            <a:off x="858982" y="84468"/>
            <a:ext cx="10169147" cy="178388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care at home or in care facilities due to limited income/resources and due to functional need for care (cont’d)</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824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17</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6C14FD24-04C9-43A3-97CA-A2FCF7FBE7AF}"/>
              </a:ext>
            </a:extLst>
          </p:cNvPr>
          <p:cNvSpPr txBox="1"/>
          <p:nvPr/>
        </p:nvSpPr>
        <p:spPr>
          <a:xfrm>
            <a:off x="712980" y="2463812"/>
            <a:ext cx="9919854" cy="2878865"/>
          </a:xfrm>
          <a:prstGeom prst="rect">
            <a:avLst/>
          </a:prstGeom>
          <a:noFill/>
        </p:spPr>
        <p:txBody>
          <a:bodyPr wrap="square" rtlCol="0">
            <a:spAutoFit/>
          </a:bodyPr>
          <a:lstStyle/>
          <a:p>
            <a:pPr marL="285750" indent="-285750" algn="just">
              <a:lnSpc>
                <a:spcPct val="107000"/>
              </a:lnSpc>
              <a:spcAft>
                <a:spcPts val="1125"/>
              </a:spcAft>
              <a:buFont typeface="Arial" panose="020B0604020202020204" pitchFamily="34" charset="0"/>
              <a:buChar char="•"/>
            </a:pPr>
            <a:r>
              <a:rPr lang="en-US" dirty="0">
                <a:ea typeface="Times New Roman" panose="02020603050405020304" pitchFamily="18" charset="0"/>
              </a:rPr>
              <a:t>One exception to the financial participation rule occurs if the client is married, then the client pays $740 of income to the care facility, and income above that amount </a:t>
            </a:r>
            <a:r>
              <a:rPr lang="en-US" dirty="0">
                <a:ea typeface="Times New Roman" panose="02020603050405020304" pitchFamily="18" charset="0"/>
                <a:cs typeface="Calibri" panose="020F0502020204030204" pitchFamily="34" charset="0"/>
              </a:rPr>
              <a:t>can be kept by the spouse for household living expenses.</a:t>
            </a:r>
            <a:endParaRPr lang="en-US" sz="1800" dirty="0">
              <a:effectLst/>
              <a:ea typeface="Times New Roman" panose="02020603050405020304" pitchFamily="18" charset="0"/>
              <a:cs typeface="Calibri" panose="020F0502020204030204" pitchFamily="34" charset="0"/>
            </a:endParaRPr>
          </a:p>
          <a:p>
            <a:pPr marL="0" marR="0" algn="just">
              <a:lnSpc>
                <a:spcPct val="107000"/>
              </a:lnSpc>
              <a:spcBef>
                <a:spcPts val="0"/>
              </a:spcBef>
              <a:spcAft>
                <a:spcPts val="1125"/>
              </a:spcAft>
            </a:pPr>
            <a:r>
              <a:rPr lang="en-US" b="1" dirty="0">
                <a:ea typeface="Times New Roman" panose="02020603050405020304" pitchFamily="18" charset="0"/>
                <a:cs typeface="Times New Roman" panose="02020603050405020304" pitchFamily="18" charset="0"/>
              </a:rPr>
              <a:t>Example</a:t>
            </a:r>
            <a:r>
              <a:rPr lang="en-US" dirty="0">
                <a:ea typeface="Times New Roman" panose="02020603050405020304" pitchFamily="18" charset="0"/>
                <a:cs typeface="Times New Roman" panose="02020603050405020304" pitchFamily="18" charset="0"/>
              </a:rPr>
              <a:t>:  </a:t>
            </a:r>
            <a:r>
              <a:rPr lang="en-US" sz="1800" dirty="0">
                <a:effectLst/>
                <a:ea typeface="Calibri" panose="020F0502020204030204" pitchFamily="34" charset="0"/>
                <a:cs typeface="Times New Roman" panose="02020603050405020304" pitchFamily="18" charset="0"/>
              </a:rPr>
              <a:t> Jean applies for Medicaid-funded ALF care for herse</a:t>
            </a:r>
            <a:r>
              <a:rPr lang="en-US" dirty="0">
                <a:ea typeface="Calibri" panose="020F0502020204030204" pitchFamily="34" charset="0"/>
                <a:cs typeface="Times New Roman" panose="02020603050405020304" pitchFamily="18" charset="0"/>
              </a:rPr>
              <a:t>lf with the help of her Pierce     County ADRC case manager.  Jean’s monthly Social Security income is $1000.  Her DSHS social worker CARE assessment determines that the DSHS monthly Medicaid payment rate to the ALF is $2400.  Jean moves into the ALF and out of her $1000 SS income she pays $900.00 to the ALF as her monthly financial participation and she keeps $100.00.  DSHS pays the ALF the remainder of her monthly payment rate which is $1471.12.    </a:t>
            </a:r>
            <a:endParaRPr lang="en-US" dirty="0"/>
          </a:p>
        </p:txBody>
      </p:sp>
      <p:sp>
        <p:nvSpPr>
          <p:cNvPr id="13" name="TextBox 12">
            <a:extLst>
              <a:ext uri="{FF2B5EF4-FFF2-40B4-BE49-F238E27FC236}">
                <a16:creationId xmlns:a16="http://schemas.microsoft.com/office/drawing/2014/main" id="{772915D2-3E57-460E-92BD-EFCC090F1344}"/>
              </a:ext>
            </a:extLst>
          </p:cNvPr>
          <p:cNvSpPr txBox="1"/>
          <p:nvPr/>
        </p:nvSpPr>
        <p:spPr>
          <a:xfrm>
            <a:off x="891398" y="111395"/>
            <a:ext cx="10233802" cy="178388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care at home or in care facilities due to limited income/resources and due to functional need for care (cont’d)</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8564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18</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A4D9F39E-1387-4716-B83E-5CA0454F0D0E}"/>
              </a:ext>
            </a:extLst>
          </p:cNvPr>
          <p:cNvSpPr txBox="1"/>
          <p:nvPr/>
        </p:nvSpPr>
        <p:spPr>
          <a:xfrm>
            <a:off x="858982" y="2252909"/>
            <a:ext cx="9864436" cy="2944909"/>
          </a:xfrm>
          <a:prstGeom prst="rect">
            <a:avLst/>
          </a:prstGeom>
          <a:noFill/>
        </p:spPr>
        <p:txBody>
          <a:bodyPr wrap="square" rtlCol="0">
            <a:spAutoFit/>
          </a:bodyPr>
          <a:lstStyle/>
          <a:p>
            <a:pPr marL="0" marR="0" algn="just">
              <a:lnSpc>
                <a:spcPct val="107000"/>
              </a:lnSpc>
              <a:spcBef>
                <a:spcPts val="0"/>
              </a:spcBef>
              <a:spcAft>
                <a:spcPts val="1125"/>
              </a:spcAft>
            </a:pPr>
            <a:r>
              <a:rPr lang="en-US" sz="1800" b="1" dirty="0">
                <a:effectLst/>
                <a:ea typeface="Times New Roman" panose="02020603050405020304" pitchFamily="18" charset="0"/>
                <a:cs typeface="Calibri" panose="020F0502020204030204" pitchFamily="34" charset="0"/>
              </a:rPr>
              <a:t>SNF Medicaid funding for long-term “custodial” care in skilled nursing facilities</a:t>
            </a:r>
            <a:r>
              <a:rPr lang="en-US" b="1" dirty="0">
                <a:ea typeface="Times New Roman" panose="02020603050405020304" pitchFamily="18" charset="0"/>
                <a:cs typeface="Calibri" panose="020F0502020204030204" pitchFamily="34" charset="0"/>
              </a:rPr>
              <a:t>:</a:t>
            </a:r>
          </a:p>
          <a:p>
            <a:pPr marL="285750" marR="0" indent="-285750" algn="just">
              <a:lnSpc>
                <a:spcPct val="107000"/>
              </a:lnSpc>
              <a:spcBef>
                <a:spcPts val="0"/>
              </a:spcBef>
              <a:spcAft>
                <a:spcPts val="1125"/>
              </a:spcAft>
              <a:buFont typeface="Arial" panose="020B0604020202020204" pitchFamily="34" charset="0"/>
              <a:buChar char="•"/>
            </a:pPr>
            <a:r>
              <a:rPr lang="en-US" sz="1800" dirty="0">
                <a:effectLst/>
                <a:ea typeface="Times New Roman" panose="02020603050405020304" pitchFamily="18" charset="0"/>
              </a:rPr>
              <a:t>Basically, the client qualifies for Medicaid funding for SNF facility long-term (custodial) care </a:t>
            </a:r>
            <a:r>
              <a:rPr lang="en-US" sz="1800" dirty="0">
                <a:effectLst/>
                <a:ea typeface="Calibri" panose="020F0502020204030204" pitchFamily="34" charset="0"/>
              </a:rPr>
              <a:t>if the client income is less than the Medicaid nursing home rate plus any regular medical expenses</a:t>
            </a:r>
            <a:r>
              <a:rPr lang="en-US" dirty="0">
                <a:ea typeface="Calibri" panose="020F0502020204030204" pitchFamily="34" charset="0"/>
              </a:rPr>
              <a:t>.  </a:t>
            </a:r>
          </a:p>
          <a:p>
            <a:pPr marL="285750" indent="-285750" algn="just">
              <a:buFont typeface="Arial" panose="020B0604020202020204" pitchFamily="34" charset="0"/>
              <a:buChar char="•"/>
            </a:pPr>
            <a:r>
              <a:rPr lang="en-US" sz="1800" dirty="0">
                <a:effectLst/>
                <a:ea typeface="Times New Roman" panose="02020603050405020304" pitchFamily="18" charset="0"/>
              </a:rPr>
              <a:t>The client must also meet resource limits as a single person at $2000.00 or as a married couple at $</a:t>
            </a:r>
            <a:r>
              <a:rPr lang="en-US" dirty="0">
                <a:ea typeface="Times New Roman" panose="02020603050405020304" pitchFamily="18" charset="0"/>
              </a:rPr>
              <a:t>71,394</a:t>
            </a:r>
            <a:r>
              <a:rPr lang="en-US" sz="1800" dirty="0">
                <a:effectLst/>
                <a:ea typeface="Times New Roman" panose="02020603050405020304" pitchFamily="18" charset="0"/>
              </a:rPr>
              <a:t>.00</a:t>
            </a:r>
            <a:r>
              <a:rPr lang="en-US" dirty="0">
                <a:ea typeface="Times New Roman" panose="02020603050405020304" pitchFamily="18" charset="0"/>
              </a:rPr>
              <a:t>.</a:t>
            </a:r>
          </a:p>
          <a:p>
            <a:pPr algn="just"/>
            <a:endParaRPr lang="en-US" dirty="0"/>
          </a:p>
          <a:p>
            <a:pPr marL="285750" indent="-285750" algn="just">
              <a:buFont typeface="Arial" panose="020B0604020202020204" pitchFamily="34" charset="0"/>
              <a:buChar char="•"/>
            </a:pPr>
            <a:r>
              <a:rPr lang="en-US" dirty="0"/>
              <a:t>In most cases the Medicaid benefit will start once the client’s Medicare benefit is exhausted at the SNF, which usually occurs about 21 days after admission.  </a:t>
            </a:r>
          </a:p>
        </p:txBody>
      </p:sp>
      <p:sp>
        <p:nvSpPr>
          <p:cNvPr id="13" name="TextBox 12">
            <a:extLst>
              <a:ext uri="{FF2B5EF4-FFF2-40B4-BE49-F238E27FC236}">
                <a16:creationId xmlns:a16="http://schemas.microsoft.com/office/drawing/2014/main" id="{146502F8-D97F-459A-A3FE-98AF1002A8EC}"/>
              </a:ext>
            </a:extLst>
          </p:cNvPr>
          <p:cNvSpPr txBox="1"/>
          <p:nvPr/>
        </p:nvSpPr>
        <p:spPr>
          <a:xfrm>
            <a:off x="858982" y="546951"/>
            <a:ext cx="10169147" cy="91704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custodial care in a Skilled Nursing Facility</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3278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19</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4CF20ADE-4AC7-4E41-8AE8-4553311BBD3F}"/>
              </a:ext>
            </a:extLst>
          </p:cNvPr>
          <p:cNvSpPr txBox="1"/>
          <p:nvPr/>
        </p:nvSpPr>
        <p:spPr>
          <a:xfrm>
            <a:off x="895927" y="2314169"/>
            <a:ext cx="9736907" cy="2862322"/>
          </a:xfrm>
          <a:prstGeom prst="rect">
            <a:avLst/>
          </a:prstGeom>
          <a:noFill/>
        </p:spPr>
        <p:txBody>
          <a:bodyPr wrap="square" rtlCol="0">
            <a:spAutoFit/>
          </a:bodyPr>
          <a:lstStyle/>
          <a:p>
            <a:pPr marL="285750" indent="-285750" algn="just">
              <a:buFont typeface="Arial" panose="020B0604020202020204" pitchFamily="34" charset="0"/>
              <a:buChar char="•"/>
            </a:pPr>
            <a:r>
              <a:rPr lang="en-US" dirty="0">
                <a:ea typeface="Times New Roman" panose="02020603050405020304" pitchFamily="18" charset="0"/>
                <a:cs typeface="Calibri" panose="020F0502020204030204" pitchFamily="34" charset="0"/>
              </a:rPr>
              <a:t>The client must have functional need for SNF level of care.  </a:t>
            </a:r>
          </a:p>
          <a:p>
            <a:pPr algn="just"/>
            <a:endParaRPr lang="en-US" dirty="0">
              <a:ea typeface="Times New Roman" panose="02020603050405020304" pitchFamily="18" charset="0"/>
              <a:cs typeface="Calibri" panose="020F0502020204030204" pitchFamily="34" charset="0"/>
            </a:endParaRPr>
          </a:p>
          <a:p>
            <a:pPr marL="285750" indent="-285750" algn="jus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The five-year lookback period and estate recovery provisions (if over the age of 55) are in place for this type of Medicaid benefit.  </a:t>
            </a:r>
          </a:p>
          <a:p>
            <a:pPr marL="285750" indent="-285750" algn="just">
              <a:buFont typeface="Arial" panose="020B0604020202020204" pitchFamily="34" charset="0"/>
              <a:buChar char="•"/>
            </a:pPr>
            <a:endParaRPr lang="en-US" dirty="0">
              <a:ea typeface="Times New Roman" panose="02020603050405020304" pitchFamily="18" charset="0"/>
              <a:cs typeface="Calibri" panose="020F0502020204030204" pitchFamily="34" charset="0"/>
            </a:endParaRPr>
          </a:p>
          <a:p>
            <a:pPr marL="285750" indent="-285750" algn="jus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During the first six months of the client status with Medicaid funding at the SNF, the client is allowed to keep a portion of their monthly income to pay the costs (such as rent/mortgage, property taxes, insurance, and utilities) to keep their current home or apartment but only if the client can declare their intention to return home and only if the attending physician at the SNF agrees in writing.      </a:t>
            </a:r>
            <a:endParaRPr lang="en-US" dirty="0"/>
          </a:p>
        </p:txBody>
      </p:sp>
      <p:sp>
        <p:nvSpPr>
          <p:cNvPr id="12" name="TextBox 11">
            <a:extLst>
              <a:ext uri="{FF2B5EF4-FFF2-40B4-BE49-F238E27FC236}">
                <a16:creationId xmlns:a16="http://schemas.microsoft.com/office/drawing/2014/main" id="{ACF43331-F5C2-438F-B31D-E424BAEFB502}"/>
              </a:ext>
            </a:extLst>
          </p:cNvPr>
          <p:cNvSpPr txBox="1"/>
          <p:nvPr/>
        </p:nvSpPr>
        <p:spPr>
          <a:xfrm>
            <a:off x="895927" y="546951"/>
            <a:ext cx="10132202" cy="91704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custodial care in a Skilled Nursing Facility (cont’d)</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0534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A9824AD-8005-4985-88B2-2C59257CAE6E}"/>
              </a:ext>
            </a:extLst>
          </p:cNvPr>
          <p:cNvSpPr txBox="1"/>
          <p:nvPr/>
        </p:nvSpPr>
        <p:spPr>
          <a:xfrm>
            <a:off x="844242" y="1260587"/>
            <a:ext cx="10488776" cy="4030527"/>
          </a:xfrm>
          <a:prstGeom prst="rect">
            <a:avLst/>
          </a:prstGeom>
          <a:noFill/>
        </p:spPr>
        <p:txBody>
          <a:bodyPr wrap="square" lIns="91440" tIns="45720" rIns="91440" bIns="45720" rtlCol="0" anchor="t">
            <a:spAutoFit/>
          </a:bodyPr>
          <a:lstStyle/>
          <a:p>
            <a:pPr algn="just">
              <a:lnSpc>
                <a:spcPct val="107000"/>
              </a:lnSpc>
              <a:spcAft>
                <a:spcPts val="800"/>
              </a:spcAft>
            </a:pPr>
            <a:r>
              <a:rPr lang="en-US" dirty="0">
                <a:ea typeface="Calibri" panose="020F0502020204030204" pitchFamily="34" charset="0"/>
                <a:cs typeface="Times New Roman"/>
              </a:rPr>
              <a:t>Our goal today with this presentation is to make Medicaid programs understandable for our senior/disabled clients, their friends, their family members, and their neighbors.  </a:t>
            </a:r>
            <a:r>
              <a:rPr lang="en-US" sz="1800" dirty="0">
                <a:effectLst/>
                <a:ea typeface="Calibri" panose="020F0502020204030204" pitchFamily="34" charset="0"/>
                <a:cs typeface="Times New Roman" panose="02020603050405020304" pitchFamily="18" charset="0"/>
              </a:rPr>
              <a:t> </a:t>
            </a:r>
          </a:p>
          <a:p>
            <a:pPr marL="0" marR="0" algn="just">
              <a:lnSpc>
                <a:spcPct val="107000"/>
              </a:lnSpc>
              <a:spcBef>
                <a:spcPts val="0"/>
              </a:spcBef>
              <a:spcAft>
                <a:spcPts val="800"/>
              </a:spcAft>
            </a:pPr>
            <a:r>
              <a:rPr lang="en-US" dirty="0">
                <a:ea typeface="Calibri" panose="020F0502020204030204" pitchFamily="34" charset="0"/>
                <a:cs typeface="Times New Roman" panose="02020603050405020304" pitchFamily="18" charset="0"/>
              </a:rPr>
              <a:t>When reviewing Medicaid program eligibility, the t</a:t>
            </a:r>
            <a:r>
              <a:rPr lang="en-US" sz="1800" dirty="0">
                <a:effectLst/>
                <a:ea typeface="Calibri" panose="020F0502020204030204" pitchFamily="34" charset="0"/>
                <a:cs typeface="Times New Roman" panose="02020603050405020304" pitchFamily="18" charset="0"/>
              </a:rPr>
              <a:t>erm “resource”, which we will use, is </a:t>
            </a:r>
            <a:r>
              <a:rPr lang="en-US" dirty="0">
                <a:ea typeface="Calibri" panose="020F0502020204030204" pitchFamily="34" charset="0"/>
                <a:cs typeface="Times New Roman" panose="02020603050405020304" pitchFamily="18" charset="0"/>
              </a:rPr>
              <a:t>defined the same </a:t>
            </a:r>
            <a:r>
              <a:rPr lang="en-US" sz="1800" dirty="0">
                <a:effectLst/>
                <a:ea typeface="Calibri" panose="020F0502020204030204" pitchFamily="34" charset="0"/>
                <a:cs typeface="Times New Roman" panose="02020603050405020304" pitchFamily="18" charset="0"/>
              </a:rPr>
              <a:t>as the term “asset”, and includes such things as real estate, bank accounts, stocks/bonds/mutual funds, life insurance/burial plans, and motor vehicles.  </a:t>
            </a:r>
          </a:p>
          <a:p>
            <a:pPr algn="ctr">
              <a:lnSpc>
                <a:spcPct val="107000"/>
              </a:lnSpc>
              <a:spcAft>
                <a:spcPts val="800"/>
              </a:spcAft>
            </a:pPr>
            <a:r>
              <a:rPr lang="en-US" dirty="0">
                <a:ea typeface="Calibri" panose="020F0502020204030204" pitchFamily="34" charset="0"/>
                <a:cs typeface="Times New Roman"/>
              </a:rPr>
              <a:t>- - - - -</a:t>
            </a:r>
            <a:endParaRPr lang="en-US" sz="1800" dirty="0">
              <a:effectLst/>
              <a:ea typeface="Calibri" panose="020F0502020204030204" pitchFamily="34" charset="0"/>
              <a:cs typeface="Times New Roman" panose="02020603050405020304" pitchFamily="18" charset="0"/>
            </a:endParaRPr>
          </a:p>
          <a:p>
            <a:pPr marL="0" marR="0">
              <a:lnSpc>
                <a:spcPct val="113000"/>
              </a:lnSpc>
              <a:spcBef>
                <a:spcPts val="0"/>
              </a:spcBef>
              <a:spcAft>
                <a:spcPts val="800"/>
              </a:spcAft>
            </a:pPr>
            <a:r>
              <a:rPr lang="en-US" sz="1800" b="1" dirty="0">
                <a:effectLst/>
                <a:ea typeface="Times New Roman" panose="02020603050405020304" pitchFamily="18" charset="0"/>
              </a:rPr>
              <a:t>Disclaimer</a:t>
            </a:r>
            <a:r>
              <a:rPr lang="en-US" sz="1800" dirty="0">
                <a:effectLst/>
                <a:ea typeface="Times New Roman" panose="02020603050405020304" pitchFamily="18" charset="0"/>
              </a:rPr>
              <a:t>:  </a:t>
            </a:r>
            <a:r>
              <a:rPr lang="en-US" sz="1800" kern="1200" dirty="0">
                <a:effectLst/>
                <a:ea typeface="Calibri" panose="020F0502020204030204" pitchFamily="34" charset="0"/>
              </a:rPr>
              <a:t>The information provided during this presentation is not intended to serve as an exhaustive review of client eligibility and client obligations required through Medicaid coverage and/or specific Medicaid programs.  Medicaid eligibility depends upon client income, resources, and functional need, as determined by DSHS financial workers and social workers.  Medicaid eligibility and obligations can change over time, so as a result, today’s presentation reflects the presenter’s best knowledge of Medicaid programs at the time of the presentation.    </a:t>
            </a:r>
            <a:endParaRPr lang="en-US" sz="2200" b="1" dirty="0">
              <a:effectLst/>
              <a:ea typeface="Times New Roman" panose="02020603050405020304" pitchFamily="18" charset="0"/>
              <a:cs typeface="Times New Roman" panose="02020603050405020304" pitchFamily="18" charset="0"/>
            </a:endParaRPr>
          </a:p>
        </p:txBody>
      </p:sp>
      <p:grpSp>
        <p:nvGrpSpPr>
          <p:cNvPr id="3" name="Group 2">
            <a:extLst>
              <a:ext uri="{FF2B5EF4-FFF2-40B4-BE49-F238E27FC236}">
                <a16:creationId xmlns:a16="http://schemas.microsoft.com/office/drawing/2014/main" id="{FDBA77CC-4C7C-4776-A928-069A91CDBC8E}"/>
              </a:ext>
            </a:extLst>
          </p:cNvPr>
          <p:cNvGrpSpPr/>
          <p:nvPr/>
        </p:nvGrpSpPr>
        <p:grpSpPr>
          <a:xfrm>
            <a:off x="10058400" y="6295053"/>
            <a:ext cx="2133600" cy="562947"/>
            <a:chOff x="10058400" y="6295053"/>
            <a:chExt cx="2133600" cy="562947"/>
          </a:xfrm>
        </p:grpSpPr>
        <p:sp>
          <p:nvSpPr>
            <p:cNvPr id="4" name="Rectangle 3">
              <a:extLst>
                <a:ext uri="{FF2B5EF4-FFF2-40B4-BE49-F238E27FC236}">
                  <a16:creationId xmlns:a16="http://schemas.microsoft.com/office/drawing/2014/main" id="{5A92E36D-E3D0-43E1-A45C-36F51517979D}"/>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FDEC111-25C9-4E56-9E0D-E688F31F758A}"/>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a:t>
              </a:fld>
              <a:endParaRPr lang="en-US" sz="1100" dirty="0">
                <a:solidFill>
                  <a:schemeClr val="tx1"/>
                </a:solidFill>
              </a:endParaRPr>
            </a:p>
          </p:txBody>
        </p:sp>
        <p:pic>
          <p:nvPicPr>
            <p:cNvPr id="7" name="Picture 6">
              <a:extLst>
                <a:ext uri="{FF2B5EF4-FFF2-40B4-BE49-F238E27FC236}">
                  <a16:creationId xmlns:a16="http://schemas.microsoft.com/office/drawing/2014/main" id="{C289E6D2-F36E-4EAE-A3C2-420A94A65B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9" name="Date Placeholder 3">
            <a:extLst>
              <a:ext uri="{FF2B5EF4-FFF2-40B4-BE49-F238E27FC236}">
                <a16:creationId xmlns:a16="http://schemas.microsoft.com/office/drawing/2014/main" id="{70176F2B-5A1F-4832-A569-9941839DA39C}"/>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pic>
        <p:nvPicPr>
          <p:cNvPr id="8" name="Picture 7">
            <a:extLst>
              <a:ext uri="{FF2B5EF4-FFF2-40B4-BE49-F238E27FC236}">
                <a16:creationId xmlns:a16="http://schemas.microsoft.com/office/drawing/2014/main" id="{3BBE068F-6FE9-4E7A-BF93-217A11B151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3800301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20</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8B7E99BB-B808-4B56-B2BF-CC48062DFCB1}"/>
              </a:ext>
            </a:extLst>
          </p:cNvPr>
          <p:cNvSpPr txBox="1"/>
          <p:nvPr/>
        </p:nvSpPr>
        <p:spPr>
          <a:xfrm>
            <a:off x="868218" y="2059946"/>
            <a:ext cx="9764616" cy="1477328"/>
          </a:xfrm>
          <a:prstGeom prst="rect">
            <a:avLst/>
          </a:prstGeom>
          <a:noFill/>
        </p:spPr>
        <p:txBody>
          <a:bodyPr wrap="square" rtlCol="0">
            <a:spAutoFit/>
          </a:bodyPr>
          <a:lstStyle/>
          <a:p>
            <a:pPr marL="285750" indent="-285750" algn="jus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Otherwise, the client will pay to the SNF facility their monthly financial participation, which  will usually be their full monthly income less $</a:t>
            </a:r>
            <a:r>
              <a:rPr lang="en-US" dirty="0">
                <a:ea typeface="Times New Roman" panose="02020603050405020304" pitchFamily="18" charset="0"/>
                <a:cs typeface="Calibri" panose="020F0502020204030204" pitchFamily="34" charset="0"/>
              </a:rPr>
              <a:t>100 </a:t>
            </a:r>
            <a:r>
              <a:rPr lang="en-US" sz="1800" dirty="0">
                <a:effectLst/>
                <a:ea typeface="Times New Roman" panose="02020603050405020304" pitchFamily="18" charset="0"/>
                <a:cs typeface="Calibri" panose="020F0502020204030204" pitchFamily="34" charset="0"/>
              </a:rPr>
              <a:t>PNA  if they are single, or, if they are married, their full monthly income less $</a:t>
            </a:r>
            <a:r>
              <a:rPr lang="en-US" dirty="0">
                <a:ea typeface="Times New Roman" panose="02020603050405020304" pitchFamily="18" charset="0"/>
                <a:cs typeface="Calibri" panose="020F0502020204030204" pitchFamily="34" charset="0"/>
              </a:rPr>
              <a:t>100</a:t>
            </a:r>
            <a:r>
              <a:rPr lang="en-US" sz="1800" dirty="0">
                <a:effectLst/>
                <a:ea typeface="Times New Roman" panose="02020603050405020304" pitchFamily="18" charset="0"/>
                <a:cs typeface="Calibri" panose="020F0502020204030204" pitchFamily="34" charset="0"/>
              </a:rPr>
              <a:t> PNA and other household living expenses to support a spouse who is still at home.  </a:t>
            </a:r>
            <a:endParaRPr lang="en-US" sz="1800" dirty="0">
              <a:effectLst/>
              <a:ea typeface="Calibri" panose="020F0502020204030204" pitchFamily="34" charset="0"/>
              <a:cs typeface="Times New Roman" panose="02020603050405020304" pitchFamily="18" charset="0"/>
            </a:endParaRPr>
          </a:p>
          <a:p>
            <a:endParaRPr lang="en-US" dirty="0"/>
          </a:p>
        </p:txBody>
      </p:sp>
      <p:sp>
        <p:nvSpPr>
          <p:cNvPr id="12" name="TextBox 11">
            <a:extLst>
              <a:ext uri="{FF2B5EF4-FFF2-40B4-BE49-F238E27FC236}">
                <a16:creationId xmlns:a16="http://schemas.microsoft.com/office/drawing/2014/main" id="{0E97B09F-4C63-4484-9867-7F7C6BE3E098}"/>
              </a:ext>
            </a:extLst>
          </p:cNvPr>
          <p:cNvSpPr txBox="1"/>
          <p:nvPr/>
        </p:nvSpPr>
        <p:spPr>
          <a:xfrm>
            <a:off x="868218" y="546951"/>
            <a:ext cx="10159911" cy="91704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custodial care in a Skilled Nursing Facility (cont’d)</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691718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21</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E455342A-95D5-4F93-9DCE-BF20EB7438F6}"/>
              </a:ext>
            </a:extLst>
          </p:cNvPr>
          <p:cNvSpPr txBox="1"/>
          <p:nvPr/>
        </p:nvSpPr>
        <p:spPr>
          <a:xfrm>
            <a:off x="671362" y="681437"/>
            <a:ext cx="10727566" cy="4600811"/>
          </a:xfrm>
          <a:prstGeom prst="rect">
            <a:avLst/>
          </a:prstGeom>
          <a:noFill/>
        </p:spPr>
        <p:txBody>
          <a:bodyPr wrap="square" rtlCol="0">
            <a:spAutoFit/>
          </a:bodyPr>
          <a:lstStyle/>
          <a:p>
            <a:pPr marR="0">
              <a:lnSpc>
                <a:spcPct val="105000"/>
              </a:lnSpc>
              <a:spcBef>
                <a:spcPts val="0"/>
              </a:spcBef>
              <a:spcAft>
                <a:spcPts val="1200"/>
              </a:spcAft>
            </a:pPr>
            <a:r>
              <a:rPr lang="en-US" sz="2600" b="1" dirty="0">
                <a:effectLst/>
                <a:ea typeface="Calibri" panose="020F0502020204030204" pitchFamily="34" charset="0"/>
              </a:rPr>
              <a:t>RESOURCES</a:t>
            </a:r>
          </a:p>
          <a:p>
            <a:pPr marR="0">
              <a:lnSpc>
                <a:spcPct val="105000"/>
              </a:lnSpc>
              <a:spcBef>
                <a:spcPts val="0"/>
              </a:spcBef>
              <a:spcAft>
                <a:spcPts val="1200"/>
              </a:spcAft>
            </a:pPr>
            <a:r>
              <a:rPr lang="en-US" sz="1800" dirty="0">
                <a:effectLst/>
                <a:ea typeface="Calibri" panose="020F0502020204030204" pitchFamily="34" charset="0"/>
              </a:rPr>
              <a:t>For more </a:t>
            </a:r>
            <a:r>
              <a:rPr lang="en-US" sz="1800" b="1" dirty="0">
                <a:effectLst/>
                <a:ea typeface="Calibri" panose="020F0502020204030204" pitchFamily="34" charset="0"/>
              </a:rPr>
              <a:t>comprehensive information about these programs and other senior/disabled resources</a:t>
            </a:r>
            <a:r>
              <a:rPr lang="en-US" sz="1800" dirty="0">
                <a:effectLst/>
                <a:ea typeface="Calibri" panose="020F0502020204030204" pitchFamily="34" charset="0"/>
              </a:rPr>
              <a:t>, visit </a:t>
            </a:r>
            <a:r>
              <a:rPr lang="en-US" sz="1800" b="1" dirty="0">
                <a:effectLst/>
                <a:ea typeface="Calibri" panose="020F0502020204030204" pitchFamily="34" charset="0"/>
              </a:rPr>
              <a:t>Washington Law Help </a:t>
            </a:r>
            <a:r>
              <a:rPr lang="en-US" sz="1800" dirty="0">
                <a:effectLst/>
                <a:ea typeface="Calibri" panose="020F0502020204030204" pitchFamily="34" charset="0"/>
              </a:rPr>
              <a:t>at </a:t>
            </a:r>
            <a:r>
              <a:rPr lang="en-US" sz="1800" b="1" dirty="0">
                <a:effectLst/>
                <a:ea typeface="Calibri" panose="020F0502020204030204" pitchFamily="34" charset="0"/>
              </a:rPr>
              <a:t>www.washingtonlawhelp.org</a:t>
            </a:r>
            <a:r>
              <a:rPr lang="en-US" sz="1800" dirty="0">
                <a:effectLst/>
                <a:ea typeface="Calibri" panose="020F0502020204030204" pitchFamily="34" charset="0"/>
              </a:rPr>
              <a:t>.  </a:t>
            </a:r>
          </a:p>
          <a:p>
            <a:pPr marR="0">
              <a:lnSpc>
                <a:spcPct val="105000"/>
              </a:lnSpc>
              <a:spcBef>
                <a:spcPts val="0"/>
              </a:spcBef>
              <a:spcAft>
                <a:spcPts val="1200"/>
              </a:spcAft>
            </a:pPr>
            <a:r>
              <a:rPr lang="en-US" sz="1800" u="none" strike="noStrike" dirty="0">
                <a:effectLst/>
                <a:ea typeface="Calibri" panose="020F0502020204030204" pitchFamily="34" charset="0"/>
              </a:rPr>
              <a:t>For more </a:t>
            </a:r>
            <a:r>
              <a:rPr lang="en-US" sz="1800" b="1" u="none" strike="noStrike" dirty="0">
                <a:effectLst/>
                <a:ea typeface="Calibri" panose="020F0502020204030204" pitchFamily="34" charset="0"/>
              </a:rPr>
              <a:t>information about Medicare benefits</a:t>
            </a:r>
            <a:r>
              <a:rPr lang="en-US" sz="1800" u="none" strike="noStrike" dirty="0">
                <a:effectLst/>
                <a:ea typeface="Calibri" panose="020F0502020204030204" pitchFamily="34" charset="0"/>
              </a:rPr>
              <a:t>, visit </a:t>
            </a:r>
            <a:r>
              <a:rPr lang="en-US" sz="1800" b="1" u="none" strike="noStrike" dirty="0">
                <a:effectLst/>
                <a:ea typeface="Calibri" panose="020F0502020204030204" pitchFamily="34" charset="0"/>
              </a:rPr>
              <a:t>www.medicare.gov </a:t>
            </a:r>
            <a:r>
              <a:rPr lang="en-US" sz="1800" u="none" strike="noStrike" dirty="0">
                <a:effectLst/>
                <a:ea typeface="Calibri" panose="020F0502020204030204" pitchFamily="34" charset="0"/>
              </a:rPr>
              <a:t>or </a:t>
            </a:r>
            <a:r>
              <a:rPr lang="en-US" sz="1800" b="1" u="none" strike="noStrike" dirty="0">
                <a:effectLst/>
                <a:ea typeface="Calibri" panose="020F0502020204030204" pitchFamily="34" charset="0"/>
              </a:rPr>
              <a:t>call 1-800-633-4227. </a:t>
            </a:r>
            <a:endParaRPr lang="en-US" sz="1800" b="1" dirty="0">
              <a:effectLst/>
              <a:ea typeface="Calibri" panose="020F0502020204030204" pitchFamily="34" charset="0"/>
            </a:endParaRPr>
          </a:p>
          <a:p>
            <a:pPr marR="0">
              <a:lnSpc>
                <a:spcPct val="105000"/>
              </a:lnSpc>
              <a:spcBef>
                <a:spcPts val="0"/>
              </a:spcBef>
              <a:spcAft>
                <a:spcPts val="1200"/>
              </a:spcAft>
            </a:pPr>
            <a:r>
              <a:rPr lang="en-US" sz="1800" u="none" strike="noStrike" dirty="0">
                <a:effectLst/>
                <a:ea typeface="Calibri" panose="020F0502020204030204" pitchFamily="34" charset="0"/>
              </a:rPr>
              <a:t>For more </a:t>
            </a:r>
            <a:r>
              <a:rPr lang="en-US" sz="1800" b="1" u="none" strike="noStrike" dirty="0">
                <a:effectLst/>
                <a:ea typeface="Calibri" panose="020F0502020204030204" pitchFamily="34" charset="0"/>
              </a:rPr>
              <a:t>information about Social Security benefits</a:t>
            </a:r>
            <a:r>
              <a:rPr lang="en-US" sz="1800" u="none" strike="noStrike" dirty="0">
                <a:effectLst/>
                <a:ea typeface="Calibri" panose="020F0502020204030204" pitchFamily="34" charset="0"/>
              </a:rPr>
              <a:t>, visit </a:t>
            </a:r>
            <a:r>
              <a:rPr lang="en-US" sz="1800" b="1" u="none" strike="noStrike" dirty="0">
                <a:effectLst/>
                <a:ea typeface="Calibri" panose="020F0502020204030204" pitchFamily="34" charset="0"/>
              </a:rPr>
              <a:t>www.socialsecurity.gov </a:t>
            </a:r>
            <a:r>
              <a:rPr lang="en-US" sz="1800" u="none" strike="noStrike" dirty="0">
                <a:effectLst/>
                <a:ea typeface="Calibri" panose="020F0502020204030204" pitchFamily="34" charset="0"/>
              </a:rPr>
              <a:t>or call </a:t>
            </a:r>
            <a:r>
              <a:rPr lang="en-US" sz="1800" b="1" u="none" strike="noStrike" dirty="0">
                <a:effectLst/>
                <a:ea typeface="Calibri" panose="020F0502020204030204" pitchFamily="34" charset="0"/>
              </a:rPr>
              <a:t>1-800-772-1213 </a:t>
            </a:r>
            <a:r>
              <a:rPr lang="en-US" sz="1800" u="none" strike="noStrike" dirty="0">
                <a:effectLst/>
                <a:ea typeface="Calibri" panose="020F0502020204030204" pitchFamily="34" charset="0"/>
              </a:rPr>
              <a:t>.</a:t>
            </a:r>
            <a:endParaRPr lang="en-US" sz="1800" dirty="0">
              <a:effectLst/>
              <a:ea typeface="Calibri" panose="020F0502020204030204" pitchFamily="34" charset="0"/>
            </a:endParaRPr>
          </a:p>
          <a:p>
            <a:pPr>
              <a:spcAft>
                <a:spcPts val="1200"/>
              </a:spcAft>
            </a:pPr>
            <a:r>
              <a:rPr lang="en-US" sz="1800" u="none" strike="noStrike" dirty="0">
                <a:effectLst/>
                <a:ea typeface="Calibri" panose="020F0502020204030204" pitchFamily="34" charset="0"/>
              </a:rPr>
              <a:t>To </a:t>
            </a:r>
            <a:r>
              <a:rPr lang="en-US" sz="1800" b="1" u="none" strike="noStrike" dirty="0">
                <a:effectLst/>
                <a:ea typeface="Calibri" panose="020F0502020204030204" pitchFamily="34" charset="0"/>
              </a:rPr>
              <a:t>apply for MAGI Medicaid </a:t>
            </a:r>
            <a:r>
              <a:rPr lang="en-US" sz="1800" u="none" strike="noStrike" dirty="0">
                <a:effectLst/>
                <a:ea typeface="Calibri" panose="020F0502020204030204" pitchFamily="34" charset="0"/>
              </a:rPr>
              <a:t>for a client, visit </a:t>
            </a:r>
            <a:r>
              <a:rPr lang="en-US" sz="1800" b="1" u="none" strike="noStrike" dirty="0">
                <a:effectLst/>
                <a:ea typeface="Calibri" panose="020F0502020204030204" pitchFamily="34" charset="0"/>
              </a:rPr>
              <a:t>www.wahealthplanfinder.</a:t>
            </a:r>
            <a:r>
              <a:rPr lang="en-US" b="1" dirty="0">
                <a:ea typeface="Calibri" panose="020F0502020204030204" pitchFamily="34" charset="0"/>
              </a:rPr>
              <a:t>org.</a:t>
            </a:r>
            <a:endParaRPr lang="en-US" sz="1800" u="none" strike="noStrike" dirty="0">
              <a:effectLst/>
              <a:ea typeface="Calibri" panose="020F0502020204030204" pitchFamily="34" charset="0"/>
            </a:endParaRPr>
          </a:p>
          <a:p>
            <a:pPr marR="0">
              <a:lnSpc>
                <a:spcPct val="105000"/>
              </a:lnSpc>
              <a:spcBef>
                <a:spcPts val="0"/>
              </a:spcBef>
              <a:spcAft>
                <a:spcPts val="1200"/>
              </a:spcAft>
            </a:pPr>
            <a:r>
              <a:rPr lang="en-US" sz="1800" u="none" strike="noStrike" dirty="0">
                <a:effectLst/>
                <a:ea typeface="Calibri" panose="020F0502020204030204" pitchFamily="34" charset="0"/>
              </a:rPr>
              <a:t>To </a:t>
            </a:r>
            <a:r>
              <a:rPr lang="en-US" sz="1800" b="1" u="none" strike="noStrike" dirty="0">
                <a:effectLst/>
                <a:ea typeface="Calibri" panose="020F0502020204030204" pitchFamily="34" charset="0"/>
              </a:rPr>
              <a:t>apply for Medicaid spenddown</a:t>
            </a:r>
            <a:r>
              <a:rPr lang="en-US" sz="1800" u="none" strike="noStrike" dirty="0">
                <a:effectLst/>
                <a:ea typeface="Calibri" panose="020F0502020204030204" pitchFamily="34" charset="0"/>
              </a:rPr>
              <a:t>, </a:t>
            </a:r>
            <a:r>
              <a:rPr lang="en-US" sz="1800" b="1" u="none" strike="noStrike" dirty="0">
                <a:effectLst/>
                <a:ea typeface="Calibri" panose="020F0502020204030204" pitchFamily="34" charset="0"/>
              </a:rPr>
              <a:t>SSI</a:t>
            </a:r>
            <a:r>
              <a:rPr lang="en-US" sz="1800" u="none" strike="noStrike" dirty="0">
                <a:effectLst/>
                <a:ea typeface="Calibri" panose="020F0502020204030204" pitchFamily="34" charset="0"/>
              </a:rPr>
              <a:t>, </a:t>
            </a:r>
            <a:r>
              <a:rPr lang="en-US" sz="1800" b="1" u="none" strike="noStrike" dirty="0">
                <a:effectLst/>
                <a:ea typeface="Calibri" panose="020F0502020204030204" pitchFamily="34" charset="0"/>
              </a:rPr>
              <a:t>COPES, TSOA, or SNF Medicaid for a client</a:t>
            </a:r>
            <a:r>
              <a:rPr lang="en-US" sz="1800" u="none" strike="noStrike" dirty="0">
                <a:effectLst/>
                <a:ea typeface="Calibri" panose="020F0502020204030204" pitchFamily="34" charset="0"/>
              </a:rPr>
              <a:t>, visit </a:t>
            </a:r>
            <a:r>
              <a:rPr lang="en-US" sz="1800" b="1" u="none" strike="noStrike" dirty="0">
                <a:effectLst/>
                <a:ea typeface="Calibri" panose="020F0502020204030204" pitchFamily="34" charset="0"/>
              </a:rPr>
              <a:t>www.washingtonconnection.org</a:t>
            </a:r>
            <a:r>
              <a:rPr lang="en-US" sz="1800" u="none" strike="noStrike" dirty="0">
                <a:effectLst/>
                <a:ea typeface="Calibri" panose="020F0502020204030204" pitchFamily="34" charset="0"/>
              </a:rPr>
              <a:t>.   </a:t>
            </a:r>
            <a:endParaRPr lang="en-US" sz="1800" dirty="0">
              <a:effectLst/>
              <a:ea typeface="Calibri" panose="020F0502020204030204" pitchFamily="34" charset="0"/>
            </a:endParaRPr>
          </a:p>
          <a:p>
            <a:pPr marR="0">
              <a:lnSpc>
                <a:spcPct val="105000"/>
              </a:lnSpc>
              <a:spcBef>
                <a:spcPts val="0"/>
              </a:spcBef>
              <a:spcAft>
                <a:spcPts val="1200"/>
              </a:spcAft>
            </a:pPr>
            <a:r>
              <a:rPr lang="en-US" sz="1800" u="none" strike="noStrike" dirty="0">
                <a:effectLst/>
                <a:ea typeface="Calibri" panose="020F0502020204030204" pitchFamily="34" charset="0"/>
              </a:rPr>
              <a:t>For more information and assistance to apply for these </a:t>
            </a:r>
            <a:r>
              <a:rPr lang="en-US" sz="1800" b="1" u="none" strike="noStrike" dirty="0">
                <a:effectLst/>
                <a:ea typeface="Calibri" panose="020F0502020204030204" pitchFamily="34" charset="0"/>
              </a:rPr>
              <a:t>Medicaid programs</a:t>
            </a:r>
            <a:r>
              <a:rPr lang="en-US" sz="1800" u="none" strike="noStrike" dirty="0">
                <a:effectLst/>
                <a:ea typeface="Calibri" panose="020F0502020204030204" pitchFamily="34" charset="0"/>
              </a:rPr>
              <a:t>, the </a:t>
            </a:r>
            <a:r>
              <a:rPr lang="en-US" sz="1800" b="1" u="none" strike="noStrike" dirty="0">
                <a:effectLst/>
                <a:ea typeface="Calibri" panose="020F0502020204030204" pitchFamily="34" charset="0"/>
              </a:rPr>
              <a:t>Family Caregiver Support Program, and many other senior/disabled programs and services available through our Pierce County ADRC</a:t>
            </a:r>
            <a:r>
              <a:rPr lang="en-US" sz="1800" u="none" strike="noStrike" dirty="0">
                <a:effectLst/>
                <a:ea typeface="Calibri" panose="020F0502020204030204" pitchFamily="34" charset="0"/>
              </a:rPr>
              <a:t>, visit </a:t>
            </a:r>
            <a:r>
              <a:rPr lang="en-US" sz="1800" b="1" u="none" strike="noStrike" dirty="0">
                <a:effectLst/>
                <a:ea typeface="Calibri" panose="020F0502020204030204" pitchFamily="34" charset="0"/>
              </a:rPr>
              <a:t>www.pierceadrc.org </a:t>
            </a:r>
            <a:r>
              <a:rPr lang="en-US" sz="1800" u="none" strike="noStrike" dirty="0">
                <a:effectLst/>
                <a:ea typeface="Calibri" panose="020F0502020204030204" pitchFamily="34" charset="0"/>
              </a:rPr>
              <a:t>or call </a:t>
            </a:r>
            <a:r>
              <a:rPr lang="en-US" sz="1800" b="1" u="none" strike="noStrike" dirty="0">
                <a:effectLst/>
                <a:ea typeface="Calibri" panose="020F0502020204030204" pitchFamily="34" charset="0"/>
              </a:rPr>
              <a:t>253-798-4600</a:t>
            </a:r>
            <a:r>
              <a:rPr lang="en-US" sz="1800" u="none" strike="noStrike" dirty="0">
                <a:effectLst/>
                <a:ea typeface="Calibri" panose="020F0502020204030204" pitchFamily="34" charset="0"/>
              </a:rPr>
              <a:t>.  </a:t>
            </a:r>
            <a:endParaRPr lang="en-US" dirty="0"/>
          </a:p>
        </p:txBody>
      </p:sp>
    </p:spTree>
    <p:extLst>
      <p:ext uri="{BB962C8B-B14F-4D97-AF65-F5344CB8AC3E}">
        <p14:creationId xmlns:p14="http://schemas.microsoft.com/office/powerpoint/2010/main" val="362442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0649" y="6292610"/>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3</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3" name="TextBox 2">
            <a:extLst>
              <a:ext uri="{FF2B5EF4-FFF2-40B4-BE49-F238E27FC236}">
                <a16:creationId xmlns:a16="http://schemas.microsoft.com/office/drawing/2014/main" id="{85BE2FD6-E8FC-4F18-9EC6-47D93701EA17}"/>
              </a:ext>
            </a:extLst>
          </p:cNvPr>
          <p:cNvSpPr txBox="1"/>
          <p:nvPr/>
        </p:nvSpPr>
        <p:spPr>
          <a:xfrm>
            <a:off x="782425" y="660144"/>
            <a:ext cx="9478173" cy="492443"/>
          </a:xfrm>
          <a:prstGeom prst="rect">
            <a:avLst/>
          </a:prstGeom>
          <a:noFill/>
        </p:spPr>
        <p:txBody>
          <a:bodyPr wrap="square" rtlCol="0">
            <a:spAutoFit/>
          </a:bodyPr>
          <a:lstStyle/>
          <a:p>
            <a:pPr marL="0" marR="0">
              <a:spcBef>
                <a:spcPts val="0"/>
              </a:spcBef>
              <a:spcAft>
                <a:spcPts val="0"/>
              </a:spcAft>
              <a:tabLst>
                <a:tab pos="2172970" algn="l"/>
              </a:tabLst>
            </a:pPr>
            <a:r>
              <a:rPr lang="en-US" sz="2600" b="1" dirty="0">
                <a:effectLst/>
                <a:ea typeface="Calibri" panose="020F0502020204030204" pitchFamily="34" charset="0"/>
                <a:cs typeface="Times New Roman" panose="02020603050405020304" pitchFamily="18" charset="0"/>
              </a:rPr>
              <a:t>A Few Important Things to </a:t>
            </a:r>
            <a:r>
              <a:rPr lang="en-US" sz="2600" b="1" dirty="0">
                <a:ea typeface="Calibri" panose="020F0502020204030204" pitchFamily="34" charset="0"/>
                <a:cs typeface="Times New Roman" panose="02020603050405020304" pitchFamily="18" charset="0"/>
              </a:rPr>
              <a:t>Remember about Medicaid</a:t>
            </a:r>
            <a:r>
              <a:rPr lang="en-US" sz="2600" b="1" dirty="0">
                <a:effectLst/>
                <a:ea typeface="Calibri" panose="020F0502020204030204" pitchFamily="34" charset="0"/>
                <a:cs typeface="Times New Roman" panose="02020603050405020304" pitchFamily="18" charset="0"/>
              </a:rPr>
              <a:t> </a:t>
            </a:r>
            <a:endParaRPr lang="en-US" sz="2600" dirty="0">
              <a:effectLst/>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11117F6-4743-4507-9E98-2F120D48A68F}"/>
              </a:ext>
            </a:extLst>
          </p:cNvPr>
          <p:cNvSpPr txBox="1"/>
          <p:nvPr/>
        </p:nvSpPr>
        <p:spPr>
          <a:xfrm>
            <a:off x="663123" y="1588694"/>
            <a:ext cx="10370374" cy="4219617"/>
          </a:xfrm>
          <a:prstGeom prst="rect">
            <a:avLst/>
          </a:prstGeom>
          <a:noFill/>
        </p:spPr>
        <p:txBody>
          <a:bodyPr wrap="square" lIns="91440" tIns="45720" rIns="91440" bIns="45720" rtlCol="0" anchor="t">
            <a:spAutoFit/>
          </a:bodyPr>
          <a:lstStyle/>
          <a:p>
            <a:pPr marL="342900" marR="0" lvl="0" indent="-342900" algn="just">
              <a:lnSpc>
                <a:spcPct val="107000"/>
              </a:lnSpc>
              <a:spcBef>
                <a:spcPts val="0"/>
              </a:spcBef>
              <a:spcAft>
                <a:spcPts val="0"/>
              </a:spcAft>
              <a:buFont typeface="+mj-lt"/>
              <a:buAutoNum type="arabicPeriod"/>
            </a:pPr>
            <a:r>
              <a:rPr lang="en-US" dirty="0">
                <a:effectLst/>
                <a:ea typeface="Calibri" panose="020F0502020204030204" pitchFamily="34" charset="0"/>
                <a:cs typeface="Times New Roman" panose="02020603050405020304" pitchFamily="18" charset="0"/>
              </a:rPr>
              <a:t>Medicaid enrollment is not transferable from one state to another, so a new application is required when moving from state to state.    </a:t>
            </a:r>
          </a:p>
          <a:p>
            <a:pPr marL="342900" marR="0" lvl="0" indent="-342900" algn="just">
              <a:lnSpc>
                <a:spcPct val="107000"/>
              </a:lnSpc>
              <a:spcBef>
                <a:spcPts val="0"/>
              </a:spcBef>
              <a:spcAft>
                <a:spcPts val="0"/>
              </a:spcAft>
              <a:buFont typeface="+mj-lt"/>
              <a:buAutoNum type="arabicPeriod"/>
            </a:pPr>
            <a:r>
              <a:rPr lang="en-US" dirty="0">
                <a:effectLst/>
                <a:ea typeface="Calibri" panose="020F0502020204030204" pitchFamily="34" charset="0"/>
                <a:cs typeface="Times New Roman" panose="02020603050405020304" pitchFamily="18" charset="0"/>
              </a:rPr>
              <a:t>Our Medicaid review today will look at programs for single and married adults ages 19 and over.  We will not </a:t>
            </a:r>
            <a:r>
              <a:rPr lang="en-US" dirty="0">
                <a:ea typeface="Calibri" panose="020F0502020204030204" pitchFamily="34" charset="0"/>
                <a:cs typeface="Times New Roman" panose="02020603050405020304" pitchFamily="18" charset="0"/>
              </a:rPr>
              <a:t>look at children’s programs, parenting programs, or refugee programs.  </a:t>
            </a:r>
            <a:r>
              <a:rPr lang="en-US" dirty="0">
                <a:effectLst/>
                <a:ea typeface="Calibri" panose="020F0502020204030204" pitchFamily="34" charset="0"/>
                <a:cs typeface="Times New Roman" panose="02020603050405020304" pitchFamily="18" charset="0"/>
              </a:rPr>
              <a:t>    </a:t>
            </a:r>
          </a:p>
          <a:p>
            <a:pPr marL="342900" indent="-342900">
              <a:lnSpc>
                <a:spcPct val="107000"/>
              </a:lnSpc>
              <a:buFont typeface="+mj-lt"/>
              <a:buAutoNum type="arabicPeriod"/>
            </a:pPr>
            <a:r>
              <a:rPr lang="en-US" dirty="0">
                <a:ea typeface="Calibri" panose="020F0502020204030204" pitchFamily="34" charset="0"/>
                <a:cs typeface="Times New Roman"/>
              </a:rPr>
              <a:t>The term Medicaid is often confused with the term Medicare.  Medicaid DOES PAY for long-term care at home or in a care facility.    </a:t>
            </a:r>
          </a:p>
          <a:p>
            <a:pPr marL="342900" indent="-342900">
              <a:lnSpc>
                <a:spcPct val="107000"/>
              </a:lnSpc>
              <a:buFont typeface="+mj-lt"/>
              <a:buAutoNum type="arabicPeriod"/>
            </a:pPr>
            <a:r>
              <a:rPr lang="en-US" dirty="0">
                <a:ea typeface="Calibri" panose="020F0502020204030204" pitchFamily="34" charset="0"/>
                <a:cs typeface="Times New Roman"/>
              </a:rPr>
              <a:t>As a reminder, Medicare is health coverage (red/white/blue card) issued by the Federal Government to most people at age 65, and to some people at an earlier age, if they have been collecting Social Security Disability payments for 24 consecutive months.  Medicare eligibility is not linked to the income or resources of the recipient.   Medicare DOES NOT PAY for long-term care at home or in a care facility.   </a:t>
            </a:r>
          </a:p>
          <a:p>
            <a:pPr marL="342900" indent="-342900">
              <a:lnSpc>
                <a:spcPct val="107000"/>
              </a:lnSpc>
              <a:buFont typeface="+mj-lt"/>
              <a:buAutoNum type="arabicPeriod"/>
            </a:pPr>
            <a:r>
              <a:rPr lang="en-US" dirty="0">
                <a:effectLst/>
                <a:ea typeface="Calibri" panose="020F0502020204030204" pitchFamily="34" charset="0"/>
                <a:cs typeface="Times New Roman"/>
              </a:rPr>
              <a:t>Medicaid eligibility across different types of programs is ALWAYS LINKED to income and/or resources.  </a:t>
            </a:r>
            <a:r>
              <a:rPr lang="en-US" dirty="0">
                <a:ea typeface="Calibri" panose="020F0502020204030204" pitchFamily="34" charset="0"/>
                <a:cs typeface="Times New Roman"/>
              </a:rPr>
              <a:t>Some Medicaid programs also require the recipient to exhibit a FUNCTIONAL NEED for a specific type of caregiver service in the home or in a care facility.  </a:t>
            </a:r>
            <a:endParaRPr lang="en-US" dirty="0">
              <a:effectLst/>
              <a:ea typeface="Calibri" panose="020F0502020204030204" pitchFamily="34" charset="0"/>
              <a:cs typeface="Times New Roman" panose="02020603050405020304" pitchFamily="18" charset="0"/>
            </a:endParaRPr>
          </a:p>
        </p:txBody>
      </p:sp>
      <p:pic>
        <p:nvPicPr>
          <p:cNvPr id="16" name="Picture 15">
            <a:extLst>
              <a:ext uri="{FF2B5EF4-FFF2-40B4-BE49-F238E27FC236}">
                <a16:creationId xmlns:a16="http://schemas.microsoft.com/office/drawing/2014/main" id="{8B1811B1-9993-42A7-B18F-311987AD64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Date Placeholder 3">
            <a:extLst>
              <a:ext uri="{FF2B5EF4-FFF2-40B4-BE49-F238E27FC236}">
                <a16:creationId xmlns:a16="http://schemas.microsoft.com/office/drawing/2014/main" id="{8FFC84E5-A49A-4675-BEF8-6178D096FD41}"/>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Tree>
    <p:extLst>
      <p:ext uri="{BB962C8B-B14F-4D97-AF65-F5344CB8AC3E}">
        <p14:creationId xmlns:p14="http://schemas.microsoft.com/office/powerpoint/2010/main" val="1516465271"/>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8400" y="6295053"/>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4</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3" name="TextBox 2">
            <a:extLst>
              <a:ext uri="{FF2B5EF4-FFF2-40B4-BE49-F238E27FC236}">
                <a16:creationId xmlns:a16="http://schemas.microsoft.com/office/drawing/2014/main" id="{F5C9D9D1-A52E-4AF6-A472-D1DB16DDC5FE}"/>
              </a:ext>
            </a:extLst>
          </p:cNvPr>
          <p:cNvSpPr txBox="1"/>
          <p:nvPr/>
        </p:nvSpPr>
        <p:spPr>
          <a:xfrm>
            <a:off x="762966" y="1436992"/>
            <a:ext cx="10222405" cy="3923253"/>
          </a:xfrm>
          <a:prstGeom prst="rect">
            <a:avLst/>
          </a:prstGeom>
          <a:noFill/>
        </p:spPr>
        <p:txBody>
          <a:bodyPr wrap="square" rtlCol="0">
            <a:spAutoFit/>
          </a:bodyPr>
          <a:lstStyle/>
          <a:p>
            <a:pPr marL="457200" marR="0" lvl="0" indent="-457200" algn="just">
              <a:lnSpc>
                <a:spcPct val="107000"/>
              </a:lnSpc>
              <a:spcBef>
                <a:spcPts val="0"/>
              </a:spcBef>
              <a:spcAft>
                <a:spcPts val="0"/>
              </a:spcAft>
              <a:buFont typeface="+mj-lt"/>
              <a:buAutoNum type="arabicPeriod" startAt="6"/>
            </a:pPr>
            <a:r>
              <a:rPr lang="en-US" dirty="0">
                <a:effectLst/>
                <a:ea typeface="Calibri" panose="020F0502020204030204" pitchFamily="34" charset="0"/>
                <a:cs typeface="Times New Roman" panose="02020603050405020304" pitchFamily="18" charset="0"/>
              </a:rPr>
              <a:t>Medicaid applicants are required to provide DSHS with consent to search financial records going back five years from the date of the Medicaid application (known as the </a:t>
            </a:r>
            <a:r>
              <a:rPr lang="en-US" dirty="0">
                <a:ea typeface="Calibri" panose="020F0502020204030204" pitchFamily="34" charset="0"/>
                <a:cs typeface="Times New Roman" panose="02020603050405020304" pitchFamily="18" charset="0"/>
              </a:rPr>
              <a:t>Lookback Period</a:t>
            </a:r>
            <a:r>
              <a:rPr lang="en-US" dirty="0">
                <a:effectLst/>
                <a:ea typeface="Calibri" panose="020F0502020204030204" pitchFamily="34" charset="0"/>
                <a:cs typeface="Times New Roman" panose="02020603050405020304" pitchFamily="18" charset="0"/>
              </a:rPr>
              <a:t>) and used to determine if any disqualifying resource transfers may have occurred.  DSHS financial workers can and will find both real estate sales/transfers and financial resource sales/transfers.  A resource transfer during the Lookback </a:t>
            </a:r>
            <a:r>
              <a:rPr lang="en-US" dirty="0">
                <a:ea typeface="Calibri" panose="020F0502020204030204" pitchFamily="34" charset="0"/>
                <a:cs typeface="Times New Roman" panose="02020603050405020304" pitchFamily="18" charset="0"/>
              </a:rPr>
              <a:t>P</a:t>
            </a:r>
            <a:r>
              <a:rPr lang="en-US" dirty="0">
                <a:effectLst/>
                <a:ea typeface="Calibri" panose="020F0502020204030204" pitchFamily="34" charset="0"/>
                <a:cs typeface="Times New Roman" panose="02020603050405020304" pitchFamily="18" charset="0"/>
              </a:rPr>
              <a:t>eriod may result in a period of ineligibility before Medicaid funding can be approved.   </a:t>
            </a:r>
          </a:p>
          <a:p>
            <a:pPr marL="457200" marR="0" lvl="0" indent="-457200" algn="just">
              <a:lnSpc>
                <a:spcPct val="107000"/>
              </a:lnSpc>
              <a:spcBef>
                <a:spcPts val="0"/>
              </a:spcBef>
              <a:spcAft>
                <a:spcPts val="0"/>
              </a:spcAft>
              <a:buFont typeface="+mj-lt"/>
              <a:buAutoNum type="arabicPeriod" startAt="6"/>
            </a:pPr>
            <a:r>
              <a:rPr lang="en-US" dirty="0">
                <a:ea typeface="Calibri" panose="020F0502020204030204" pitchFamily="34" charset="0"/>
                <a:cs typeface="Times New Roman" panose="02020603050405020304" pitchFamily="18" charset="0"/>
              </a:rPr>
              <a:t>Some Medicaid programs have Lookback Periods and others do not.  Regardless, there is no waiver of the Lookback Period if a recipient moves from one Medicaid program to another.  </a:t>
            </a:r>
          </a:p>
          <a:p>
            <a:pPr marL="457200" indent="-457200" algn="just">
              <a:lnSpc>
                <a:spcPct val="107000"/>
              </a:lnSpc>
              <a:buFont typeface="+mj-lt"/>
              <a:buAutoNum type="arabicPeriod" startAt="6"/>
            </a:pPr>
            <a:r>
              <a:rPr lang="en-US" dirty="0">
                <a:ea typeface="Times New Roman" panose="02020603050405020304" pitchFamily="18" charset="0"/>
                <a:cs typeface="Times New Roman" panose="02020603050405020304" pitchFamily="18" charset="0"/>
              </a:rPr>
              <a:t>Some Medicaid programs also have an Estate Recovery provision which allows the State of Washington Office of Financial Recovery to “recover” the Medicaid funds spent on behalf of a recipient age 55 and over.  In the event that a spouse incurs Estate Recovery upon death, there are protections in place for surviving spouses to delay Estate Recovery from happening while the surviving spouse is still alive.  </a:t>
            </a:r>
            <a:endParaRPr lang="en-US" dirty="0">
              <a:effectLst/>
              <a:ea typeface="Calibri" panose="020F0502020204030204" pitchFamily="34" charset="0"/>
              <a:cs typeface="Times New Roman" panose="02020603050405020304" pitchFamily="18" charset="0"/>
            </a:endParaRPr>
          </a:p>
        </p:txBody>
      </p:sp>
      <p:pic>
        <p:nvPicPr>
          <p:cNvPr id="16" name="Picture 15">
            <a:extLst>
              <a:ext uri="{FF2B5EF4-FFF2-40B4-BE49-F238E27FC236}">
                <a16:creationId xmlns:a16="http://schemas.microsoft.com/office/drawing/2014/main" id="{F969976F-0F1E-461E-AD22-B4CB3DC1EA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Date Placeholder 3">
            <a:extLst>
              <a:ext uri="{FF2B5EF4-FFF2-40B4-BE49-F238E27FC236}">
                <a16:creationId xmlns:a16="http://schemas.microsoft.com/office/drawing/2014/main" id="{2D5B6727-E333-46A2-A90D-9C5BBB2AB849}"/>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99E0663F-9FD9-4EFB-A629-04A4BFC75441}"/>
              </a:ext>
            </a:extLst>
          </p:cNvPr>
          <p:cNvSpPr txBox="1"/>
          <p:nvPr/>
        </p:nvSpPr>
        <p:spPr>
          <a:xfrm>
            <a:off x="762966" y="640990"/>
            <a:ext cx="9101700" cy="492443"/>
          </a:xfrm>
          <a:prstGeom prst="rect">
            <a:avLst/>
          </a:prstGeom>
          <a:noFill/>
        </p:spPr>
        <p:txBody>
          <a:bodyPr wrap="square" rtlCol="0">
            <a:spAutoFit/>
          </a:bodyPr>
          <a:lstStyle/>
          <a:p>
            <a:pPr marL="0" marR="0">
              <a:spcBef>
                <a:spcPts val="0"/>
              </a:spcBef>
              <a:spcAft>
                <a:spcPts val="0"/>
              </a:spcAft>
              <a:tabLst>
                <a:tab pos="2172970" algn="l"/>
              </a:tabLst>
            </a:pPr>
            <a:r>
              <a:rPr lang="en-US" sz="2600" b="1" dirty="0">
                <a:effectLst/>
                <a:ea typeface="Calibri" panose="020F0502020204030204" pitchFamily="34" charset="0"/>
                <a:cs typeface="Times New Roman" panose="02020603050405020304" pitchFamily="18" charset="0"/>
              </a:rPr>
              <a:t>A </a:t>
            </a:r>
            <a:r>
              <a:rPr lang="en-US" sz="2600" b="1" dirty="0">
                <a:ea typeface="Calibri" panose="020F0502020204030204" pitchFamily="34" charset="0"/>
                <a:cs typeface="Times New Roman" panose="02020603050405020304" pitchFamily="18" charset="0"/>
              </a:rPr>
              <a:t>Few Important Things to Remember about Medicaid</a:t>
            </a:r>
            <a:endParaRPr lang="en-US" sz="26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1802679"/>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1A4C87-4DB2-4810-B08A-32B0AE52CE6C}"/>
              </a:ext>
            </a:extLst>
          </p:cNvPr>
          <p:cNvSpPr txBox="1"/>
          <p:nvPr/>
        </p:nvSpPr>
        <p:spPr>
          <a:xfrm>
            <a:off x="877456" y="1822342"/>
            <a:ext cx="9592618" cy="2916952"/>
          </a:xfrm>
          <a:prstGeom prst="rect">
            <a:avLst/>
          </a:prstGeom>
          <a:noFill/>
        </p:spPr>
        <p:txBody>
          <a:bodyPr wrap="square" rtlCol="0">
            <a:spAutoFit/>
          </a:bodyPr>
          <a:lstStyle/>
          <a:p>
            <a:pPr marL="342900" marR="0" lvl="0" indent="-342900" algn="just">
              <a:lnSpc>
                <a:spcPct val="107000"/>
              </a:lnSpc>
              <a:spcBef>
                <a:spcPts val="0"/>
              </a:spcBef>
              <a:spcAft>
                <a:spcPts val="1200"/>
              </a:spcAft>
              <a:buFont typeface="Symbol" panose="05050102010706020507" pitchFamily="18" charset="2"/>
              <a:buChar char=""/>
            </a:pPr>
            <a:r>
              <a:rPr lang="en-US" dirty="0">
                <a:effectLst/>
                <a:ea typeface="Calibri" panose="020F0502020204030204" pitchFamily="34" charset="0"/>
                <a:cs typeface="Calibri" panose="020F0502020204030204" pitchFamily="34" charset="0"/>
              </a:rPr>
              <a:t>Modified Adjusted Gross Income (MAGI) Medicaid </a:t>
            </a:r>
          </a:p>
          <a:p>
            <a:pPr marL="342900" marR="0" lvl="0" indent="-342900" algn="just">
              <a:lnSpc>
                <a:spcPct val="107000"/>
              </a:lnSpc>
              <a:spcBef>
                <a:spcPts val="0"/>
              </a:spcBef>
              <a:spcAft>
                <a:spcPts val="1200"/>
              </a:spcAft>
              <a:buFont typeface="Symbol" panose="05050102010706020507" pitchFamily="18" charset="2"/>
              <a:buChar char=""/>
            </a:pPr>
            <a:r>
              <a:rPr lang="en-US" dirty="0">
                <a:effectLst/>
                <a:ea typeface="Calibri" panose="020F0502020204030204" pitchFamily="34" charset="0"/>
                <a:cs typeface="Calibri" panose="020F0502020204030204" pitchFamily="34" charset="0"/>
              </a:rPr>
              <a:t>Supplemental Security Income (SSI) Medicaid</a:t>
            </a:r>
            <a:endParaRPr lang="en-US" dirty="0">
              <a:effectLst/>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1200"/>
              </a:spcAft>
              <a:buFont typeface="Symbol" panose="05050102010706020507" pitchFamily="18" charset="2"/>
              <a:buChar char=""/>
            </a:pPr>
            <a:r>
              <a:rPr lang="en-US" dirty="0">
                <a:effectLst/>
                <a:ea typeface="Calibri" panose="020F0502020204030204" pitchFamily="34" charset="0"/>
                <a:cs typeface="Calibri" panose="020F0502020204030204" pitchFamily="34" charset="0"/>
              </a:rPr>
              <a:t>Medicare/Medicaid clients (also known as “Dual Eligible” clients) </a:t>
            </a:r>
            <a:endParaRPr lang="en-US" dirty="0">
              <a:effectLst/>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1200"/>
              </a:spcAft>
              <a:buFont typeface="Symbol" panose="05050102010706020507" pitchFamily="18" charset="2"/>
              <a:buChar char=""/>
            </a:pPr>
            <a:r>
              <a:rPr lang="en-US" dirty="0">
                <a:effectLst/>
                <a:ea typeface="Calibri" panose="020F0502020204030204" pitchFamily="34" charset="0"/>
                <a:cs typeface="Calibri" panose="020F0502020204030204" pitchFamily="34" charset="0"/>
              </a:rPr>
              <a:t>Medicaid programs linked to functional need for long-term care in the home or in a care facility </a:t>
            </a:r>
            <a:endParaRPr lang="en-US" dirty="0">
              <a:effectLst/>
              <a:ea typeface="Calibri" panose="020F0502020204030204" pitchFamily="34" charset="0"/>
              <a:cs typeface="Times New Roman" panose="02020603050405020304" pitchFamily="18" charset="0"/>
            </a:endParaRPr>
          </a:p>
          <a:p>
            <a:pPr marR="0" lvl="0" algn="just">
              <a:lnSpc>
                <a:spcPct val="107000"/>
              </a:lnSpc>
              <a:spcBef>
                <a:spcPts val="0"/>
              </a:spcBef>
              <a:spcAft>
                <a:spcPts val="1200"/>
              </a:spcAft>
            </a:pPr>
            <a:endParaRPr lang="en-US" dirty="0">
              <a:effectLst/>
              <a:ea typeface="Calibri" panose="020F0502020204030204" pitchFamily="34" charset="0"/>
              <a:cs typeface="Times New Roman" panose="02020603050405020304" pitchFamily="18" charset="0"/>
            </a:endParaRPr>
          </a:p>
          <a:p>
            <a:endParaRPr lang="en-US" dirty="0"/>
          </a:p>
        </p:txBody>
      </p:sp>
      <p:grpSp>
        <p:nvGrpSpPr>
          <p:cNvPr id="3" name="Group 2">
            <a:extLst>
              <a:ext uri="{FF2B5EF4-FFF2-40B4-BE49-F238E27FC236}">
                <a16:creationId xmlns:a16="http://schemas.microsoft.com/office/drawing/2014/main" id="{19608355-5B7A-409E-86B5-EBB6C95F3313}"/>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E80D70BC-6622-4BBA-8433-5245817A7E74}"/>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0EB8751-685A-4BE9-A2A3-99E46FA50359}"/>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5</a:t>
              </a:fld>
              <a:endParaRPr lang="en-US" sz="1100" dirty="0">
                <a:solidFill>
                  <a:schemeClr val="tx1"/>
                </a:solidFill>
              </a:endParaRPr>
            </a:p>
          </p:txBody>
        </p:sp>
        <p:pic>
          <p:nvPicPr>
            <p:cNvPr id="7" name="Picture 6">
              <a:extLst>
                <a:ext uri="{FF2B5EF4-FFF2-40B4-BE49-F238E27FC236}">
                  <a16:creationId xmlns:a16="http://schemas.microsoft.com/office/drawing/2014/main" id="{290A3A29-EC81-420F-BE3E-AB397E6196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0" name="Picture 9">
            <a:extLst>
              <a:ext uri="{FF2B5EF4-FFF2-40B4-BE49-F238E27FC236}">
                <a16:creationId xmlns:a16="http://schemas.microsoft.com/office/drawing/2014/main" id="{97A507BC-DC02-4312-8131-6DF07A73DD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9" name="Date Placeholder 3">
            <a:extLst>
              <a:ext uri="{FF2B5EF4-FFF2-40B4-BE49-F238E27FC236}">
                <a16:creationId xmlns:a16="http://schemas.microsoft.com/office/drawing/2014/main" id="{2488D566-C6EB-48AE-84CB-7C5843373C65}"/>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493B74A4-D4BC-4F43-9DD5-7514AA233564}"/>
              </a:ext>
            </a:extLst>
          </p:cNvPr>
          <p:cNvSpPr txBox="1"/>
          <p:nvPr/>
        </p:nvSpPr>
        <p:spPr>
          <a:xfrm>
            <a:off x="803564" y="1052901"/>
            <a:ext cx="9369904" cy="769441"/>
          </a:xfrm>
          <a:prstGeom prst="rect">
            <a:avLst/>
          </a:prstGeom>
          <a:noFill/>
        </p:spPr>
        <p:txBody>
          <a:bodyPr wrap="square" rtlCol="0">
            <a:spAutoFit/>
          </a:bodyPr>
          <a:lstStyle/>
          <a:p>
            <a:r>
              <a:rPr lang="en-US" sz="2600" b="1" dirty="0">
                <a:effectLst/>
                <a:ea typeface="Calibri" panose="020F0502020204030204" pitchFamily="34" charset="0"/>
                <a:cs typeface="Calibri" panose="020F0502020204030204" pitchFamily="34" charset="0"/>
              </a:rPr>
              <a:t>A quick guide to today’s presentation</a:t>
            </a:r>
            <a:endParaRPr lang="en-US" sz="26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26722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6</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3BDC17D2-59C2-492C-994F-156BA02B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TextBox 2">
            <a:extLst>
              <a:ext uri="{FF2B5EF4-FFF2-40B4-BE49-F238E27FC236}">
                <a16:creationId xmlns:a16="http://schemas.microsoft.com/office/drawing/2014/main" id="{52E41BCF-76AD-4D11-B658-DCE2E756AFAC}"/>
              </a:ext>
            </a:extLst>
          </p:cNvPr>
          <p:cNvSpPr txBox="1"/>
          <p:nvPr/>
        </p:nvSpPr>
        <p:spPr>
          <a:xfrm>
            <a:off x="857839" y="1897193"/>
            <a:ext cx="10341204" cy="4629985"/>
          </a:xfrm>
          <a:prstGeom prst="rect">
            <a:avLst/>
          </a:prstGeom>
          <a:noFill/>
        </p:spPr>
        <p:txBody>
          <a:bodyPr wrap="square" rtlCol="0">
            <a:spAutoFit/>
          </a:bodyPr>
          <a:lstStyle/>
          <a:p>
            <a:pPr marL="285750" marR="0" indent="-285750" algn="just">
              <a:lnSpc>
                <a:spcPct val="107000"/>
              </a:lnSpc>
              <a:spcBef>
                <a:spcPts val="0"/>
              </a:spcBef>
              <a:spcAft>
                <a:spcPts val="800"/>
              </a:spcAft>
              <a:buFont typeface="Arial" panose="020B0604020202020204" pitchFamily="34" charset="0"/>
              <a:buChar char="•"/>
            </a:pPr>
            <a:r>
              <a:rPr lang="en-US" dirty="0">
                <a:ea typeface="Calibri" panose="020F0502020204030204" pitchFamily="34" charset="0"/>
                <a:cs typeface="Calibri" panose="020F0502020204030204" pitchFamily="34" charset="0"/>
              </a:rPr>
              <a:t>Washington </a:t>
            </a:r>
            <a:r>
              <a:rPr lang="en-US" dirty="0">
                <a:effectLst/>
                <a:ea typeface="Calibri" panose="020F0502020204030204" pitchFamily="34" charset="0"/>
                <a:cs typeface="Calibri" panose="020F0502020204030204" pitchFamily="34" charset="0"/>
              </a:rPr>
              <a:t>MAGI (Modified Adjusted Gross Income) Medicaid is linked to INCOME ONLY (applicant not reviewed for disability or resources or functional </a:t>
            </a:r>
            <a:r>
              <a:rPr lang="en-US" dirty="0">
                <a:ea typeface="Calibri" panose="020F0502020204030204" pitchFamily="34" charset="0"/>
                <a:cs typeface="Calibri" panose="020F0502020204030204" pitchFamily="34" charset="0"/>
              </a:rPr>
              <a:t>need</a:t>
            </a:r>
            <a:r>
              <a:rPr lang="en-US" dirty="0">
                <a:effectLst/>
                <a:ea typeface="Calibri" panose="020F0502020204030204" pitchFamily="34" charset="0"/>
                <a:cs typeface="Calibri" panose="020F0502020204030204" pitchFamily="34" charset="0"/>
              </a:rPr>
              <a:t>) and is a product of the Affordable Care Act.  Many states still do not offer this program which has come to be known as “Medicaid Expansion”.  </a:t>
            </a:r>
          </a:p>
          <a:p>
            <a:pPr marL="285750" marR="0" indent="-285750" algn="just">
              <a:lnSpc>
                <a:spcPct val="107000"/>
              </a:lnSpc>
              <a:spcBef>
                <a:spcPts val="0"/>
              </a:spcBef>
              <a:spcAft>
                <a:spcPts val="800"/>
              </a:spcAft>
              <a:buFont typeface="Arial" panose="020B0604020202020204" pitchFamily="34" charset="0"/>
              <a:buChar char="•"/>
            </a:pPr>
            <a:r>
              <a:rPr lang="en-US" dirty="0">
                <a:effectLst/>
                <a:ea typeface="Calibri" panose="020F0502020204030204" pitchFamily="34" charset="0"/>
                <a:cs typeface="Calibri" panose="020F0502020204030204" pitchFamily="34" charset="0"/>
              </a:rPr>
              <a:t>Traditional Medicaid is linked to the recipient status as Aged/Blind/Disabled.</a:t>
            </a:r>
            <a:endParaRPr lang="en-US" dirty="0">
              <a:effectLst/>
              <a:ea typeface="Calibri" panose="020F0502020204030204" pitchFamily="34" charset="0"/>
              <a:cs typeface="Times New Roman" panose="02020603050405020304" pitchFamily="18" charset="0"/>
            </a:endParaRPr>
          </a:p>
          <a:p>
            <a:pPr marL="285750" marR="0" indent="-285750" algn="just">
              <a:lnSpc>
                <a:spcPct val="107000"/>
              </a:lnSpc>
              <a:spcBef>
                <a:spcPts val="0"/>
              </a:spcBef>
              <a:spcAft>
                <a:spcPts val="800"/>
              </a:spcAft>
              <a:buFont typeface="Arial" panose="020B0604020202020204" pitchFamily="34" charset="0"/>
              <a:buChar char="•"/>
            </a:pPr>
            <a:r>
              <a:rPr lang="en-US" dirty="0">
                <a:effectLst/>
                <a:ea typeface="Calibri" panose="020F0502020204030204" pitchFamily="34" charset="0"/>
                <a:cs typeface="Calibri" panose="020F0502020204030204" pitchFamily="34" charset="0"/>
              </a:rPr>
              <a:t>The MAGI Medicaid program provides </a:t>
            </a:r>
            <a:r>
              <a:rPr lang="en-US" dirty="0">
                <a:ea typeface="Calibri" panose="020F0502020204030204" pitchFamily="34" charset="0"/>
                <a:cs typeface="Calibri" panose="020F0502020204030204" pitchFamily="34" charset="0"/>
              </a:rPr>
              <a:t>health coverage to adults</a:t>
            </a:r>
            <a:r>
              <a:rPr lang="en-US" dirty="0">
                <a:effectLst/>
                <a:ea typeface="Calibri" panose="020F0502020204030204" pitchFamily="34" charset="0"/>
                <a:cs typeface="Calibri" panose="020F0502020204030204" pitchFamily="34" charset="0"/>
              </a:rPr>
              <a:t> ages 19 up to 65, who are not incarcerated, and who are not entitled to Medicare. </a:t>
            </a:r>
          </a:p>
          <a:p>
            <a:pPr marL="0" marR="0" algn="just">
              <a:lnSpc>
                <a:spcPct val="107000"/>
              </a:lnSpc>
              <a:spcBef>
                <a:spcPts val="0"/>
              </a:spcBef>
              <a:spcAft>
                <a:spcPts val="800"/>
              </a:spcAft>
            </a:pPr>
            <a:r>
              <a:rPr lang="en-US" b="1" dirty="0">
                <a:ea typeface="Calibri" panose="020F0502020204030204" pitchFamily="34" charset="0"/>
                <a:cs typeface="Calibri" panose="020F0502020204030204" pitchFamily="34" charset="0"/>
              </a:rPr>
              <a:t>Example</a:t>
            </a:r>
            <a:r>
              <a:rPr lang="en-US" dirty="0">
                <a:ea typeface="Calibri" panose="020F0502020204030204" pitchFamily="34" charset="0"/>
                <a:cs typeface="Calibri" panose="020F0502020204030204" pitchFamily="34" charset="0"/>
              </a:rPr>
              <a:t>:  Joe is age 27 and has no income.  He has resources of five thousand dollars in the bank which he saved when he was employed.  He quit his job several months ago because he needed to be a live-in caregiver for his chronically ill mother.  He is not planning to return to work since he needs to stay home to care for his mother.  He is not disabled and he is not receiving any Social Security Disability or Supplemental Security benefits.  He applies for MAGI Medicaid and is approved for MAGI Medicaid coverage simply because of having no income, even though he has resources.    </a:t>
            </a:r>
            <a:r>
              <a:rPr lang="en-US" dirty="0">
                <a:effectLst/>
                <a:ea typeface="Calibri" panose="020F0502020204030204" pitchFamily="34" charset="0"/>
                <a:cs typeface="Calibri" panose="020F0502020204030204" pitchFamily="34" charset="0"/>
              </a:rPr>
              <a:t> </a:t>
            </a:r>
            <a:endParaRPr lang="en-US" dirty="0">
              <a:effectLst/>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endParaRPr lang="en-US" dirty="0">
              <a:effectLst/>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8B80ABA-1C9F-4593-8C35-AF8C84732026}"/>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2" name="TextBox 1">
            <a:extLst>
              <a:ext uri="{FF2B5EF4-FFF2-40B4-BE49-F238E27FC236}">
                <a16:creationId xmlns:a16="http://schemas.microsoft.com/office/drawing/2014/main" id="{3C9858B8-9D06-4FEA-BF98-61018939BDC5}"/>
              </a:ext>
            </a:extLst>
          </p:cNvPr>
          <p:cNvSpPr txBox="1"/>
          <p:nvPr/>
        </p:nvSpPr>
        <p:spPr>
          <a:xfrm>
            <a:off x="857839" y="687471"/>
            <a:ext cx="9687071" cy="892552"/>
          </a:xfrm>
          <a:prstGeom prst="rect">
            <a:avLst/>
          </a:prstGeom>
          <a:noFill/>
        </p:spPr>
        <p:txBody>
          <a:bodyPr wrap="square" rtlCol="0">
            <a:spAutoFit/>
          </a:bodyPr>
          <a:lstStyle/>
          <a:p>
            <a:r>
              <a:rPr lang="en-US" sz="2600" b="1" dirty="0">
                <a:effectLst/>
                <a:ea typeface="Calibri" panose="020F0502020204030204" pitchFamily="34" charset="0"/>
                <a:cs typeface="Calibri" panose="020F0502020204030204" pitchFamily="34" charset="0"/>
              </a:rPr>
              <a:t>Washington MAGI (Modified Adjusted Gross Income) Medicaid</a:t>
            </a:r>
            <a:endParaRPr lang="en-US" sz="2600" dirty="0"/>
          </a:p>
        </p:txBody>
      </p:sp>
    </p:spTree>
    <p:extLst>
      <p:ext uri="{BB962C8B-B14F-4D97-AF65-F5344CB8AC3E}">
        <p14:creationId xmlns:p14="http://schemas.microsoft.com/office/powerpoint/2010/main" val="3969654042"/>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7</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F1DB3442-EC97-4F53-8C1B-EDD827DC6CD3}"/>
              </a:ext>
            </a:extLst>
          </p:cNvPr>
          <p:cNvSpPr txBox="1"/>
          <p:nvPr/>
        </p:nvSpPr>
        <p:spPr>
          <a:xfrm>
            <a:off x="829559" y="1890484"/>
            <a:ext cx="10162095" cy="2401555"/>
          </a:xfrm>
          <a:prstGeom prst="rect">
            <a:avLst/>
          </a:prstGeom>
          <a:noFill/>
        </p:spPr>
        <p:txBody>
          <a:bodyPr wrap="square" rtlCol="0">
            <a:spAutoFit/>
          </a:bodyPr>
          <a:lstStyle/>
          <a:p>
            <a:pPr marL="285750" marR="0" indent="-285750" algn="just">
              <a:lnSpc>
                <a:spcPct val="107000"/>
              </a:lnSpc>
              <a:spcBef>
                <a:spcPts val="0"/>
              </a:spcBef>
              <a:spcAft>
                <a:spcPts val="800"/>
              </a:spcAft>
              <a:buFont typeface="Arial" panose="020B0604020202020204" pitchFamily="34" charset="0"/>
              <a:buChar char="•"/>
            </a:pPr>
            <a:r>
              <a:rPr lang="en-US" dirty="0">
                <a:effectLst/>
                <a:ea typeface="Calibri" panose="020F0502020204030204" pitchFamily="34" charset="0"/>
                <a:cs typeface="Calibri" panose="020F0502020204030204" pitchFamily="34" charset="0"/>
              </a:rPr>
              <a:t>MAGI Medicaid coverage requires no premium/no deductible/no copays for any of its covered medical and pharmacy benefits.  </a:t>
            </a:r>
          </a:p>
          <a:p>
            <a:pPr marL="285750" marR="0" indent="-285750" algn="just">
              <a:lnSpc>
                <a:spcPct val="107000"/>
              </a:lnSpc>
              <a:spcAft>
                <a:spcPts val="600"/>
              </a:spcAft>
              <a:buFont typeface="Arial" panose="020B0604020202020204" pitchFamily="34" charset="0"/>
              <a:buChar char="•"/>
            </a:pPr>
            <a:r>
              <a:rPr lang="en-US" dirty="0">
                <a:effectLst/>
                <a:ea typeface="Calibri" panose="020F0502020204030204" pitchFamily="34" charset="0"/>
                <a:cs typeface="Calibri" panose="020F0502020204030204" pitchFamily="34" charset="0"/>
              </a:rPr>
              <a:t>Estate Recovery only applies to  MAGI Medicaid clients age 55 and older but there is no </a:t>
            </a:r>
            <a:r>
              <a:rPr lang="en-US" dirty="0">
                <a:ea typeface="Calibri" panose="020F0502020204030204" pitchFamily="34" charset="0"/>
                <a:cs typeface="Calibri" panose="020F0502020204030204" pitchFamily="34" charset="0"/>
              </a:rPr>
              <a:t>Lookback Period</a:t>
            </a:r>
            <a:r>
              <a:rPr lang="en-US" dirty="0">
                <a:effectLst/>
                <a:ea typeface="Calibri" panose="020F0502020204030204" pitchFamily="34" charset="0"/>
                <a:cs typeface="Calibri" panose="020F0502020204030204" pitchFamily="34" charset="0"/>
              </a:rPr>
              <a:t> because resources are not considered for eligibility.  </a:t>
            </a:r>
            <a:endParaRPr lang="en-US" dirty="0">
              <a:effectLst/>
              <a:ea typeface="Calibri" panose="020F0502020204030204" pitchFamily="34" charset="0"/>
              <a:cs typeface="Times New Roman" panose="02020603050405020304" pitchFamily="18" charset="0"/>
            </a:endParaRPr>
          </a:p>
          <a:p>
            <a:pPr marL="285750" marR="0" indent="-285750" algn="just">
              <a:lnSpc>
                <a:spcPct val="107000"/>
              </a:lnSpc>
              <a:spcAft>
                <a:spcPts val="600"/>
              </a:spcAft>
              <a:buFont typeface="Arial" panose="020B0604020202020204" pitchFamily="34" charset="0"/>
              <a:buChar char="•"/>
            </a:pPr>
            <a:r>
              <a:rPr lang="en-US" dirty="0">
                <a:effectLst/>
                <a:ea typeface="Calibri" panose="020F0502020204030204" pitchFamily="34" charset="0"/>
                <a:cs typeface="Calibri" panose="020F0502020204030204" pitchFamily="34" charset="0"/>
              </a:rPr>
              <a:t>Effective </a:t>
            </a:r>
            <a:r>
              <a:rPr lang="en-US" dirty="0">
                <a:ea typeface="Calibri" panose="020F0502020204030204" pitchFamily="34" charset="0"/>
                <a:cs typeface="Calibri" panose="020F0502020204030204" pitchFamily="34" charset="0"/>
              </a:rPr>
              <a:t>July 1, 2024</a:t>
            </a:r>
            <a:r>
              <a:rPr lang="en-US" dirty="0">
                <a:effectLst/>
                <a:ea typeface="Calibri" panose="020F0502020204030204" pitchFamily="34" charset="0"/>
                <a:cs typeface="Calibri" panose="020F0502020204030204" pitchFamily="34" charset="0"/>
              </a:rPr>
              <a:t>, the MAGI Medicaid single person income limit is $1732 monthly and the married couple income limit is $</a:t>
            </a:r>
            <a:r>
              <a:rPr lang="en-US" dirty="0">
                <a:ea typeface="Calibri" panose="020F0502020204030204" pitchFamily="34" charset="0"/>
                <a:cs typeface="Calibri" panose="020F0502020204030204" pitchFamily="34" charset="0"/>
              </a:rPr>
              <a:t>2351</a:t>
            </a:r>
            <a:r>
              <a:rPr lang="en-US" dirty="0">
                <a:effectLst/>
                <a:ea typeface="Calibri" panose="020F0502020204030204" pitchFamily="34" charset="0"/>
                <a:cs typeface="Calibri" panose="020F0502020204030204" pitchFamily="34" charset="0"/>
              </a:rPr>
              <a:t> monthly.  </a:t>
            </a:r>
          </a:p>
          <a:p>
            <a:pPr algn="just">
              <a:lnSpc>
                <a:spcPct val="107000"/>
              </a:lnSpc>
              <a:spcAft>
                <a:spcPts val="800"/>
              </a:spcAft>
            </a:pPr>
            <a:endParaRPr lang="en-US" dirty="0">
              <a:effectLst/>
              <a:ea typeface="Times New Roman" panose="02020603050405020304" pitchFamily="18" charset="0"/>
              <a:cs typeface="Calibri" panose="020F0502020204030204" pitchFamily="34" charset="0"/>
            </a:endParaRPr>
          </a:p>
        </p:txBody>
      </p:sp>
      <p:pic>
        <p:nvPicPr>
          <p:cNvPr id="11" name="Picture 10">
            <a:extLst>
              <a:ext uri="{FF2B5EF4-FFF2-40B4-BE49-F238E27FC236}">
                <a16:creationId xmlns:a16="http://schemas.microsoft.com/office/drawing/2014/main" id="{501FFFAE-6E63-49AD-AEF5-B71380481F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Date Placeholder 3">
            <a:extLst>
              <a:ext uri="{FF2B5EF4-FFF2-40B4-BE49-F238E27FC236}">
                <a16:creationId xmlns:a16="http://schemas.microsoft.com/office/drawing/2014/main" id="{16B109F7-11AA-48E9-B43B-5E0537DAA6C8}"/>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D52D2BD1-6112-4A1D-8547-77389D9E8111}"/>
              </a:ext>
            </a:extLst>
          </p:cNvPr>
          <p:cNvSpPr txBox="1"/>
          <p:nvPr/>
        </p:nvSpPr>
        <p:spPr>
          <a:xfrm>
            <a:off x="829559" y="672673"/>
            <a:ext cx="9803275" cy="892552"/>
          </a:xfrm>
          <a:prstGeom prst="rect">
            <a:avLst/>
          </a:prstGeom>
          <a:noFill/>
        </p:spPr>
        <p:txBody>
          <a:bodyPr wrap="square" rtlCol="0">
            <a:spAutoFit/>
          </a:bodyPr>
          <a:lstStyle/>
          <a:p>
            <a:r>
              <a:rPr lang="en-US" sz="2600" b="1" dirty="0">
                <a:effectLst/>
                <a:ea typeface="Calibri" panose="020F0502020204030204" pitchFamily="34" charset="0"/>
                <a:cs typeface="Calibri" panose="020F0502020204030204" pitchFamily="34" charset="0"/>
              </a:rPr>
              <a:t>Washington MAGI (Modified Adjusted Gross Income) Medicaid (cont’d)</a:t>
            </a:r>
            <a:endParaRPr lang="en-US" sz="2600" dirty="0"/>
          </a:p>
        </p:txBody>
      </p:sp>
    </p:spTree>
    <p:extLst>
      <p:ext uri="{BB962C8B-B14F-4D97-AF65-F5344CB8AC3E}">
        <p14:creationId xmlns:p14="http://schemas.microsoft.com/office/powerpoint/2010/main" val="2498163224"/>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8</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4" name="Date Placeholder 3">
            <a:extLst>
              <a:ext uri="{FF2B5EF4-FFF2-40B4-BE49-F238E27FC236}">
                <a16:creationId xmlns:a16="http://schemas.microsoft.com/office/drawing/2014/main" id="{7D9DDC3C-3CEC-4A91-879F-25A98272064D}"/>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7F6ED8A7-791F-4D48-A87C-3D57AE419D99}"/>
              </a:ext>
            </a:extLst>
          </p:cNvPr>
          <p:cNvSpPr txBox="1"/>
          <p:nvPr/>
        </p:nvSpPr>
        <p:spPr>
          <a:xfrm>
            <a:off x="857839" y="624500"/>
            <a:ext cx="9674411" cy="892552"/>
          </a:xfrm>
          <a:prstGeom prst="rect">
            <a:avLst/>
          </a:prstGeom>
          <a:noFill/>
        </p:spPr>
        <p:txBody>
          <a:bodyPr wrap="square" rtlCol="0">
            <a:spAutoFit/>
          </a:bodyPr>
          <a:lstStyle/>
          <a:p>
            <a:r>
              <a:rPr lang="en-US" sz="2600" b="1" dirty="0">
                <a:effectLst/>
                <a:ea typeface="Calibri" panose="020F0502020204030204" pitchFamily="34" charset="0"/>
                <a:cs typeface="Calibri" panose="020F0502020204030204" pitchFamily="34" charset="0"/>
              </a:rPr>
              <a:t>Washington MAGI (Modified Adjusted Gross Income) Medicaid (cont’d)</a:t>
            </a:r>
            <a:endParaRPr lang="en-US" sz="2600" dirty="0"/>
          </a:p>
        </p:txBody>
      </p:sp>
      <p:sp>
        <p:nvSpPr>
          <p:cNvPr id="13" name="TextBox 12">
            <a:extLst>
              <a:ext uri="{FF2B5EF4-FFF2-40B4-BE49-F238E27FC236}">
                <a16:creationId xmlns:a16="http://schemas.microsoft.com/office/drawing/2014/main" id="{F7381AF5-474D-4D40-AA67-69AC12CBA2A1}"/>
              </a:ext>
            </a:extLst>
          </p:cNvPr>
          <p:cNvSpPr txBox="1"/>
          <p:nvPr/>
        </p:nvSpPr>
        <p:spPr>
          <a:xfrm>
            <a:off x="857840" y="1749882"/>
            <a:ext cx="10056920" cy="2452851"/>
          </a:xfrm>
          <a:prstGeom prst="rect">
            <a:avLst/>
          </a:prstGeom>
          <a:noFill/>
        </p:spPr>
        <p:txBody>
          <a:bodyPr wrap="square" rtlCol="0">
            <a:spAutoFit/>
          </a:bodyPr>
          <a:lstStyle/>
          <a:p>
            <a:pPr marL="285750" indent="-285750" algn="just">
              <a:lnSpc>
                <a:spcPct val="107000"/>
              </a:lnSpc>
              <a:spcAft>
                <a:spcPts val="800"/>
              </a:spcAft>
              <a:buFont typeface="Arial" panose="020B0604020202020204" pitchFamily="34" charset="0"/>
              <a:buChar char="•"/>
            </a:pPr>
            <a:r>
              <a:rPr lang="en-US" dirty="0">
                <a:effectLst/>
                <a:ea typeface="Times New Roman" panose="02020603050405020304" pitchFamily="18" charset="0"/>
                <a:cs typeface="Calibri" panose="020F0502020204030204" pitchFamily="34" charset="0"/>
              </a:rPr>
              <a:t>MAGI Medicaid ends at </a:t>
            </a:r>
            <a:r>
              <a:rPr lang="en-US" dirty="0">
                <a:ea typeface="Times New Roman" panose="02020603050405020304" pitchFamily="18" charset="0"/>
                <a:cs typeface="Calibri" panose="020F0502020204030204" pitchFamily="34" charset="0"/>
              </a:rPr>
              <a:t>when Medicare begins – at age 65 or younger if receiving SSDI.  </a:t>
            </a:r>
            <a:endParaRPr lang="en-US" dirty="0">
              <a:effectLst/>
              <a:ea typeface="Times New Roman" panose="02020603050405020304" pitchFamily="18" charset="0"/>
              <a:cs typeface="Calibri" panose="020F0502020204030204" pitchFamily="34" charset="0"/>
            </a:endParaRPr>
          </a:p>
          <a:p>
            <a:pPr marL="285750" indent="-285750" algn="just">
              <a:lnSpc>
                <a:spcPct val="107000"/>
              </a:lnSpc>
              <a:spcAft>
                <a:spcPts val="800"/>
              </a:spcAft>
              <a:buFont typeface="Arial" panose="020B0604020202020204" pitchFamily="34" charset="0"/>
              <a:buChar char="•"/>
            </a:pPr>
            <a:r>
              <a:rPr lang="en-US" dirty="0">
                <a:effectLst/>
                <a:ea typeface="Times New Roman" panose="02020603050405020304" pitchFamily="18" charset="0"/>
                <a:cs typeface="Calibri" panose="020F0502020204030204" pitchFamily="34" charset="0"/>
              </a:rPr>
              <a:t>EVERYTHING changes for this group when they move on to Medicare (if eligible) at age 65 or after receiving a Social Security Disability Income cash grant (SSDI) for 24 months. </a:t>
            </a:r>
          </a:p>
          <a:p>
            <a:pPr marL="285750" indent="-285750" algn="just">
              <a:lnSpc>
                <a:spcPct val="107000"/>
              </a:lnSpc>
              <a:spcAft>
                <a:spcPts val="800"/>
              </a:spcAft>
              <a:buFont typeface="Arial" panose="020B0604020202020204" pitchFamily="34" charset="0"/>
              <a:buChar char="•"/>
            </a:pPr>
            <a:r>
              <a:rPr lang="en-US" dirty="0">
                <a:effectLst/>
                <a:ea typeface="Times New Roman" panose="02020603050405020304" pitchFamily="18" charset="0"/>
                <a:cs typeface="Calibri" panose="020F0502020204030204" pitchFamily="34" charset="0"/>
              </a:rPr>
              <a:t>The client MUST TAKE MEDICARE and then apply for Traditional Medicaid (if income and resource eligible).  Medicare then becomes the primary coverage for most health services.  </a:t>
            </a:r>
          </a:p>
          <a:p>
            <a:pPr marL="285750" indent="-285750" algn="just">
              <a:lnSpc>
                <a:spcPct val="107000"/>
              </a:lnSpc>
              <a:spcAft>
                <a:spcPts val="800"/>
              </a:spcAft>
              <a:buFont typeface="Arial" panose="020B0604020202020204" pitchFamily="34" charset="0"/>
              <a:buChar char="•"/>
            </a:pPr>
            <a:r>
              <a:rPr lang="en-US" dirty="0">
                <a:effectLst/>
                <a:ea typeface="Times New Roman" panose="02020603050405020304" pitchFamily="18" charset="0"/>
                <a:cs typeface="Calibri" panose="020F0502020204030204" pitchFamily="34" charset="0"/>
              </a:rPr>
              <a:t>MAGI clients not eligible for Medicare </a:t>
            </a:r>
            <a:r>
              <a:rPr lang="en-US" dirty="0">
                <a:ea typeface="Times New Roman" panose="02020603050405020304" pitchFamily="18" charset="0"/>
                <a:cs typeface="Calibri" panose="020F0502020204030204" pitchFamily="34" charset="0"/>
              </a:rPr>
              <a:t>(such as SSI clients) </a:t>
            </a:r>
            <a:r>
              <a:rPr lang="en-US" dirty="0">
                <a:effectLst/>
                <a:ea typeface="Times New Roman" panose="02020603050405020304" pitchFamily="18" charset="0"/>
                <a:cs typeface="Calibri" panose="020F0502020204030204" pitchFamily="34" charset="0"/>
              </a:rPr>
              <a:t>still need to apply for Traditional Medicaid at age 65.</a:t>
            </a:r>
            <a:endParaRPr lang="en-US" dirty="0"/>
          </a:p>
        </p:txBody>
      </p:sp>
    </p:spTree>
    <p:extLst>
      <p:ext uri="{BB962C8B-B14F-4D97-AF65-F5344CB8AC3E}">
        <p14:creationId xmlns:p14="http://schemas.microsoft.com/office/powerpoint/2010/main" val="794567112"/>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79A6C28-4050-414A-A612-74D434438FD1}"/>
              </a:ext>
            </a:extLst>
          </p:cNvPr>
          <p:cNvGrpSpPr/>
          <p:nvPr/>
        </p:nvGrpSpPr>
        <p:grpSpPr>
          <a:xfrm>
            <a:off x="10058400" y="6295053"/>
            <a:ext cx="2133600" cy="562947"/>
            <a:chOff x="10058400" y="6295053"/>
            <a:chExt cx="2133600" cy="562947"/>
          </a:xfrm>
          <a:solidFill>
            <a:srgbClr val="285A83"/>
          </a:solidFill>
        </p:grpSpPr>
        <p:sp>
          <p:nvSpPr>
            <p:cNvPr id="3" name="Rectangle 2">
              <a:extLst>
                <a:ext uri="{FF2B5EF4-FFF2-40B4-BE49-F238E27FC236}">
                  <a16:creationId xmlns:a16="http://schemas.microsoft.com/office/drawing/2014/main" id="{73F176E3-A592-48CC-8D0C-317440D19CC6}"/>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5">
              <a:extLst>
                <a:ext uri="{FF2B5EF4-FFF2-40B4-BE49-F238E27FC236}">
                  <a16:creationId xmlns:a16="http://schemas.microsoft.com/office/drawing/2014/main" id="{6C3A795F-614D-4C1D-8197-EE670DF6D875}"/>
                </a:ext>
              </a:extLst>
            </p:cNvPr>
            <p:cNvSpPr txBox="1">
              <a:spLocks/>
            </p:cNvSpPr>
            <p:nvPr/>
          </p:nvSpPr>
          <p:spPr>
            <a:xfrm>
              <a:off x="11385843" y="6391522"/>
              <a:ext cx="671344"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9</a:t>
              </a:fld>
              <a:endParaRPr lang="en-US" sz="1100" dirty="0">
                <a:solidFill>
                  <a:schemeClr val="tx1"/>
                </a:solidFill>
              </a:endParaRPr>
            </a:p>
          </p:txBody>
        </p:sp>
        <p:pic>
          <p:nvPicPr>
            <p:cNvPr id="6" name="Picture 5">
              <a:extLst>
                <a:ext uri="{FF2B5EF4-FFF2-40B4-BE49-F238E27FC236}">
                  <a16:creationId xmlns:a16="http://schemas.microsoft.com/office/drawing/2014/main" id="{1E93D1E9-DECA-43DA-9EFF-0B3AA17754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7" name="Picture 6">
            <a:extLst>
              <a:ext uri="{FF2B5EF4-FFF2-40B4-BE49-F238E27FC236}">
                <a16:creationId xmlns:a16="http://schemas.microsoft.com/office/drawing/2014/main" id="{E0A3DC0D-13F6-4C1D-B329-C3F39889CB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9" name="TextBox 8">
            <a:extLst>
              <a:ext uri="{FF2B5EF4-FFF2-40B4-BE49-F238E27FC236}">
                <a16:creationId xmlns:a16="http://schemas.microsoft.com/office/drawing/2014/main" id="{9A9E9DC7-EE4B-4607-84BF-3191A792F557}"/>
              </a:ext>
            </a:extLst>
          </p:cNvPr>
          <p:cNvSpPr txBox="1"/>
          <p:nvPr/>
        </p:nvSpPr>
        <p:spPr>
          <a:xfrm>
            <a:off x="914401" y="1854631"/>
            <a:ext cx="9792326" cy="5228675"/>
          </a:xfrm>
          <a:prstGeom prst="rect">
            <a:avLst/>
          </a:prstGeom>
          <a:noFill/>
        </p:spPr>
        <p:txBody>
          <a:bodyPr wrap="square" rtlCol="0">
            <a:spAutoFit/>
          </a:bodyPr>
          <a:lstStyle/>
          <a:p>
            <a:pPr marL="285750" marR="0" indent="-285750" algn="just">
              <a:lnSpc>
                <a:spcPct val="107000"/>
              </a:lnSpc>
              <a:spcBef>
                <a:spcPts val="0"/>
              </a:spcBef>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Supplemental Security Income (</a:t>
            </a:r>
            <a:r>
              <a:rPr lang="en-US" sz="1800" dirty="0">
                <a:effectLst/>
                <a:ea typeface="Times New Roman" panose="02020603050405020304" pitchFamily="18" charset="0"/>
                <a:cs typeface="Calibri" panose="020F0502020204030204" pitchFamily="34" charset="0"/>
              </a:rPr>
              <a:t>SSI) </a:t>
            </a:r>
            <a:r>
              <a:rPr lang="en-US" dirty="0">
                <a:ea typeface="Times New Roman" panose="02020603050405020304" pitchFamily="18" charset="0"/>
                <a:cs typeface="Calibri" panose="020F0502020204030204" pitchFamily="34" charset="0"/>
              </a:rPr>
              <a:t>is issued to a recipient deemed</a:t>
            </a:r>
            <a:r>
              <a:rPr lang="en-US" sz="1800" dirty="0">
                <a:effectLst/>
                <a:ea typeface="Times New Roman" panose="02020603050405020304" pitchFamily="18" charset="0"/>
                <a:cs typeface="Calibri" panose="020F0502020204030204" pitchFamily="34" charset="0"/>
              </a:rPr>
              <a:t> aged/blind/disabled as defined by the Social Security Administration.  An SSI recipient is not eligible to receive Social Security Retirement or Disability due to not having enough earned income credit hours paid into the system.  An SSI recipient is automatically eligible for Medicaid but still needs to apply for </a:t>
            </a:r>
            <a:r>
              <a:rPr lang="en-US" dirty="0">
                <a:ea typeface="Times New Roman" panose="02020603050405020304" pitchFamily="18" charset="0"/>
                <a:cs typeface="Calibri" panose="020F0502020204030204" pitchFamily="34" charset="0"/>
              </a:rPr>
              <a:t>Traditional Medicaid coverage.  </a:t>
            </a:r>
            <a:r>
              <a:rPr lang="en-US" sz="1800" dirty="0">
                <a:effectLst/>
                <a:ea typeface="Times New Roman" panose="02020603050405020304" pitchFamily="18" charset="0"/>
                <a:cs typeface="Calibri" panose="020F0502020204030204" pitchFamily="34" charset="0"/>
              </a:rPr>
              <a:t> </a:t>
            </a:r>
            <a:endParaRPr lang="en-US" sz="1800" dirty="0">
              <a:effectLst/>
              <a:ea typeface="Calibri" panose="020F0502020204030204" pitchFamily="34" charset="0"/>
              <a:cs typeface="Times New Roman" panose="02020603050405020304" pitchFamily="18" charset="0"/>
            </a:endParaRPr>
          </a:p>
          <a:p>
            <a:pPr marL="285750" marR="0" indent="-285750" algn="just">
              <a:lnSpc>
                <a:spcPct val="107000"/>
              </a:lnSpc>
              <a:spcBef>
                <a:spcPts val="0"/>
              </a:spcBef>
              <a:spcAft>
                <a:spcPts val="1125"/>
              </a:spcAf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The maximum SSI payment for a single person is $</a:t>
            </a:r>
            <a:r>
              <a:rPr lang="en-US" dirty="0">
                <a:ea typeface="Times New Roman" panose="02020603050405020304" pitchFamily="18" charset="0"/>
                <a:cs typeface="Calibri" panose="020F0502020204030204" pitchFamily="34" charset="0"/>
              </a:rPr>
              <a:t>943 </a:t>
            </a:r>
            <a:r>
              <a:rPr lang="en-US" sz="1800" dirty="0">
                <a:effectLst/>
                <a:ea typeface="Times New Roman" panose="02020603050405020304" pitchFamily="18" charset="0"/>
                <a:cs typeface="Calibri" panose="020F0502020204030204" pitchFamily="34" charset="0"/>
              </a:rPr>
              <a:t>per month and for a married </a:t>
            </a:r>
            <a:r>
              <a:rPr lang="en-US" dirty="0">
                <a:ea typeface="Times New Roman" panose="02020603050405020304" pitchFamily="18" charset="0"/>
                <a:cs typeface="Calibri" panose="020F0502020204030204" pitchFamily="34" charset="0"/>
              </a:rPr>
              <a:t>couple (both on SSI)</a:t>
            </a:r>
            <a:r>
              <a:rPr lang="en-US" sz="1800" dirty="0">
                <a:effectLst/>
                <a:ea typeface="Times New Roman" panose="02020603050405020304" pitchFamily="18" charset="0"/>
                <a:cs typeface="Calibri" panose="020F0502020204030204" pitchFamily="34" charset="0"/>
              </a:rPr>
              <a:t> is $1415 per month.     </a:t>
            </a:r>
          </a:p>
          <a:p>
            <a:pPr marL="285750" marR="0" indent="-285750" algn="just">
              <a:lnSpc>
                <a:spcPct val="107000"/>
              </a:lnSpc>
              <a:spcBef>
                <a:spcPts val="0"/>
              </a:spcBef>
              <a:spcAft>
                <a:spcPts val="1125"/>
              </a:spcAft>
              <a:buFont typeface="Arial" panose="020B0604020202020204" pitchFamily="34" charset="0"/>
              <a:buChar char="•"/>
            </a:pPr>
            <a:r>
              <a:rPr lang="en-US" dirty="0">
                <a:ea typeface="Calibri" panose="020F0502020204030204" pitchFamily="34" charset="0"/>
                <a:cs typeface="Calibri" panose="020F0502020204030204" pitchFamily="34" charset="0"/>
              </a:rPr>
              <a:t>The resource limit for a single person on SSI is $2000 and for a married person is $3000.  </a:t>
            </a:r>
          </a:p>
          <a:p>
            <a:pPr marL="285750" indent="-285750" algn="just">
              <a:lnSpc>
                <a:spcPct val="107000"/>
              </a:lnSpc>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SSI Medicaid clients will always be financially eligible for any of the remaining Medicaid programs that we will review during this presentation.  </a:t>
            </a:r>
          </a:p>
          <a:p>
            <a:pPr marL="285750" indent="-285750" algn="just">
              <a:lnSpc>
                <a:spcPct val="107000"/>
              </a:lnSpc>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SSI clients are allowed to own “exempt” resources and remain eligible.  Examples of exempt resources are burial funds/burial plans, homes in which the client or the client spouse lives, personal belongings, and cars.  </a:t>
            </a:r>
            <a:endParaRPr lang="en-US" dirty="0">
              <a:ea typeface="Calibri" panose="020F0502020204030204" pitchFamily="34" charset="0"/>
              <a:cs typeface="Times New Roman" panose="02020603050405020304" pitchFamily="18" charset="0"/>
            </a:endParaRPr>
          </a:p>
          <a:p>
            <a:pPr algn="just">
              <a:lnSpc>
                <a:spcPct val="107000"/>
              </a:lnSpc>
              <a:spcAft>
                <a:spcPts val="1125"/>
              </a:spcAft>
            </a:pPr>
            <a:endParaRPr lang="en-US" dirty="0"/>
          </a:p>
        </p:txBody>
      </p:sp>
      <p:sp>
        <p:nvSpPr>
          <p:cNvPr id="11" name="Date Placeholder 3">
            <a:extLst>
              <a:ext uri="{FF2B5EF4-FFF2-40B4-BE49-F238E27FC236}">
                <a16:creationId xmlns:a16="http://schemas.microsoft.com/office/drawing/2014/main" id="{51A9CFD6-ADCA-4540-B298-DEB7374B4971}"/>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8D8E4AB8-7DB1-46A7-8C25-FD4181456287}"/>
              </a:ext>
            </a:extLst>
          </p:cNvPr>
          <p:cNvSpPr txBox="1"/>
          <p:nvPr/>
        </p:nvSpPr>
        <p:spPr>
          <a:xfrm>
            <a:off x="840509" y="566911"/>
            <a:ext cx="9792325" cy="892552"/>
          </a:xfrm>
          <a:prstGeom prst="rect">
            <a:avLst/>
          </a:prstGeom>
          <a:noFill/>
        </p:spPr>
        <p:txBody>
          <a:bodyPr wrap="square" rtlCol="0">
            <a:spAutoFit/>
          </a:bodyPr>
          <a:lstStyle/>
          <a:p>
            <a:r>
              <a:rPr lang="en-US" sz="2600" b="1" dirty="0">
                <a:effectLst/>
                <a:ea typeface="Times New Roman" panose="02020603050405020304" pitchFamily="18" charset="0"/>
              </a:rPr>
              <a:t>SSI (Supplemental Security Income) linked CN (Categorically Needy) Medicaid coverage</a:t>
            </a:r>
            <a:endParaRPr lang="en-US" sz="2600" dirty="0"/>
          </a:p>
        </p:txBody>
      </p:sp>
    </p:spTree>
    <p:extLst>
      <p:ext uri="{BB962C8B-B14F-4D97-AF65-F5344CB8AC3E}">
        <p14:creationId xmlns:p14="http://schemas.microsoft.com/office/powerpoint/2010/main" val="1580782184"/>
      </p:ext>
    </p:extLst>
  </p:cSld>
  <p:clrMapOvr>
    <a:masterClrMapping/>
  </p:clrMapOvr>
</p:sld>
</file>

<file path=ppt/theme/theme1.xml><?xml version="1.0" encoding="utf-8"?>
<a:theme xmlns:a="http://schemas.openxmlformats.org/drawingml/2006/main" name="Auditors Office">
  <a:themeElements>
    <a:clrScheme name="Auditor's Office">
      <a:dk1>
        <a:sysClr val="windowText" lastClr="000000"/>
      </a:dk1>
      <a:lt1>
        <a:sysClr val="window" lastClr="FFFFFF"/>
      </a:lt1>
      <a:dk2>
        <a:srgbClr val="394D76"/>
      </a:dk2>
      <a:lt2>
        <a:srgbClr val="E7E6E6"/>
      </a:lt2>
      <a:accent1>
        <a:srgbClr val="6AC1ED"/>
      </a:accent1>
      <a:accent2>
        <a:srgbClr val="DB595B"/>
      </a:accent2>
      <a:accent3>
        <a:srgbClr val="751719"/>
      </a:accent3>
      <a:accent4>
        <a:srgbClr val="32AAE6"/>
      </a:accent4>
      <a:accent5>
        <a:srgbClr val="CD2D31"/>
      </a:accent5>
      <a:accent6>
        <a:srgbClr val="541012"/>
      </a:accent6>
      <a:hlink>
        <a:srgbClr val="6AC1ED"/>
      </a:hlink>
      <a:folHlink>
        <a:srgbClr val="32AAE6"/>
      </a:folHlink>
    </a:clrScheme>
    <a:fontScheme name="Custom 1">
      <a:majorFont>
        <a:latin typeface="Bebas Neue"/>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15705</TotalTime>
  <Words>2919</Words>
  <Application>Microsoft Office PowerPoint</Application>
  <PresentationFormat>Widescreen</PresentationFormat>
  <Paragraphs>169</Paragraphs>
  <Slides>21</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21</vt:i4>
      </vt:variant>
    </vt:vector>
  </HeadingPairs>
  <TitlesOfParts>
    <vt:vector size="29" baseType="lpstr">
      <vt:lpstr>Arial</vt:lpstr>
      <vt:lpstr>Bebas Neue</vt:lpstr>
      <vt:lpstr>Calibri</vt:lpstr>
      <vt:lpstr>Calibri Light</vt:lpstr>
      <vt:lpstr>Open Sans</vt:lpstr>
      <vt:lpstr>Symbol</vt:lpstr>
      <vt:lpstr>Auditors Office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TMint Developer</dc:creator>
  <cp:lastModifiedBy>Matthew Santelli</cp:lastModifiedBy>
  <cp:revision>294</cp:revision>
  <cp:lastPrinted>2021-05-09T16:14:16Z</cp:lastPrinted>
  <dcterms:created xsi:type="dcterms:W3CDTF">2018-10-24T15:50:45Z</dcterms:created>
  <dcterms:modified xsi:type="dcterms:W3CDTF">2024-09-09T05:47:52Z</dcterms:modified>
</cp:coreProperties>
</file>