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8" r:id="rId1"/>
    <p:sldMasterId id="2147483717" r:id="rId2"/>
  </p:sldMasterIdLst>
  <p:notesMasterIdLst>
    <p:notesMasterId r:id="rId17"/>
  </p:notesMasterIdLst>
  <p:handoutMasterIdLst>
    <p:handoutMasterId r:id="rId18"/>
  </p:handoutMasterIdLst>
  <p:sldIdLst>
    <p:sldId id="497" r:id="rId3"/>
    <p:sldId id="256" r:id="rId4"/>
    <p:sldId id="499" r:id="rId5"/>
    <p:sldId id="498" r:id="rId6"/>
    <p:sldId id="478" r:id="rId7"/>
    <p:sldId id="502" r:id="rId8"/>
    <p:sldId id="503" r:id="rId9"/>
    <p:sldId id="504" r:id="rId10"/>
    <p:sldId id="505" r:id="rId11"/>
    <p:sldId id="479" r:id="rId12"/>
    <p:sldId id="377" r:id="rId13"/>
    <p:sldId id="482" r:id="rId14"/>
    <p:sldId id="483" r:id="rId15"/>
    <p:sldId id="494" r:id="rId1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800080"/>
    <a:srgbClr val="1395D3"/>
    <a:srgbClr val="F99D41"/>
    <a:srgbClr val="39B09E"/>
    <a:srgbClr val="C72129"/>
    <a:srgbClr val="5C2B80"/>
    <a:srgbClr val="0082C8"/>
    <a:srgbClr val="285A83"/>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970" autoAdjust="0"/>
    <p:restoredTop sz="94519" autoAdjust="0"/>
  </p:normalViewPr>
  <p:slideViewPr>
    <p:cSldViewPr snapToGrid="0">
      <p:cViewPr varScale="1">
        <p:scale>
          <a:sx n="63" d="100"/>
          <a:sy n="63" d="100"/>
        </p:scale>
        <p:origin x="504" y="3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86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558EA2-54F0-4A45-A3DD-AEE90C8CCB93}"/>
              </a:ext>
            </a:extLst>
          </p:cNvPr>
          <p:cNvSpPr>
            <a:spLocks noGrp="1"/>
          </p:cNvSpPr>
          <p:nvPr>
            <p:ph type="hdr" sz="quarter"/>
          </p:nvPr>
        </p:nvSpPr>
        <p:spPr>
          <a:xfrm>
            <a:off x="2" y="2"/>
            <a:ext cx="3077740" cy="471053"/>
          </a:xfrm>
          <a:prstGeom prst="rect">
            <a:avLst/>
          </a:prstGeom>
        </p:spPr>
        <p:txBody>
          <a:bodyPr vert="horz" lIns="94218" tIns="47109" rIns="94218" bIns="47109" rtlCol="0"/>
          <a:lstStyle>
            <a:lvl1pPr algn="l">
              <a:defRPr sz="1200"/>
            </a:lvl1pPr>
          </a:lstStyle>
          <a:p>
            <a:endParaRPr lang="en-US" dirty="0"/>
          </a:p>
        </p:txBody>
      </p:sp>
      <p:sp>
        <p:nvSpPr>
          <p:cNvPr id="3" name="Date Placeholder 2">
            <a:extLst>
              <a:ext uri="{FF2B5EF4-FFF2-40B4-BE49-F238E27FC236}">
                <a16:creationId xmlns:a16="http://schemas.microsoft.com/office/drawing/2014/main" id="{0FFA5D89-8B76-4531-867D-092F22DE8A36}"/>
              </a:ext>
            </a:extLst>
          </p:cNvPr>
          <p:cNvSpPr>
            <a:spLocks noGrp="1"/>
          </p:cNvSpPr>
          <p:nvPr>
            <p:ph type="dt" sz="quarter" idx="1"/>
          </p:nvPr>
        </p:nvSpPr>
        <p:spPr>
          <a:xfrm>
            <a:off x="4023095" y="2"/>
            <a:ext cx="3077740" cy="471053"/>
          </a:xfrm>
          <a:prstGeom prst="rect">
            <a:avLst/>
          </a:prstGeom>
        </p:spPr>
        <p:txBody>
          <a:bodyPr vert="horz" lIns="94218" tIns="47109" rIns="94218" bIns="47109" rtlCol="0"/>
          <a:lstStyle>
            <a:lvl1pPr algn="r">
              <a:defRPr sz="1200"/>
            </a:lvl1pPr>
          </a:lstStyle>
          <a:p>
            <a:fld id="{69007CB4-2820-4182-9697-199D997E2268}" type="datetimeFigureOut">
              <a:rPr lang="en-US" smtClean="0"/>
              <a:t>11/13/2023</a:t>
            </a:fld>
            <a:endParaRPr lang="en-US" dirty="0"/>
          </a:p>
        </p:txBody>
      </p:sp>
      <p:sp>
        <p:nvSpPr>
          <p:cNvPr id="4" name="Footer Placeholder 3">
            <a:extLst>
              <a:ext uri="{FF2B5EF4-FFF2-40B4-BE49-F238E27FC236}">
                <a16:creationId xmlns:a16="http://schemas.microsoft.com/office/drawing/2014/main" id="{4B9C327F-207D-45B9-8E4A-37A15FD02F61}"/>
              </a:ext>
            </a:extLst>
          </p:cNvPr>
          <p:cNvSpPr>
            <a:spLocks noGrp="1"/>
          </p:cNvSpPr>
          <p:nvPr>
            <p:ph type="ftr" sz="quarter" idx="2"/>
          </p:nvPr>
        </p:nvSpPr>
        <p:spPr>
          <a:xfrm>
            <a:off x="2" y="8917425"/>
            <a:ext cx="3077740" cy="471053"/>
          </a:xfrm>
          <a:prstGeom prst="rect">
            <a:avLst/>
          </a:prstGeom>
        </p:spPr>
        <p:txBody>
          <a:bodyPr vert="horz" lIns="94218" tIns="47109" rIns="94218" bIns="47109" rtlCol="0" anchor="b"/>
          <a:lstStyle>
            <a:lvl1pPr algn="l">
              <a:defRPr sz="1200"/>
            </a:lvl1pPr>
          </a:lstStyle>
          <a:p>
            <a:endParaRPr lang="en-US" dirty="0"/>
          </a:p>
        </p:txBody>
      </p:sp>
    </p:spTree>
    <p:extLst>
      <p:ext uri="{BB962C8B-B14F-4D97-AF65-F5344CB8AC3E}">
        <p14:creationId xmlns:p14="http://schemas.microsoft.com/office/powerpoint/2010/main" val="3303593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7740" cy="471053"/>
          </a:xfrm>
          <a:prstGeom prst="rect">
            <a:avLst/>
          </a:prstGeom>
        </p:spPr>
        <p:txBody>
          <a:bodyPr vert="horz" lIns="94218" tIns="47109" rIns="94218" bIns="47109" rtlCol="0"/>
          <a:lstStyle>
            <a:lvl1pPr algn="l">
              <a:defRPr sz="1200"/>
            </a:lvl1pPr>
          </a:lstStyle>
          <a:p>
            <a:endParaRPr lang="en-US" dirty="0"/>
          </a:p>
        </p:txBody>
      </p:sp>
      <p:sp>
        <p:nvSpPr>
          <p:cNvPr id="3" name="Date Placeholder 2"/>
          <p:cNvSpPr>
            <a:spLocks noGrp="1"/>
          </p:cNvSpPr>
          <p:nvPr>
            <p:ph type="dt" idx="1"/>
          </p:nvPr>
        </p:nvSpPr>
        <p:spPr>
          <a:xfrm>
            <a:off x="4023095" y="2"/>
            <a:ext cx="3077740" cy="471053"/>
          </a:xfrm>
          <a:prstGeom prst="rect">
            <a:avLst/>
          </a:prstGeom>
        </p:spPr>
        <p:txBody>
          <a:bodyPr vert="horz" lIns="94218" tIns="47109" rIns="94218" bIns="47109" rtlCol="0"/>
          <a:lstStyle>
            <a:lvl1pPr algn="r">
              <a:defRPr sz="1200"/>
            </a:lvl1pPr>
          </a:lstStyle>
          <a:p>
            <a:fld id="{E55510F1-CD6C-E346-956E-DD6A337F75D3}" type="datetimeFigureOut">
              <a:rPr lang="en-US" smtClean="0"/>
              <a:t>11/13/2023</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18" tIns="47109" rIns="94218" bIns="47109" rtlCol="0" anchor="ctr"/>
          <a:lstStyle/>
          <a:p>
            <a:endParaRPr lang="en-US" dirty="0"/>
          </a:p>
        </p:txBody>
      </p:sp>
      <p:sp>
        <p:nvSpPr>
          <p:cNvPr id="5" name="Notes Placeholder 4"/>
          <p:cNvSpPr>
            <a:spLocks noGrp="1"/>
          </p:cNvSpPr>
          <p:nvPr>
            <p:ph type="body" sz="quarter" idx="3"/>
          </p:nvPr>
        </p:nvSpPr>
        <p:spPr>
          <a:xfrm>
            <a:off x="710248" y="4518205"/>
            <a:ext cx="5681980" cy="3696712"/>
          </a:xfrm>
          <a:prstGeom prst="rect">
            <a:avLst/>
          </a:prstGeom>
        </p:spPr>
        <p:txBody>
          <a:bodyPr vert="horz" lIns="94218" tIns="47109" rIns="94218" bIns="4710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917425"/>
            <a:ext cx="3077740" cy="471053"/>
          </a:xfrm>
          <a:prstGeom prst="rect">
            <a:avLst/>
          </a:prstGeom>
        </p:spPr>
        <p:txBody>
          <a:bodyPr vert="horz" lIns="94218" tIns="47109" rIns="94218" bIns="47109"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5" y="8917425"/>
            <a:ext cx="3077740" cy="471053"/>
          </a:xfrm>
          <a:prstGeom prst="rect">
            <a:avLst/>
          </a:prstGeom>
        </p:spPr>
        <p:txBody>
          <a:bodyPr vert="horz" lIns="94218" tIns="47109" rIns="94218" bIns="47109" rtlCol="0" anchor="b"/>
          <a:lstStyle>
            <a:lvl1pPr algn="r">
              <a:defRPr sz="1200"/>
            </a:lvl1pPr>
          </a:lstStyle>
          <a:p>
            <a:fld id="{CE588C5E-4BF4-3545-8717-4102CE10D842}" type="slidenum">
              <a:rPr lang="en-US" smtClean="0"/>
              <a:t>‹#›</a:t>
            </a:fld>
            <a:endParaRPr lang="en-US" dirty="0"/>
          </a:p>
        </p:txBody>
      </p:sp>
    </p:spTree>
    <p:extLst>
      <p:ext uri="{BB962C8B-B14F-4D97-AF65-F5344CB8AC3E}">
        <p14:creationId xmlns:p14="http://schemas.microsoft.com/office/powerpoint/2010/main" val="194308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a:t>
            </a:fld>
            <a:endParaRPr lang="en-US" dirty="0"/>
          </a:p>
        </p:txBody>
      </p:sp>
    </p:spTree>
    <p:extLst>
      <p:ext uri="{BB962C8B-B14F-4D97-AF65-F5344CB8AC3E}">
        <p14:creationId xmlns:p14="http://schemas.microsoft.com/office/powerpoint/2010/main" val="2937171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2</a:t>
            </a:fld>
            <a:endParaRPr lang="en-US" dirty="0"/>
          </a:p>
        </p:txBody>
      </p:sp>
    </p:spTree>
    <p:extLst>
      <p:ext uri="{BB962C8B-B14F-4D97-AF65-F5344CB8AC3E}">
        <p14:creationId xmlns:p14="http://schemas.microsoft.com/office/powerpoint/2010/main" val="2425375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12</a:t>
            </a:fld>
            <a:endParaRPr lang="en-US" dirty="0"/>
          </a:p>
        </p:txBody>
      </p:sp>
    </p:spTree>
    <p:extLst>
      <p:ext uri="{BB962C8B-B14F-4D97-AF65-F5344CB8AC3E}">
        <p14:creationId xmlns:p14="http://schemas.microsoft.com/office/powerpoint/2010/main" val="26883201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13</a:t>
            </a:fld>
            <a:endParaRPr lang="en-US" dirty="0"/>
          </a:p>
        </p:txBody>
      </p:sp>
    </p:spTree>
    <p:extLst>
      <p:ext uri="{BB962C8B-B14F-4D97-AF65-F5344CB8AC3E}">
        <p14:creationId xmlns:p14="http://schemas.microsoft.com/office/powerpoint/2010/main" val="2766471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D91FA-396F-4BE0-A6DD-887ECA6347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28E5E9-78FD-494B-B0D8-E26B3E7960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15FEF2-A0A8-437C-8FA7-8FA4545C3F27}"/>
              </a:ext>
            </a:extLst>
          </p:cNvPr>
          <p:cNvSpPr>
            <a:spLocks noGrp="1"/>
          </p:cNvSpPr>
          <p:nvPr>
            <p:ph type="dt" sz="half" idx="10"/>
          </p:nvPr>
        </p:nvSpPr>
        <p:spPr>
          <a:xfrm>
            <a:off x="838200" y="6356350"/>
            <a:ext cx="2743200" cy="365125"/>
          </a:xfrm>
          <a:prstGeom prst="rect">
            <a:avLst/>
          </a:prstGeom>
        </p:spPr>
        <p:txBody>
          <a:bodyPr/>
          <a:lstStyle/>
          <a:p>
            <a:fld id="{1FF7685E-D3FD-4DDD-9447-90D61AF0DE6D}" type="datetime1">
              <a:rPr lang="en-US" smtClean="0"/>
              <a:t>11/13/2023</a:t>
            </a:fld>
            <a:endParaRPr lang="en-US" dirty="0"/>
          </a:p>
        </p:txBody>
      </p:sp>
      <p:sp>
        <p:nvSpPr>
          <p:cNvPr id="5" name="Footer Placeholder 4">
            <a:extLst>
              <a:ext uri="{FF2B5EF4-FFF2-40B4-BE49-F238E27FC236}">
                <a16:creationId xmlns:a16="http://schemas.microsoft.com/office/drawing/2014/main" id="{CDE3C747-D603-4AE9-BFE3-FC12F11721AA}"/>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43ABDFA-5FB7-43B7-8BE3-C01478C31CBE}"/>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7827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824AC-D9AB-4B4C-BAA8-3D35A61AEB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2239AB-FAD8-4D13-82C0-862B74B8F8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0C1087-3792-4352-8013-43208DB08D17}"/>
              </a:ext>
            </a:extLst>
          </p:cNvPr>
          <p:cNvSpPr>
            <a:spLocks noGrp="1"/>
          </p:cNvSpPr>
          <p:nvPr>
            <p:ph type="dt" sz="half" idx="10"/>
          </p:nvPr>
        </p:nvSpPr>
        <p:spPr>
          <a:xfrm>
            <a:off x="838200" y="6356350"/>
            <a:ext cx="2743200" cy="365125"/>
          </a:xfrm>
          <a:prstGeom prst="rect">
            <a:avLst/>
          </a:prstGeom>
        </p:spPr>
        <p:txBody>
          <a:bodyPr/>
          <a:lstStyle/>
          <a:p>
            <a:fld id="{49119D36-A25A-4942-9FB8-22E26B5889AC}" type="datetime1">
              <a:rPr lang="en-US" smtClean="0"/>
              <a:t>11/13/2023</a:t>
            </a:fld>
            <a:endParaRPr lang="en-US" dirty="0"/>
          </a:p>
        </p:txBody>
      </p:sp>
      <p:sp>
        <p:nvSpPr>
          <p:cNvPr id="5" name="Footer Placeholder 4">
            <a:extLst>
              <a:ext uri="{FF2B5EF4-FFF2-40B4-BE49-F238E27FC236}">
                <a16:creationId xmlns:a16="http://schemas.microsoft.com/office/drawing/2014/main" id="{A7536B6A-38B9-4C56-9640-B2240887EB3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71FEE6E9-9737-41B9-8A6D-4112B44F817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012894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76E826-13DC-4D62-89BE-9B217BBA2F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B858FB-FEF0-4DED-9B38-415229C101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28759-99CE-43EC-BFDD-4AB3C9ED84FA}"/>
              </a:ext>
            </a:extLst>
          </p:cNvPr>
          <p:cNvSpPr>
            <a:spLocks noGrp="1"/>
          </p:cNvSpPr>
          <p:nvPr>
            <p:ph type="dt" sz="half" idx="10"/>
          </p:nvPr>
        </p:nvSpPr>
        <p:spPr>
          <a:xfrm>
            <a:off x="838200" y="6356350"/>
            <a:ext cx="2743200" cy="365125"/>
          </a:xfrm>
          <a:prstGeom prst="rect">
            <a:avLst/>
          </a:prstGeom>
        </p:spPr>
        <p:txBody>
          <a:bodyPr/>
          <a:lstStyle/>
          <a:p>
            <a:fld id="{BCDE2B44-E217-45FF-98BA-E3276200037F}" type="datetime1">
              <a:rPr lang="en-US" smtClean="0"/>
              <a:t>11/13/2023</a:t>
            </a:fld>
            <a:endParaRPr lang="en-US" dirty="0"/>
          </a:p>
        </p:txBody>
      </p:sp>
      <p:sp>
        <p:nvSpPr>
          <p:cNvPr id="5" name="Footer Placeholder 4">
            <a:extLst>
              <a:ext uri="{FF2B5EF4-FFF2-40B4-BE49-F238E27FC236}">
                <a16:creationId xmlns:a16="http://schemas.microsoft.com/office/drawing/2014/main" id="{BE4582F0-4175-4E40-8ECE-8D24FFC4432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C8F48193-5667-4994-8DFB-78199F202C02}"/>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282326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Slide 01">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E41FF086-B9D3-4FD9-B266-315737EBE554}"/>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430792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aster Slide 15">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77E8560-C677-4B4B-BA83-5027A755C540}"/>
              </a:ext>
            </a:extLst>
          </p:cNvPr>
          <p:cNvSpPr>
            <a:spLocks noGrp="1"/>
          </p:cNvSpPr>
          <p:nvPr>
            <p:ph type="pic" sz="quarter" idx="10" hasCustomPrompt="1"/>
          </p:nvPr>
        </p:nvSpPr>
        <p:spPr>
          <a:xfrm>
            <a:off x="6266130" y="2266572"/>
            <a:ext cx="5050302" cy="4591429"/>
          </a:xfrm>
          <a:custGeom>
            <a:avLst/>
            <a:gdLst>
              <a:gd name="connsiteX0" fmla="*/ 0 w 5050302"/>
              <a:gd name="connsiteY0" fmla="*/ 0 h 4591429"/>
              <a:gd name="connsiteX1" fmla="*/ 5050302 w 5050302"/>
              <a:gd name="connsiteY1" fmla="*/ 0 h 4591429"/>
              <a:gd name="connsiteX2" fmla="*/ 5050302 w 5050302"/>
              <a:gd name="connsiteY2" fmla="*/ 4591429 h 4591429"/>
              <a:gd name="connsiteX3" fmla="*/ 0 w 5050302"/>
              <a:gd name="connsiteY3" fmla="*/ 4591429 h 4591429"/>
            </a:gdLst>
            <a:ahLst/>
            <a:cxnLst>
              <a:cxn ang="0">
                <a:pos x="connsiteX0" y="connsiteY0"/>
              </a:cxn>
              <a:cxn ang="0">
                <a:pos x="connsiteX1" y="connsiteY1"/>
              </a:cxn>
              <a:cxn ang="0">
                <a:pos x="connsiteX2" y="connsiteY2"/>
              </a:cxn>
              <a:cxn ang="0">
                <a:pos x="connsiteX3" y="connsiteY3"/>
              </a:cxn>
            </a:cxnLst>
            <a:rect l="l" t="t" r="r" b="b"/>
            <a:pathLst>
              <a:path w="5050302" h="4591429">
                <a:moveTo>
                  <a:pt x="0" y="0"/>
                </a:moveTo>
                <a:lnTo>
                  <a:pt x="5050302" y="0"/>
                </a:lnTo>
                <a:lnTo>
                  <a:pt x="5050302" y="4591429"/>
                </a:lnTo>
                <a:lnTo>
                  <a:pt x="0" y="4591429"/>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369431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ster Slide 2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9755BCD-2319-6F49-8CE2-ACFEA918C6FE}"/>
              </a:ext>
            </a:extLst>
          </p:cNvPr>
          <p:cNvSpPr>
            <a:spLocks noGrp="1"/>
          </p:cNvSpPr>
          <p:nvPr>
            <p:ph type="pic" sz="quarter" idx="10" hasCustomPrompt="1"/>
          </p:nvPr>
        </p:nvSpPr>
        <p:spPr>
          <a:xfrm>
            <a:off x="0" y="4000366"/>
            <a:ext cx="12192000" cy="2857634"/>
          </a:xfrm>
          <a:custGeom>
            <a:avLst/>
            <a:gdLst>
              <a:gd name="connsiteX0" fmla="*/ 0 w 12192000"/>
              <a:gd name="connsiteY0" fmla="*/ 0 h 2857634"/>
              <a:gd name="connsiteX1" fmla="*/ 12192000 w 12192000"/>
              <a:gd name="connsiteY1" fmla="*/ 0 h 2857634"/>
              <a:gd name="connsiteX2" fmla="*/ 12192000 w 12192000"/>
              <a:gd name="connsiteY2" fmla="*/ 2857634 h 2857634"/>
              <a:gd name="connsiteX3" fmla="*/ 0 w 12192000"/>
              <a:gd name="connsiteY3" fmla="*/ 2857634 h 2857634"/>
            </a:gdLst>
            <a:ahLst/>
            <a:cxnLst>
              <a:cxn ang="0">
                <a:pos x="connsiteX0" y="connsiteY0"/>
              </a:cxn>
              <a:cxn ang="0">
                <a:pos x="connsiteX1" y="connsiteY1"/>
              </a:cxn>
              <a:cxn ang="0">
                <a:pos x="connsiteX2" y="connsiteY2"/>
              </a:cxn>
              <a:cxn ang="0">
                <a:pos x="connsiteX3" y="connsiteY3"/>
              </a:cxn>
            </a:cxnLst>
            <a:rect l="l" t="t" r="r" b="b"/>
            <a:pathLst>
              <a:path w="12192000" h="2857634">
                <a:moveTo>
                  <a:pt x="0" y="0"/>
                </a:moveTo>
                <a:lnTo>
                  <a:pt x="12192000" y="0"/>
                </a:lnTo>
                <a:lnTo>
                  <a:pt x="12192000" y="2857634"/>
                </a:lnTo>
                <a:lnTo>
                  <a:pt x="0" y="2857634"/>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980828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518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89359-779A-4207-883C-874F2D8D42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FB2122-5803-465B-972B-8062D3F31208}"/>
              </a:ext>
            </a:extLst>
          </p:cNvPr>
          <p:cNvSpPr>
            <a:spLocks noGrp="1"/>
          </p:cNvSpPr>
          <p:nvPr>
            <p:ph type="dt" sz="half" idx="10"/>
          </p:nvPr>
        </p:nvSpPr>
        <p:spPr>
          <a:xfrm>
            <a:off x="838200" y="6356350"/>
            <a:ext cx="2743200" cy="365125"/>
          </a:xfrm>
          <a:prstGeom prst="rect">
            <a:avLst/>
          </a:prstGeom>
        </p:spPr>
        <p:txBody>
          <a:bodyPr/>
          <a:lstStyle/>
          <a:p>
            <a:fld id="{DA4C7783-3AA1-48F8-AAA5-5677DF70EC74}" type="datetime1">
              <a:rPr lang="en-US" smtClean="0"/>
              <a:t>11/13/2023</a:t>
            </a:fld>
            <a:endParaRPr lang="en-US" dirty="0"/>
          </a:p>
        </p:txBody>
      </p:sp>
      <p:sp>
        <p:nvSpPr>
          <p:cNvPr id="4" name="Footer Placeholder 3">
            <a:extLst>
              <a:ext uri="{FF2B5EF4-FFF2-40B4-BE49-F238E27FC236}">
                <a16:creationId xmlns:a16="http://schemas.microsoft.com/office/drawing/2014/main" id="{E0BA1B66-2C01-47AC-B101-C540CBCB46EE}"/>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A6669C4-CB90-40F2-AF07-4B95892E226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852831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53FE-317B-4362-BD64-763E7DC6E1E7}"/>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6170DC-1ADB-4DBD-8F02-EED40A619EF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EAEB97-1F9C-41F4-BDD3-4F978008B2F0}"/>
              </a:ext>
            </a:extLst>
          </p:cNvPr>
          <p:cNvSpPr>
            <a:spLocks noGrp="1"/>
          </p:cNvSpPr>
          <p:nvPr>
            <p:ph type="dt" sz="half" idx="10"/>
          </p:nvPr>
        </p:nvSpPr>
        <p:spPr/>
        <p:txBody>
          <a:bodyPr/>
          <a:lstStyle/>
          <a:p>
            <a:fld id="{A5CB7F36-C0C0-4E55-B298-99BD86E314AC}" type="datetime1">
              <a:rPr lang="en-US" smtClean="0"/>
              <a:t>11/13/2023</a:t>
            </a:fld>
            <a:endParaRPr lang="en-US" dirty="0"/>
          </a:p>
        </p:txBody>
      </p:sp>
      <p:sp>
        <p:nvSpPr>
          <p:cNvPr id="5" name="Footer Placeholder 4">
            <a:extLst>
              <a:ext uri="{FF2B5EF4-FFF2-40B4-BE49-F238E27FC236}">
                <a16:creationId xmlns:a16="http://schemas.microsoft.com/office/drawing/2014/main" id="{4B054187-A251-4683-871F-16B35D056E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D102BD3-BD25-4715-8E3F-BC39C4F83510}"/>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90271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068F0-42A9-4746-8C2B-A716F8DA34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D32FB32-54DC-412B-A513-A2856D09D74B}"/>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DE0D1C-4775-4A56-8D2B-640B05B9F329}"/>
              </a:ext>
            </a:extLst>
          </p:cNvPr>
          <p:cNvSpPr>
            <a:spLocks noGrp="1"/>
          </p:cNvSpPr>
          <p:nvPr>
            <p:ph type="dt" sz="half" idx="10"/>
          </p:nvPr>
        </p:nvSpPr>
        <p:spPr/>
        <p:txBody>
          <a:bodyPr/>
          <a:lstStyle/>
          <a:p>
            <a:fld id="{09723DC3-AAD2-4A3E-A3F1-A94CFFE739CE}" type="datetime1">
              <a:rPr lang="en-US" smtClean="0"/>
              <a:t>11/13/2023</a:t>
            </a:fld>
            <a:endParaRPr lang="en-US" dirty="0"/>
          </a:p>
        </p:txBody>
      </p:sp>
      <p:sp>
        <p:nvSpPr>
          <p:cNvPr id="5" name="Footer Placeholder 4">
            <a:extLst>
              <a:ext uri="{FF2B5EF4-FFF2-40B4-BE49-F238E27FC236}">
                <a16:creationId xmlns:a16="http://schemas.microsoft.com/office/drawing/2014/main" id="{21C2C963-3098-4CEC-8991-05EFEA97C6B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8CC6E8B6-041A-4476-A34C-551D51FC0F7E}"/>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9441249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1DBBC-8D1B-4F03-901F-5C95073B914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83B53-CDFF-4FA0-B839-06E9ABDEFB0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9F585E-E32A-45CF-9E5B-40BBA30DA928}"/>
              </a:ext>
            </a:extLst>
          </p:cNvPr>
          <p:cNvSpPr>
            <a:spLocks noGrp="1"/>
          </p:cNvSpPr>
          <p:nvPr>
            <p:ph type="dt" sz="half" idx="10"/>
          </p:nvPr>
        </p:nvSpPr>
        <p:spPr/>
        <p:txBody>
          <a:bodyPr/>
          <a:lstStyle/>
          <a:p>
            <a:fld id="{4728D4A5-DB1E-4115-9E18-CE852E8E6F89}" type="datetime1">
              <a:rPr lang="en-US" smtClean="0"/>
              <a:t>11/13/2023</a:t>
            </a:fld>
            <a:endParaRPr lang="en-US" dirty="0"/>
          </a:p>
        </p:txBody>
      </p:sp>
      <p:sp>
        <p:nvSpPr>
          <p:cNvPr id="5" name="Footer Placeholder 4">
            <a:extLst>
              <a:ext uri="{FF2B5EF4-FFF2-40B4-BE49-F238E27FC236}">
                <a16:creationId xmlns:a16="http://schemas.microsoft.com/office/drawing/2014/main" id="{EF756CC9-42A9-43D4-8F89-0E07BAEB3AF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53DCF4B-7C4E-4DA2-A8B9-8E3063FFD2A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84549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AC82E-30F6-439A-8399-3495EE47FF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73161-9EDB-48A2-8A5C-8212277B3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02B19-708F-40AA-9232-9B8CF1C5D1A5}"/>
              </a:ext>
            </a:extLst>
          </p:cNvPr>
          <p:cNvSpPr>
            <a:spLocks noGrp="1"/>
          </p:cNvSpPr>
          <p:nvPr>
            <p:ph type="dt" sz="half" idx="10"/>
          </p:nvPr>
        </p:nvSpPr>
        <p:spPr>
          <a:xfrm>
            <a:off x="838200" y="6356350"/>
            <a:ext cx="2743200" cy="365125"/>
          </a:xfrm>
          <a:prstGeom prst="rect">
            <a:avLst/>
          </a:prstGeom>
        </p:spPr>
        <p:txBody>
          <a:bodyPr/>
          <a:lstStyle/>
          <a:p>
            <a:fld id="{CEAA7EAB-986B-4B8C-8B61-373508776B6E}" type="datetime1">
              <a:rPr lang="en-US" smtClean="0"/>
              <a:t>11/13/2023</a:t>
            </a:fld>
            <a:endParaRPr lang="en-US" dirty="0"/>
          </a:p>
        </p:txBody>
      </p:sp>
      <p:sp>
        <p:nvSpPr>
          <p:cNvPr id="5" name="Footer Placeholder 4">
            <a:extLst>
              <a:ext uri="{FF2B5EF4-FFF2-40B4-BE49-F238E27FC236}">
                <a16:creationId xmlns:a16="http://schemas.microsoft.com/office/drawing/2014/main" id="{12DA3B52-744C-4742-82B7-B3668E4390C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1B72C69A-0F85-4147-874F-19D0B981035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27283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1937-7A32-4633-A579-CD5DD9EE06A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08C5C35-F234-4374-A0ED-CE1E05B7222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EF1D2B-CF17-4FCD-AE2E-DE1E45A779DA}"/>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1A30D4-A7B2-4A6A-B01F-003458368491}"/>
              </a:ext>
            </a:extLst>
          </p:cNvPr>
          <p:cNvSpPr>
            <a:spLocks noGrp="1"/>
          </p:cNvSpPr>
          <p:nvPr>
            <p:ph type="dt" sz="half" idx="10"/>
          </p:nvPr>
        </p:nvSpPr>
        <p:spPr/>
        <p:txBody>
          <a:bodyPr/>
          <a:lstStyle/>
          <a:p>
            <a:fld id="{D046E3B6-495C-4ADB-8908-79BE3E6EE7F2}" type="datetime1">
              <a:rPr lang="en-US" smtClean="0"/>
              <a:t>11/13/2023</a:t>
            </a:fld>
            <a:endParaRPr lang="en-US" dirty="0"/>
          </a:p>
        </p:txBody>
      </p:sp>
      <p:sp>
        <p:nvSpPr>
          <p:cNvPr id="6" name="Footer Placeholder 5">
            <a:extLst>
              <a:ext uri="{FF2B5EF4-FFF2-40B4-BE49-F238E27FC236}">
                <a16:creationId xmlns:a16="http://schemas.microsoft.com/office/drawing/2014/main" id="{71267A2A-5AEC-47CE-BAF9-63E67937B2F1}"/>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A041391C-0A29-46E9-815B-F84A71A09E1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41125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8622-0221-4225-A503-28A87B06C04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EA3D459-3914-4B28-88EA-06FE39145DA7}"/>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F004F-B41B-4352-B9F8-DA7768FF28DE}"/>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326398-A1AC-44D9-9393-B7625B4E4BFD}"/>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A78678-0317-4346-8F9D-9F589A6F4E93}"/>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D251A3-07EC-4E1A-BBFC-7C96591C4A11}"/>
              </a:ext>
            </a:extLst>
          </p:cNvPr>
          <p:cNvSpPr>
            <a:spLocks noGrp="1"/>
          </p:cNvSpPr>
          <p:nvPr>
            <p:ph type="dt" sz="half" idx="10"/>
          </p:nvPr>
        </p:nvSpPr>
        <p:spPr/>
        <p:txBody>
          <a:bodyPr/>
          <a:lstStyle/>
          <a:p>
            <a:fld id="{7C94C1E9-DFA9-4C22-A0A2-9B49A962DDF6}" type="datetime1">
              <a:rPr lang="en-US" smtClean="0"/>
              <a:t>11/13/2023</a:t>
            </a:fld>
            <a:endParaRPr lang="en-US" dirty="0"/>
          </a:p>
        </p:txBody>
      </p:sp>
      <p:sp>
        <p:nvSpPr>
          <p:cNvPr id="8" name="Footer Placeholder 7">
            <a:extLst>
              <a:ext uri="{FF2B5EF4-FFF2-40B4-BE49-F238E27FC236}">
                <a16:creationId xmlns:a16="http://schemas.microsoft.com/office/drawing/2014/main" id="{91E386ED-D9D6-48FF-9828-DBC06352BA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95862889-21E6-4D9A-A26D-ABFF665B6B8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717510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2FC42-F5BB-4E3B-A9F0-F278965B9BB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E8D6F2A-1FA5-40E4-9C4D-4C9F0ADCA73E}"/>
              </a:ext>
            </a:extLst>
          </p:cNvPr>
          <p:cNvSpPr>
            <a:spLocks noGrp="1"/>
          </p:cNvSpPr>
          <p:nvPr>
            <p:ph type="dt" sz="half" idx="10"/>
          </p:nvPr>
        </p:nvSpPr>
        <p:spPr/>
        <p:txBody>
          <a:bodyPr/>
          <a:lstStyle/>
          <a:p>
            <a:fld id="{F97253AF-CFBD-4A64-88C1-93EC0DCF8BED}" type="datetime1">
              <a:rPr lang="en-US" smtClean="0"/>
              <a:t>11/13/2023</a:t>
            </a:fld>
            <a:endParaRPr lang="en-US" dirty="0"/>
          </a:p>
        </p:txBody>
      </p:sp>
      <p:sp>
        <p:nvSpPr>
          <p:cNvPr id="4" name="Footer Placeholder 3">
            <a:extLst>
              <a:ext uri="{FF2B5EF4-FFF2-40B4-BE49-F238E27FC236}">
                <a16:creationId xmlns:a16="http://schemas.microsoft.com/office/drawing/2014/main" id="{B967C5A2-C5D0-4CBC-8B1D-A838EF3FF8F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DBD4DB3A-4F50-447E-B6C3-C97133F209D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160187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E45F1-BD55-48E9-96B8-22BA9897549A}"/>
              </a:ext>
            </a:extLst>
          </p:cNvPr>
          <p:cNvSpPr>
            <a:spLocks noGrp="1"/>
          </p:cNvSpPr>
          <p:nvPr>
            <p:ph type="dt" sz="half" idx="10"/>
          </p:nvPr>
        </p:nvSpPr>
        <p:spPr/>
        <p:txBody>
          <a:bodyPr/>
          <a:lstStyle/>
          <a:p>
            <a:fld id="{236CADA9-81B7-43EC-AAF9-1BF97749D6C9}" type="datetime1">
              <a:rPr lang="en-US" smtClean="0"/>
              <a:t>11/13/2023</a:t>
            </a:fld>
            <a:endParaRPr lang="en-US" dirty="0"/>
          </a:p>
        </p:txBody>
      </p:sp>
      <p:sp>
        <p:nvSpPr>
          <p:cNvPr id="3" name="Footer Placeholder 2">
            <a:extLst>
              <a:ext uri="{FF2B5EF4-FFF2-40B4-BE49-F238E27FC236}">
                <a16:creationId xmlns:a16="http://schemas.microsoft.com/office/drawing/2014/main" id="{4661F135-9279-4639-B96B-86FD3275CE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783227C1-D464-41A8-A920-1F12EBDC8A7C}"/>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036881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A391-6907-49C8-ABF9-35B1B18D969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84C8B7-18A5-4834-BC16-BA584823E437}"/>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DE299A-5754-4E97-957F-CBDF11D95A7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4BD734-BB72-4D76-9BFF-FFAABF23EC2D}"/>
              </a:ext>
            </a:extLst>
          </p:cNvPr>
          <p:cNvSpPr>
            <a:spLocks noGrp="1"/>
          </p:cNvSpPr>
          <p:nvPr>
            <p:ph type="dt" sz="half" idx="10"/>
          </p:nvPr>
        </p:nvSpPr>
        <p:spPr/>
        <p:txBody>
          <a:bodyPr/>
          <a:lstStyle/>
          <a:p>
            <a:fld id="{5C72B95E-8DCF-48CC-9749-C59F487DC4C1}" type="datetime1">
              <a:rPr lang="en-US" smtClean="0"/>
              <a:t>11/13/2023</a:t>
            </a:fld>
            <a:endParaRPr lang="en-US" dirty="0"/>
          </a:p>
        </p:txBody>
      </p:sp>
      <p:sp>
        <p:nvSpPr>
          <p:cNvPr id="6" name="Footer Placeholder 5">
            <a:extLst>
              <a:ext uri="{FF2B5EF4-FFF2-40B4-BE49-F238E27FC236}">
                <a16:creationId xmlns:a16="http://schemas.microsoft.com/office/drawing/2014/main" id="{7E933A63-C14E-44E1-84E5-32C3D8DD570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E273F725-8382-49DB-A0B0-B4D6CFFA7D4F}"/>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2046079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E07FF-9C6D-4809-8A0D-7FE58431360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FA22FD-1DAB-494C-B936-AF06937E0AC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D0745B5-8E9F-401F-B2B2-F817AD955F8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D37CF9-A1C1-4334-B749-EB8F09AB7906}"/>
              </a:ext>
            </a:extLst>
          </p:cNvPr>
          <p:cNvSpPr>
            <a:spLocks noGrp="1"/>
          </p:cNvSpPr>
          <p:nvPr>
            <p:ph type="dt" sz="half" idx="10"/>
          </p:nvPr>
        </p:nvSpPr>
        <p:spPr/>
        <p:txBody>
          <a:bodyPr/>
          <a:lstStyle/>
          <a:p>
            <a:fld id="{15E1A181-D31D-4B91-BCE2-21EC4341E1BF}" type="datetime1">
              <a:rPr lang="en-US" smtClean="0"/>
              <a:t>11/13/2023</a:t>
            </a:fld>
            <a:endParaRPr lang="en-US" dirty="0"/>
          </a:p>
        </p:txBody>
      </p:sp>
      <p:sp>
        <p:nvSpPr>
          <p:cNvPr id="6" name="Footer Placeholder 5">
            <a:extLst>
              <a:ext uri="{FF2B5EF4-FFF2-40B4-BE49-F238E27FC236}">
                <a16:creationId xmlns:a16="http://schemas.microsoft.com/office/drawing/2014/main" id="{C7030A43-5FDB-4FEB-B34C-BF9A6522C31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041AB832-333B-4085-BF7B-B0454A14C77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1577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85D0-60FA-4F1B-B595-3C10D3D4FA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FE0E73-20A7-4A2E-B26F-72B35B53CEFC}"/>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CF321-28FC-4D5E-8B00-1DE5B4EB8851}"/>
              </a:ext>
            </a:extLst>
          </p:cNvPr>
          <p:cNvSpPr>
            <a:spLocks noGrp="1"/>
          </p:cNvSpPr>
          <p:nvPr>
            <p:ph type="dt" sz="half" idx="10"/>
          </p:nvPr>
        </p:nvSpPr>
        <p:spPr/>
        <p:txBody>
          <a:bodyPr/>
          <a:lstStyle/>
          <a:p>
            <a:fld id="{D79391CA-6FB4-48D4-B8F6-26AD6B06595A}" type="datetime1">
              <a:rPr lang="en-US" smtClean="0"/>
              <a:t>11/13/2023</a:t>
            </a:fld>
            <a:endParaRPr lang="en-US" dirty="0"/>
          </a:p>
        </p:txBody>
      </p:sp>
      <p:sp>
        <p:nvSpPr>
          <p:cNvPr id="5" name="Footer Placeholder 4">
            <a:extLst>
              <a:ext uri="{FF2B5EF4-FFF2-40B4-BE49-F238E27FC236}">
                <a16:creationId xmlns:a16="http://schemas.microsoft.com/office/drawing/2014/main" id="{61429A2D-F0CE-40A3-A0D5-C3636F8C830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FF21712-AEC5-436F-B180-F87BF812AABD}"/>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663637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093D8-68D2-40DC-9CF6-0CBA267D6C1C}"/>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A7944-4A5E-4F07-8972-67E4A5FB3EF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3BD59-66E7-4D08-B805-8EF908E7A0C3}"/>
              </a:ext>
            </a:extLst>
          </p:cNvPr>
          <p:cNvSpPr>
            <a:spLocks noGrp="1"/>
          </p:cNvSpPr>
          <p:nvPr>
            <p:ph type="dt" sz="half" idx="10"/>
          </p:nvPr>
        </p:nvSpPr>
        <p:spPr/>
        <p:txBody>
          <a:bodyPr/>
          <a:lstStyle/>
          <a:p>
            <a:fld id="{73D1FD75-5447-42AC-A4D0-7C003C1A5467}" type="datetime1">
              <a:rPr lang="en-US" smtClean="0"/>
              <a:t>11/13/2023</a:t>
            </a:fld>
            <a:endParaRPr lang="en-US" dirty="0"/>
          </a:p>
        </p:txBody>
      </p:sp>
      <p:sp>
        <p:nvSpPr>
          <p:cNvPr id="5" name="Footer Placeholder 4">
            <a:extLst>
              <a:ext uri="{FF2B5EF4-FFF2-40B4-BE49-F238E27FC236}">
                <a16:creationId xmlns:a16="http://schemas.microsoft.com/office/drawing/2014/main" id="{F237748F-AC2F-4334-858E-431D9C34A44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C7DFA07-0CFB-43E1-A6EF-51EBCD53F97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39323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7486-507E-467E-A744-45E4BB0B9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E14E30-227D-4D9A-8DBE-32C7ED1203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B850A-5980-4A6B-9709-097CD9EBE0C6}"/>
              </a:ext>
            </a:extLst>
          </p:cNvPr>
          <p:cNvSpPr>
            <a:spLocks noGrp="1"/>
          </p:cNvSpPr>
          <p:nvPr>
            <p:ph type="dt" sz="half" idx="10"/>
          </p:nvPr>
        </p:nvSpPr>
        <p:spPr>
          <a:xfrm>
            <a:off x="838200" y="6356350"/>
            <a:ext cx="2743200" cy="365125"/>
          </a:xfrm>
          <a:prstGeom prst="rect">
            <a:avLst/>
          </a:prstGeom>
        </p:spPr>
        <p:txBody>
          <a:bodyPr/>
          <a:lstStyle/>
          <a:p>
            <a:fld id="{66FB8AB9-FA7C-490D-B6F2-20B63CD34540}" type="datetime1">
              <a:rPr lang="en-US" smtClean="0"/>
              <a:t>11/13/2023</a:t>
            </a:fld>
            <a:endParaRPr lang="en-US" dirty="0"/>
          </a:p>
        </p:txBody>
      </p:sp>
      <p:sp>
        <p:nvSpPr>
          <p:cNvPr id="5" name="Footer Placeholder 4">
            <a:extLst>
              <a:ext uri="{FF2B5EF4-FFF2-40B4-BE49-F238E27FC236}">
                <a16:creationId xmlns:a16="http://schemas.microsoft.com/office/drawing/2014/main" id="{BE75D359-26EA-4099-B98D-E84691A6A4F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4A4AF6A-E72F-4017-81BF-01BD6F8A228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4205928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EDBA-8DC7-48E9-A855-29FD96D89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CE7EAC-3F4C-4C0C-B1F7-1B2C9759FE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55FBA4-EEE6-421E-B958-282EC01BF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360F0FB-FA68-48B3-94F9-43CE69CBA505}"/>
              </a:ext>
            </a:extLst>
          </p:cNvPr>
          <p:cNvSpPr>
            <a:spLocks noGrp="1"/>
          </p:cNvSpPr>
          <p:nvPr>
            <p:ph type="dt" sz="half" idx="10"/>
          </p:nvPr>
        </p:nvSpPr>
        <p:spPr>
          <a:xfrm>
            <a:off x="838200" y="6356350"/>
            <a:ext cx="2743200" cy="365125"/>
          </a:xfrm>
          <a:prstGeom prst="rect">
            <a:avLst/>
          </a:prstGeom>
        </p:spPr>
        <p:txBody>
          <a:bodyPr/>
          <a:lstStyle/>
          <a:p>
            <a:fld id="{5612E833-19C3-4E9C-AF98-1FD81F230DF6}" type="datetime1">
              <a:rPr lang="en-US" smtClean="0"/>
              <a:t>11/13/2023</a:t>
            </a:fld>
            <a:endParaRPr lang="en-US" dirty="0"/>
          </a:p>
        </p:txBody>
      </p:sp>
      <p:sp>
        <p:nvSpPr>
          <p:cNvPr id="6" name="Footer Placeholder 5">
            <a:extLst>
              <a:ext uri="{FF2B5EF4-FFF2-40B4-BE49-F238E27FC236}">
                <a16:creationId xmlns:a16="http://schemas.microsoft.com/office/drawing/2014/main" id="{7C7140E2-6579-4FA0-B8A8-6F5D505C107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96D2B7BE-8520-44A9-8E6C-EE46D0454953}"/>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12338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1991F-C3AF-40B4-869B-59EC0B247D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BAE54F-EC22-4C52-B2B3-32CD7B71D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4D80DA-E554-46C7-951B-81243D5B13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41E2D-3093-46A4-86BD-F00A7283EA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FAC334-26BC-4E37-B036-30663D05CC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11F060-82E2-472E-AF56-531F3818BD3F}"/>
              </a:ext>
            </a:extLst>
          </p:cNvPr>
          <p:cNvSpPr>
            <a:spLocks noGrp="1"/>
          </p:cNvSpPr>
          <p:nvPr>
            <p:ph type="dt" sz="half" idx="10"/>
          </p:nvPr>
        </p:nvSpPr>
        <p:spPr>
          <a:xfrm>
            <a:off x="838200" y="6356350"/>
            <a:ext cx="2743200" cy="365125"/>
          </a:xfrm>
          <a:prstGeom prst="rect">
            <a:avLst/>
          </a:prstGeom>
        </p:spPr>
        <p:txBody>
          <a:bodyPr/>
          <a:lstStyle/>
          <a:p>
            <a:fld id="{42DC149E-7ABB-411A-BFC4-D64A5A8CC60B}" type="datetime1">
              <a:rPr lang="en-US" smtClean="0"/>
              <a:t>11/13/2023</a:t>
            </a:fld>
            <a:endParaRPr lang="en-US" dirty="0"/>
          </a:p>
        </p:txBody>
      </p:sp>
      <p:sp>
        <p:nvSpPr>
          <p:cNvPr id="8" name="Footer Placeholder 7">
            <a:extLst>
              <a:ext uri="{FF2B5EF4-FFF2-40B4-BE49-F238E27FC236}">
                <a16:creationId xmlns:a16="http://schemas.microsoft.com/office/drawing/2014/main" id="{337E9E75-6810-4746-BE3E-AB9C447101F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2F7E6CAA-61F7-48F0-9838-B3DE2CA176CC}"/>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55506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E4CC4-56F0-4805-8C8B-9EEB673C48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0497CA-CDEF-4A12-B8EE-0990ED5DFD9E}"/>
              </a:ext>
            </a:extLst>
          </p:cNvPr>
          <p:cNvSpPr>
            <a:spLocks noGrp="1"/>
          </p:cNvSpPr>
          <p:nvPr>
            <p:ph type="dt" sz="half" idx="10"/>
          </p:nvPr>
        </p:nvSpPr>
        <p:spPr>
          <a:xfrm>
            <a:off x="838200" y="6356350"/>
            <a:ext cx="2743200" cy="365125"/>
          </a:xfrm>
          <a:prstGeom prst="rect">
            <a:avLst/>
          </a:prstGeom>
        </p:spPr>
        <p:txBody>
          <a:bodyPr/>
          <a:lstStyle/>
          <a:p>
            <a:fld id="{4F2308D1-C161-44F7-9081-54D06432651F}" type="datetime1">
              <a:rPr lang="en-US" smtClean="0"/>
              <a:t>11/13/2023</a:t>
            </a:fld>
            <a:endParaRPr lang="en-US" dirty="0"/>
          </a:p>
        </p:txBody>
      </p:sp>
      <p:sp>
        <p:nvSpPr>
          <p:cNvPr id="4" name="Footer Placeholder 3">
            <a:extLst>
              <a:ext uri="{FF2B5EF4-FFF2-40B4-BE49-F238E27FC236}">
                <a16:creationId xmlns:a16="http://schemas.microsoft.com/office/drawing/2014/main" id="{BBD09F6F-7970-40B5-9E3D-75660ED06A5B}"/>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1E01DB4-9726-4382-8674-A938CD8F6F3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03952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7DC40-217C-4400-B7E5-10761F54676B}"/>
              </a:ext>
            </a:extLst>
          </p:cNvPr>
          <p:cNvSpPr>
            <a:spLocks noGrp="1"/>
          </p:cNvSpPr>
          <p:nvPr>
            <p:ph type="dt" sz="half" idx="10"/>
          </p:nvPr>
        </p:nvSpPr>
        <p:spPr>
          <a:xfrm>
            <a:off x="838200" y="6356350"/>
            <a:ext cx="2743200" cy="365125"/>
          </a:xfrm>
          <a:prstGeom prst="rect">
            <a:avLst/>
          </a:prstGeom>
        </p:spPr>
        <p:txBody>
          <a:bodyPr/>
          <a:lstStyle/>
          <a:p>
            <a:fld id="{87D08061-1922-4E8A-AD18-DC21574CD092}" type="datetime1">
              <a:rPr lang="en-US" smtClean="0"/>
              <a:t>11/13/2023</a:t>
            </a:fld>
            <a:endParaRPr lang="en-US" dirty="0"/>
          </a:p>
        </p:txBody>
      </p:sp>
      <p:sp>
        <p:nvSpPr>
          <p:cNvPr id="3" name="Footer Placeholder 2">
            <a:extLst>
              <a:ext uri="{FF2B5EF4-FFF2-40B4-BE49-F238E27FC236}">
                <a16:creationId xmlns:a16="http://schemas.microsoft.com/office/drawing/2014/main" id="{0BF9113C-744D-47C7-92E6-EEB5B2B3982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0C61E88C-ECD6-404E-9680-E2F1D9C71F6D}"/>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732591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088A-DA64-4526-977A-490D457C54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3C7899-A3EC-426A-BA83-B40FE93B40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E2BC9B-DA6B-4D80-875B-C95E08C12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CAB0A0-6B95-4583-AB25-6F842231A711}"/>
              </a:ext>
            </a:extLst>
          </p:cNvPr>
          <p:cNvSpPr>
            <a:spLocks noGrp="1"/>
          </p:cNvSpPr>
          <p:nvPr>
            <p:ph type="dt" sz="half" idx="10"/>
          </p:nvPr>
        </p:nvSpPr>
        <p:spPr>
          <a:xfrm>
            <a:off x="838200" y="6356350"/>
            <a:ext cx="2743200" cy="365125"/>
          </a:xfrm>
          <a:prstGeom prst="rect">
            <a:avLst/>
          </a:prstGeom>
        </p:spPr>
        <p:txBody>
          <a:bodyPr/>
          <a:lstStyle/>
          <a:p>
            <a:fld id="{8ACA316E-45B1-4680-ACBF-300218254FE5}" type="datetime1">
              <a:rPr lang="en-US" smtClean="0"/>
              <a:t>11/13/2023</a:t>
            </a:fld>
            <a:endParaRPr lang="en-US" dirty="0"/>
          </a:p>
        </p:txBody>
      </p:sp>
      <p:sp>
        <p:nvSpPr>
          <p:cNvPr id="6" name="Footer Placeholder 5">
            <a:extLst>
              <a:ext uri="{FF2B5EF4-FFF2-40B4-BE49-F238E27FC236}">
                <a16:creationId xmlns:a16="http://schemas.microsoft.com/office/drawing/2014/main" id="{9A2B356B-F5CE-4521-A128-5B1A586A4F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53DE320D-6E43-41B2-A769-96D128945919}"/>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1495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19FFD-9881-4394-BD1C-D77101F795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FD32E7-2FC9-407C-9D4C-2042304126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3AD8BD7-5D8D-4C40-9753-FE13AFE90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5DE1CF-39C7-4BED-82E6-ACB7F39B7DE7}"/>
              </a:ext>
            </a:extLst>
          </p:cNvPr>
          <p:cNvSpPr>
            <a:spLocks noGrp="1"/>
          </p:cNvSpPr>
          <p:nvPr>
            <p:ph type="dt" sz="half" idx="10"/>
          </p:nvPr>
        </p:nvSpPr>
        <p:spPr>
          <a:xfrm>
            <a:off x="838200" y="6356350"/>
            <a:ext cx="2743200" cy="365125"/>
          </a:xfrm>
          <a:prstGeom prst="rect">
            <a:avLst/>
          </a:prstGeom>
        </p:spPr>
        <p:txBody>
          <a:bodyPr/>
          <a:lstStyle/>
          <a:p>
            <a:fld id="{5A8151CA-A5BE-4876-A845-E67EEA629AF6}" type="datetime1">
              <a:rPr lang="en-US" smtClean="0"/>
              <a:t>11/13/2023</a:t>
            </a:fld>
            <a:endParaRPr lang="en-US" dirty="0"/>
          </a:p>
        </p:txBody>
      </p:sp>
      <p:sp>
        <p:nvSpPr>
          <p:cNvPr id="6" name="Footer Placeholder 5">
            <a:extLst>
              <a:ext uri="{FF2B5EF4-FFF2-40B4-BE49-F238E27FC236}">
                <a16:creationId xmlns:a16="http://schemas.microsoft.com/office/drawing/2014/main" id="{00813BFE-3D15-4D9C-A12C-E0938A99E79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2DEAE7A3-FF42-41C7-8EE5-29205EDBA96F}"/>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188169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F6815-2D36-4388-96A9-C33E70AE0D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8DC63B-9CD9-485C-8A19-13EAFAEB1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7153715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63" r:id="rId13"/>
    <p:sldLayoutId id="2147483673" r:id="rId14"/>
    <p:sldLayoutId id="2147483677" r:id="rId15"/>
    <p:sldLayoutId id="2147483716" r:id="rId16"/>
  </p:sldLayoutIdLst>
  <p:hf sldNum="0" hdr="0" ft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5B3B65-5696-4C50-BADA-2846C6CAB1CA}"/>
              </a:ext>
            </a:extLst>
          </p:cNvPr>
          <p:cNvSpPr/>
          <p:nvPr userDrawn="1"/>
        </p:nvSpPr>
        <p:spPr>
          <a:xfrm>
            <a:off x="10058400" y="6260123"/>
            <a:ext cx="2133600" cy="597877"/>
          </a:xfrm>
          <a:prstGeom prst="rect">
            <a:avLst/>
          </a:prstGeom>
          <a:solidFill>
            <a:srgbClr val="39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a:extLst>
              <a:ext uri="{FF2B5EF4-FFF2-40B4-BE49-F238E27FC236}">
                <a16:creationId xmlns:a16="http://schemas.microsoft.com/office/drawing/2014/main" id="{7C77239D-F4B2-4AC4-B7D0-FCE2E2D320A4}"/>
              </a:ext>
            </a:extLst>
          </p:cNvPr>
          <p:cNvSpPr>
            <a:spLocks noGrp="1"/>
          </p:cNvSpPr>
          <p:nvPr>
            <p:ph type="dt" sz="half" idx="2"/>
          </p:nvPr>
        </p:nvSpPr>
        <p:spPr>
          <a:xfrm>
            <a:off x="10632834" y="6391522"/>
            <a:ext cx="855785" cy="365125"/>
          </a:xfrm>
          <a:prstGeom prst="rect">
            <a:avLst/>
          </a:prstGeom>
        </p:spPr>
        <p:txBody>
          <a:bodyPr vert="horz" lIns="91440" tIns="45720" rIns="91440" bIns="45720" rtlCol="0" anchor="ctr"/>
          <a:lstStyle>
            <a:lvl1pPr algn="l">
              <a:defRPr sz="11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51B1496C-FE94-44BE-B07A-B4171C300F5C}" type="datetime1">
              <a:rPr lang="en-US" smtClean="0"/>
              <a:t>11/13/2023</a:t>
            </a:fld>
            <a:endParaRPr lang="en-US" dirty="0"/>
          </a:p>
        </p:txBody>
      </p:sp>
      <p:sp>
        <p:nvSpPr>
          <p:cNvPr id="6" name="Slide Number Placeholder 5">
            <a:extLst>
              <a:ext uri="{FF2B5EF4-FFF2-40B4-BE49-F238E27FC236}">
                <a16:creationId xmlns:a16="http://schemas.microsoft.com/office/drawing/2014/main" id="{DDCB7BE8-4266-45ED-A0F7-4A11DB097E11}"/>
              </a:ext>
            </a:extLst>
          </p:cNvPr>
          <p:cNvSpPr>
            <a:spLocks noGrp="1"/>
          </p:cNvSpPr>
          <p:nvPr>
            <p:ph type="sldNum" sz="quarter" idx="4"/>
          </p:nvPr>
        </p:nvSpPr>
        <p:spPr>
          <a:xfrm>
            <a:off x="11488619" y="6391522"/>
            <a:ext cx="568568" cy="365125"/>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90971346-E884-406D-8C7C-9462158E8A60}" type="slidenum">
              <a:rPr lang="en-US" smtClean="0"/>
              <a:pPr/>
              <a:t>‹#›</a:t>
            </a:fld>
            <a:endParaRPr lang="en-US" dirty="0"/>
          </a:p>
        </p:txBody>
      </p:sp>
      <p:pic>
        <p:nvPicPr>
          <p:cNvPr id="7" name="Picture 6">
            <a:extLst>
              <a:ext uri="{FF2B5EF4-FFF2-40B4-BE49-F238E27FC236}">
                <a16:creationId xmlns:a16="http://schemas.microsoft.com/office/drawing/2014/main" id="{226F2046-51BE-492D-B1C3-8A003385EB9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177453" y="6391522"/>
            <a:ext cx="367458" cy="391013"/>
          </a:xfrm>
          <a:prstGeom prst="rect">
            <a:avLst/>
          </a:prstGeom>
        </p:spPr>
      </p:pic>
    </p:spTree>
    <p:extLst>
      <p:ext uri="{BB962C8B-B14F-4D97-AF65-F5344CB8AC3E}">
        <p14:creationId xmlns:p14="http://schemas.microsoft.com/office/powerpoint/2010/main" val="236005115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8" Type="http://schemas.openxmlformats.org/officeDocument/2006/relationships/hyperlink" Target="https://www.covid.gov/tests" TargetMode="External"/><Relationship Id="rId3" Type="http://schemas.openxmlformats.org/officeDocument/2006/relationships/hyperlink" Target="https://www.insurance.wa.gov/" TargetMode="External"/><Relationship Id="rId7" Type="http://schemas.openxmlformats.org/officeDocument/2006/relationships/hyperlink" Target="http://www.medicare.gov/" TargetMode="External"/><Relationship Id="rId2" Type="http://schemas.openxmlformats.org/officeDocument/2006/relationships/image" Target="../media/image2.png"/><Relationship Id="rId1" Type="http://schemas.openxmlformats.org/officeDocument/2006/relationships/slideLayout" Target="../slideLayouts/slideLayout15.xml"/><Relationship Id="rId6" Type="http://schemas.openxmlformats.org/officeDocument/2006/relationships/hyperlink" Target="http://www.wacaresfund.wa.gov/" TargetMode="External"/><Relationship Id="rId5" Type="http://schemas.openxmlformats.org/officeDocument/2006/relationships/hyperlink" Target="http://www.dementialegalplanning.org/" TargetMode="External"/><Relationship Id="rId4" Type="http://schemas.openxmlformats.org/officeDocument/2006/relationships/hyperlink" Target="http://www.washingtonlawhelp.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E7655C3-32A4-434A-80F3-9FCD30D94B87}"/>
              </a:ext>
            </a:extLst>
          </p:cNvPr>
          <p:cNvSpPr txBox="1"/>
          <p:nvPr/>
        </p:nvSpPr>
        <p:spPr>
          <a:xfrm>
            <a:off x="3665112" y="1442719"/>
            <a:ext cx="4664278" cy="1569660"/>
          </a:xfrm>
          <a:prstGeom prst="rect">
            <a:avLst/>
          </a:prstGeom>
          <a:noFill/>
        </p:spPr>
        <p:txBody>
          <a:bodyPr wrap="square" rtlCol="0">
            <a:spAutoFit/>
          </a:bodyPr>
          <a:lstStyle/>
          <a:p>
            <a:pPr algn="ctr"/>
            <a:r>
              <a:rPr lang="en-US" sz="9600" b="1" dirty="0">
                <a:solidFill>
                  <a:srgbClr val="FFFF00"/>
                </a:solidFill>
                <a:latin typeface="Open Sans Extrabold" panose="020B0906030804020204" pitchFamily="34" charset="0"/>
                <a:ea typeface="Open Sans Extrabold" panose="020B0906030804020204" pitchFamily="34" charset="0"/>
                <a:cs typeface="Open Sans Extrabold" panose="020B0906030804020204" pitchFamily="34" charset="0"/>
              </a:rPr>
              <a:t>HOT</a:t>
            </a:r>
          </a:p>
        </p:txBody>
      </p:sp>
      <p:sp>
        <p:nvSpPr>
          <p:cNvPr id="6" name="Rectangle 5">
            <a:extLst>
              <a:ext uri="{FF2B5EF4-FFF2-40B4-BE49-F238E27FC236}">
                <a16:creationId xmlns:a16="http://schemas.microsoft.com/office/drawing/2014/main" id="{38DB3C2E-2766-4963-8FED-D65583EE7D67}"/>
              </a:ext>
            </a:extLst>
          </p:cNvPr>
          <p:cNvSpPr/>
          <p:nvPr/>
        </p:nvSpPr>
        <p:spPr>
          <a:xfrm>
            <a:off x="2872321" y="1156175"/>
            <a:ext cx="1313181" cy="400110"/>
          </a:xfrm>
          <a:prstGeom prst="rect">
            <a:avLst/>
          </a:prstGeom>
        </p:spPr>
        <p:txBody>
          <a:bodyPr wrap="none">
            <a:spAutoFit/>
          </a:bodyPr>
          <a:lstStyle/>
          <a:p>
            <a:pPr algn="ctr"/>
            <a:r>
              <a:rPr lang="en-US" sz="2000" dirty="0">
                <a:solidFill>
                  <a:schemeClr val="bg1">
                    <a:alpha val="15000"/>
                  </a:schemeClr>
                </a:solidFill>
                <a:latin typeface="Open Sans  "/>
                <a:ea typeface="Open Sans Extrabold" panose="020B0906030804020204" pitchFamily="34" charset="0"/>
                <a:cs typeface="Open Sans Extrabold" panose="020B0906030804020204" pitchFamily="34" charset="0"/>
              </a:rPr>
              <a:t>Addiction</a:t>
            </a:r>
          </a:p>
        </p:txBody>
      </p:sp>
      <p:sp>
        <p:nvSpPr>
          <p:cNvPr id="7" name="Rectangle 6">
            <a:extLst>
              <a:ext uri="{FF2B5EF4-FFF2-40B4-BE49-F238E27FC236}">
                <a16:creationId xmlns:a16="http://schemas.microsoft.com/office/drawing/2014/main" id="{423218C0-A80D-4074-848E-4BB1BDE3691D}"/>
              </a:ext>
            </a:extLst>
          </p:cNvPr>
          <p:cNvSpPr/>
          <p:nvPr/>
        </p:nvSpPr>
        <p:spPr>
          <a:xfrm>
            <a:off x="2098613" y="1884601"/>
            <a:ext cx="2302232" cy="400110"/>
          </a:xfrm>
          <a:prstGeom prst="rect">
            <a:avLst/>
          </a:prstGeom>
        </p:spPr>
        <p:txBody>
          <a:bodyPr wrap="none">
            <a:spAutoFit/>
          </a:bodyPr>
          <a:lstStyle/>
          <a:p>
            <a:pPr algn="ctr"/>
            <a:r>
              <a:rPr lang="en-US" sz="2000" dirty="0">
                <a:solidFill>
                  <a:srgbClr val="0082C8"/>
                </a:solidFill>
                <a:latin typeface="Open Sans  "/>
                <a:ea typeface="Open Sans Extrabold" panose="020B0906030804020204" pitchFamily="34" charset="0"/>
                <a:cs typeface="Open Sans Extrabold" panose="020B0906030804020204" pitchFamily="34" charset="0"/>
              </a:rPr>
              <a:t>Advance Planning</a:t>
            </a:r>
          </a:p>
        </p:txBody>
      </p:sp>
      <p:sp>
        <p:nvSpPr>
          <p:cNvPr id="8" name="Rectangle 7">
            <a:extLst>
              <a:ext uri="{FF2B5EF4-FFF2-40B4-BE49-F238E27FC236}">
                <a16:creationId xmlns:a16="http://schemas.microsoft.com/office/drawing/2014/main" id="{ED88F93B-8A04-4D6E-8930-9E5FDC5598DA}"/>
              </a:ext>
            </a:extLst>
          </p:cNvPr>
          <p:cNvSpPr/>
          <p:nvPr/>
        </p:nvSpPr>
        <p:spPr>
          <a:xfrm>
            <a:off x="1564740" y="2157244"/>
            <a:ext cx="3057247" cy="461665"/>
          </a:xfrm>
          <a:prstGeom prst="rect">
            <a:avLst/>
          </a:prstGeom>
        </p:spPr>
        <p:txBody>
          <a:bodyPr wrap="none">
            <a:spAutoFit/>
          </a:bodyPr>
          <a:lstStyle/>
          <a:p>
            <a:pPr algn="ctr"/>
            <a:r>
              <a:rPr lang="en-US" sz="2400" dirty="0">
                <a:solidFill>
                  <a:srgbClr val="0082C8"/>
                </a:solidFill>
                <a:latin typeface="Open Sans  "/>
                <a:ea typeface="Open Sans Extrabold" panose="020B0906030804020204" pitchFamily="34" charset="0"/>
                <a:cs typeface="Open Sans Extrabold" panose="020B0906030804020204" pitchFamily="34" charset="0"/>
              </a:rPr>
              <a:t>Adult Family Homes</a:t>
            </a:r>
          </a:p>
        </p:txBody>
      </p:sp>
      <p:sp>
        <p:nvSpPr>
          <p:cNvPr id="9" name="Rectangle 8">
            <a:extLst>
              <a:ext uri="{FF2B5EF4-FFF2-40B4-BE49-F238E27FC236}">
                <a16:creationId xmlns:a16="http://schemas.microsoft.com/office/drawing/2014/main" id="{D10DAA29-0FCA-4A7F-8754-F9DE34335317}"/>
              </a:ext>
            </a:extLst>
          </p:cNvPr>
          <p:cNvSpPr/>
          <p:nvPr/>
        </p:nvSpPr>
        <p:spPr>
          <a:xfrm>
            <a:off x="7793563" y="762996"/>
            <a:ext cx="782587"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Aging</a:t>
            </a:r>
          </a:p>
        </p:txBody>
      </p:sp>
      <p:sp>
        <p:nvSpPr>
          <p:cNvPr id="10" name="Rectangle 9">
            <a:extLst>
              <a:ext uri="{FF2B5EF4-FFF2-40B4-BE49-F238E27FC236}">
                <a16:creationId xmlns:a16="http://schemas.microsoft.com/office/drawing/2014/main" id="{514AD71B-E357-43E4-9E00-32B0A17E4E93}"/>
              </a:ext>
            </a:extLst>
          </p:cNvPr>
          <p:cNvSpPr/>
          <p:nvPr/>
        </p:nvSpPr>
        <p:spPr>
          <a:xfrm>
            <a:off x="1892135" y="2621452"/>
            <a:ext cx="1489510" cy="400110"/>
          </a:xfrm>
          <a:prstGeom prst="rect">
            <a:avLst/>
          </a:prstGeom>
        </p:spPr>
        <p:txBody>
          <a:bodyPr wrap="none">
            <a:spAutoFit/>
          </a:bodyPr>
          <a:lstStyle/>
          <a:p>
            <a:pPr algn="ctr"/>
            <a:r>
              <a:rPr lang="en-US" sz="2000" dirty="0">
                <a:solidFill>
                  <a:schemeClr val="bg1">
                    <a:alpha val="15000"/>
                  </a:schemeClr>
                </a:solidFill>
                <a:latin typeface="Open Sans  "/>
                <a:ea typeface="Open Sans Extrabold" panose="020B0906030804020204" pitchFamily="34" charset="0"/>
                <a:cs typeface="Open Sans Extrabold" panose="020B0906030804020204" pitchFamily="34" charset="0"/>
              </a:rPr>
              <a:t>Alcoholism</a:t>
            </a:r>
          </a:p>
        </p:txBody>
      </p:sp>
      <p:sp>
        <p:nvSpPr>
          <p:cNvPr id="11" name="Rectangle 10">
            <a:extLst>
              <a:ext uri="{FF2B5EF4-FFF2-40B4-BE49-F238E27FC236}">
                <a16:creationId xmlns:a16="http://schemas.microsoft.com/office/drawing/2014/main" id="{2218CB07-9706-44E5-A130-21A05ED1E679}"/>
              </a:ext>
            </a:extLst>
          </p:cNvPr>
          <p:cNvSpPr/>
          <p:nvPr/>
        </p:nvSpPr>
        <p:spPr>
          <a:xfrm>
            <a:off x="7646165" y="2119511"/>
            <a:ext cx="2651624" cy="646331"/>
          </a:xfrm>
          <a:prstGeom prst="rect">
            <a:avLst/>
          </a:prstGeom>
        </p:spPr>
        <p:txBody>
          <a:bodyPr wrap="none">
            <a:spAutoFit/>
          </a:bodyPr>
          <a:lstStyle/>
          <a:p>
            <a:pPr algn="ctr"/>
            <a:r>
              <a:rPr lang="en-US" sz="3600" dirty="0">
                <a:solidFill>
                  <a:schemeClr val="bg1">
                    <a:alpha val="80000"/>
                  </a:schemeClr>
                </a:solidFill>
                <a:latin typeface="Open Sans  "/>
                <a:ea typeface="Open Sans Extrabold" panose="020B0906030804020204" pitchFamily="34" charset="0"/>
                <a:cs typeface="Open Sans Extrabold" panose="020B0906030804020204" pitchFamily="34" charset="0"/>
              </a:rPr>
              <a:t>Alzheimer’s</a:t>
            </a:r>
          </a:p>
        </p:txBody>
      </p:sp>
      <p:sp>
        <p:nvSpPr>
          <p:cNvPr id="12" name="Rectangle 11">
            <a:extLst>
              <a:ext uri="{FF2B5EF4-FFF2-40B4-BE49-F238E27FC236}">
                <a16:creationId xmlns:a16="http://schemas.microsoft.com/office/drawing/2014/main" id="{8CA468E2-76A1-440F-8BEA-A63456DD8FF7}"/>
              </a:ext>
            </a:extLst>
          </p:cNvPr>
          <p:cNvSpPr/>
          <p:nvPr/>
        </p:nvSpPr>
        <p:spPr>
          <a:xfrm>
            <a:off x="8795012" y="2909473"/>
            <a:ext cx="1531189" cy="523220"/>
          </a:xfrm>
          <a:prstGeom prst="rect">
            <a:avLst/>
          </a:prstGeom>
        </p:spPr>
        <p:txBody>
          <a:bodyPr wrap="none">
            <a:spAutoFit/>
          </a:bodyPr>
          <a:lstStyle/>
          <a:p>
            <a:pPr algn="ctr"/>
            <a:r>
              <a:rPr lang="en-US" sz="2800" dirty="0">
                <a:solidFill>
                  <a:schemeClr val="bg1">
                    <a:alpha val="40000"/>
                  </a:schemeClr>
                </a:solidFill>
                <a:latin typeface="Open Sans  "/>
                <a:ea typeface="Open Sans Extrabold" panose="020B0906030804020204" pitchFamily="34" charset="0"/>
                <a:cs typeface="Open Sans Extrabold" panose="020B0906030804020204" pitchFamily="34" charset="0"/>
              </a:rPr>
              <a:t>Arthritis</a:t>
            </a:r>
          </a:p>
        </p:txBody>
      </p:sp>
      <p:sp>
        <p:nvSpPr>
          <p:cNvPr id="13" name="Rectangle 12">
            <a:extLst>
              <a:ext uri="{FF2B5EF4-FFF2-40B4-BE49-F238E27FC236}">
                <a16:creationId xmlns:a16="http://schemas.microsoft.com/office/drawing/2014/main" id="{73A2E7BB-454F-4A9A-9B6B-F35654014782}"/>
              </a:ext>
            </a:extLst>
          </p:cNvPr>
          <p:cNvSpPr/>
          <p:nvPr/>
        </p:nvSpPr>
        <p:spPr>
          <a:xfrm>
            <a:off x="8576149" y="2624248"/>
            <a:ext cx="1750800" cy="369332"/>
          </a:xfrm>
          <a:prstGeom prst="rect">
            <a:avLst/>
          </a:prstGeom>
        </p:spPr>
        <p:txBody>
          <a:bodyPr wrap="none">
            <a:spAutoFit/>
          </a:bodyPr>
          <a:lstStyle/>
          <a:p>
            <a:pPr algn="ctr"/>
            <a:r>
              <a:rPr lang="en-US" dirty="0">
                <a:solidFill>
                  <a:srgbClr val="0082C8"/>
                </a:solidFill>
                <a:latin typeface="Open Sans  "/>
                <a:ea typeface="Open Sans Extrabold" panose="020B0906030804020204" pitchFamily="34" charset="0"/>
                <a:cs typeface="Open Sans Extrabold" panose="020B0906030804020204" pitchFamily="34" charset="0"/>
              </a:rPr>
              <a:t>Assisted Living</a:t>
            </a:r>
          </a:p>
        </p:txBody>
      </p:sp>
      <p:sp>
        <p:nvSpPr>
          <p:cNvPr id="14" name="Rectangle 13">
            <a:extLst>
              <a:ext uri="{FF2B5EF4-FFF2-40B4-BE49-F238E27FC236}">
                <a16:creationId xmlns:a16="http://schemas.microsoft.com/office/drawing/2014/main" id="{E6B3123F-80E7-4905-BB61-52946B4306D5}"/>
              </a:ext>
            </a:extLst>
          </p:cNvPr>
          <p:cNvSpPr/>
          <p:nvPr/>
        </p:nvSpPr>
        <p:spPr>
          <a:xfrm>
            <a:off x="8543573" y="447663"/>
            <a:ext cx="2016899" cy="769441"/>
          </a:xfrm>
          <a:prstGeom prst="rect">
            <a:avLst/>
          </a:prstGeom>
        </p:spPr>
        <p:txBody>
          <a:bodyPr wrap="none">
            <a:spAutoFit/>
          </a:bodyPr>
          <a:lstStyle/>
          <a:p>
            <a:pPr algn="ctr"/>
            <a:r>
              <a:rPr lang="en-US" sz="4400" dirty="0">
                <a:solidFill>
                  <a:schemeClr val="bg1">
                    <a:alpha val="40000"/>
                  </a:schemeClr>
                </a:solidFill>
                <a:latin typeface="Open Sans  "/>
                <a:ea typeface="Open Sans Extrabold" panose="020B0906030804020204" pitchFamily="34" charset="0"/>
                <a:cs typeface="Open Sans Extrabold" panose="020B0906030804020204" pitchFamily="34" charset="0"/>
              </a:rPr>
              <a:t>Cancer</a:t>
            </a:r>
          </a:p>
        </p:txBody>
      </p:sp>
      <p:sp>
        <p:nvSpPr>
          <p:cNvPr id="15" name="Rectangle 14">
            <a:extLst>
              <a:ext uri="{FF2B5EF4-FFF2-40B4-BE49-F238E27FC236}">
                <a16:creationId xmlns:a16="http://schemas.microsoft.com/office/drawing/2014/main" id="{A0F6EF4D-18B8-4688-9F4D-CCCB13E04401}"/>
              </a:ext>
            </a:extLst>
          </p:cNvPr>
          <p:cNvSpPr/>
          <p:nvPr/>
        </p:nvSpPr>
        <p:spPr>
          <a:xfrm>
            <a:off x="8582960" y="1082071"/>
            <a:ext cx="1303755"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Caregiving</a:t>
            </a:r>
          </a:p>
        </p:txBody>
      </p:sp>
      <p:sp>
        <p:nvSpPr>
          <p:cNvPr id="16" name="Rectangle 15">
            <a:extLst>
              <a:ext uri="{FF2B5EF4-FFF2-40B4-BE49-F238E27FC236}">
                <a16:creationId xmlns:a16="http://schemas.microsoft.com/office/drawing/2014/main" id="{BE6AA821-90A6-4E4E-9F02-CFA8C07A7FAC}"/>
              </a:ext>
            </a:extLst>
          </p:cNvPr>
          <p:cNvSpPr/>
          <p:nvPr/>
        </p:nvSpPr>
        <p:spPr>
          <a:xfrm>
            <a:off x="4235897" y="4605448"/>
            <a:ext cx="2850460" cy="523220"/>
          </a:xfrm>
          <a:prstGeom prst="rect">
            <a:avLst/>
          </a:prstGeom>
        </p:spPr>
        <p:txBody>
          <a:bodyPr wrap="none">
            <a:spAutoFit/>
          </a:bodyPr>
          <a:lstStyle/>
          <a:p>
            <a:pPr algn="ctr"/>
            <a:r>
              <a:rPr lang="en-US" sz="2800" dirty="0">
                <a:solidFill>
                  <a:schemeClr val="bg1">
                    <a:alpha val="30000"/>
                  </a:schemeClr>
                </a:solidFill>
                <a:latin typeface="Open Sans  "/>
                <a:ea typeface="Open Sans Extrabold" panose="020B0906030804020204" pitchFamily="34" charset="0"/>
                <a:cs typeface="Open Sans Extrabold" panose="020B0906030804020204" pitchFamily="34" charset="0"/>
              </a:rPr>
              <a:t>Communication</a:t>
            </a:r>
          </a:p>
        </p:txBody>
      </p:sp>
      <p:sp>
        <p:nvSpPr>
          <p:cNvPr id="17" name="Rectangle 16">
            <a:extLst>
              <a:ext uri="{FF2B5EF4-FFF2-40B4-BE49-F238E27FC236}">
                <a16:creationId xmlns:a16="http://schemas.microsoft.com/office/drawing/2014/main" id="{5EACF49F-3644-45D1-A153-FE2F7F9F2018}"/>
              </a:ext>
            </a:extLst>
          </p:cNvPr>
          <p:cNvSpPr/>
          <p:nvPr/>
        </p:nvSpPr>
        <p:spPr>
          <a:xfrm>
            <a:off x="7151163" y="4539735"/>
            <a:ext cx="2291013" cy="646331"/>
          </a:xfrm>
          <a:prstGeom prst="rect">
            <a:avLst/>
          </a:prstGeom>
        </p:spPr>
        <p:txBody>
          <a:bodyPr wrap="none">
            <a:spAutoFit/>
          </a:bodyPr>
          <a:lstStyle/>
          <a:p>
            <a:pPr algn="ctr"/>
            <a:r>
              <a:rPr lang="en-US" sz="3600" dirty="0">
                <a:solidFill>
                  <a:schemeClr val="bg1">
                    <a:alpha val="80000"/>
                  </a:schemeClr>
                </a:solidFill>
                <a:latin typeface="Open Sans  "/>
                <a:ea typeface="Open Sans Extrabold" panose="020B0906030804020204" pitchFamily="34" charset="0"/>
                <a:cs typeface="Open Sans Extrabold" panose="020B0906030804020204" pitchFamily="34" charset="0"/>
              </a:rPr>
              <a:t>Dementia</a:t>
            </a:r>
          </a:p>
        </p:txBody>
      </p:sp>
      <p:sp>
        <p:nvSpPr>
          <p:cNvPr id="18" name="Rectangle 17">
            <a:extLst>
              <a:ext uri="{FF2B5EF4-FFF2-40B4-BE49-F238E27FC236}">
                <a16:creationId xmlns:a16="http://schemas.microsoft.com/office/drawing/2014/main" id="{4E977134-F6B1-4DB3-AD34-80831C522915}"/>
              </a:ext>
            </a:extLst>
          </p:cNvPr>
          <p:cNvSpPr/>
          <p:nvPr/>
        </p:nvSpPr>
        <p:spPr>
          <a:xfrm>
            <a:off x="2987243" y="5345078"/>
            <a:ext cx="2145972" cy="523220"/>
          </a:xfrm>
          <a:prstGeom prst="rect">
            <a:avLst/>
          </a:prstGeom>
        </p:spPr>
        <p:txBody>
          <a:bodyPr wrap="none">
            <a:spAutoFit/>
          </a:bodyPr>
          <a:lstStyle/>
          <a:p>
            <a:pPr algn="ctr"/>
            <a:r>
              <a:rPr lang="en-US" sz="2800" dirty="0">
                <a:solidFill>
                  <a:srgbClr val="0082C8">
                    <a:alpha val="50000"/>
                  </a:srgbClr>
                </a:solidFill>
                <a:latin typeface="Open Sans  "/>
                <a:ea typeface="Open Sans Extrabold" panose="020B0906030804020204" pitchFamily="34" charset="0"/>
                <a:cs typeface="Open Sans Extrabold" panose="020B0906030804020204" pitchFamily="34" charset="0"/>
              </a:rPr>
              <a:t>Dental Care</a:t>
            </a:r>
          </a:p>
        </p:txBody>
      </p:sp>
      <p:sp>
        <p:nvSpPr>
          <p:cNvPr id="19" name="Rectangle 18">
            <a:extLst>
              <a:ext uri="{FF2B5EF4-FFF2-40B4-BE49-F238E27FC236}">
                <a16:creationId xmlns:a16="http://schemas.microsoft.com/office/drawing/2014/main" id="{C96970FB-4351-4AAF-9E5D-8AD22AE80F60}"/>
              </a:ext>
            </a:extLst>
          </p:cNvPr>
          <p:cNvSpPr/>
          <p:nvPr/>
        </p:nvSpPr>
        <p:spPr>
          <a:xfrm>
            <a:off x="6907243" y="5152131"/>
            <a:ext cx="1537280" cy="400110"/>
          </a:xfrm>
          <a:prstGeom prst="rect">
            <a:avLst/>
          </a:prstGeom>
        </p:spPr>
        <p:txBody>
          <a:bodyPr wrap="none">
            <a:spAutoFit/>
          </a:bodyPr>
          <a:lstStyle/>
          <a:p>
            <a:pPr algn="ctr"/>
            <a:r>
              <a:rPr lang="en-US" sz="2000" dirty="0">
                <a:solidFill>
                  <a:schemeClr val="bg1">
                    <a:alpha val="15000"/>
                  </a:schemeClr>
                </a:solidFill>
                <a:latin typeface="Open Sans  "/>
                <a:ea typeface="Open Sans Extrabold" panose="020B0906030804020204" pitchFamily="34" charset="0"/>
                <a:cs typeface="Open Sans Extrabold" panose="020B0906030804020204" pitchFamily="34" charset="0"/>
              </a:rPr>
              <a:t>Depression</a:t>
            </a:r>
          </a:p>
        </p:txBody>
      </p:sp>
      <p:sp>
        <p:nvSpPr>
          <p:cNvPr id="20" name="Rectangle 19">
            <a:extLst>
              <a:ext uri="{FF2B5EF4-FFF2-40B4-BE49-F238E27FC236}">
                <a16:creationId xmlns:a16="http://schemas.microsoft.com/office/drawing/2014/main" id="{044BE8C8-1FF4-40C9-9168-9C58ED6E803D}"/>
              </a:ext>
            </a:extLst>
          </p:cNvPr>
          <p:cNvSpPr/>
          <p:nvPr/>
        </p:nvSpPr>
        <p:spPr>
          <a:xfrm>
            <a:off x="6333647" y="6360146"/>
            <a:ext cx="2852256" cy="369332"/>
          </a:xfrm>
          <a:prstGeom prst="rect">
            <a:avLst/>
          </a:prstGeom>
        </p:spPr>
        <p:txBody>
          <a:bodyPr wrap="none">
            <a:spAutoFit/>
          </a:bodyPr>
          <a:lstStyle/>
          <a:p>
            <a:pPr algn="ctr"/>
            <a:r>
              <a:rPr lang="en-US" dirty="0">
                <a:solidFill>
                  <a:srgbClr val="0082C8">
                    <a:alpha val="60000"/>
                  </a:srgbClr>
                </a:solidFill>
                <a:latin typeface="Open Sans  "/>
                <a:ea typeface="Open Sans Extrabold" panose="020B0906030804020204" pitchFamily="34" charset="0"/>
                <a:cs typeface="Open Sans Extrabold" panose="020B0906030804020204" pitchFamily="34" charset="0"/>
              </a:rPr>
              <a:t>Developmental</a:t>
            </a:r>
            <a:r>
              <a:rPr lang="en-US" dirty="0">
                <a:solidFill>
                  <a:srgbClr val="0082C8">
                    <a:alpha val="50000"/>
                  </a:srgbClr>
                </a:solidFill>
                <a:latin typeface="Open Sans  "/>
                <a:ea typeface="Open Sans Extrabold" panose="020B0906030804020204" pitchFamily="34" charset="0"/>
                <a:cs typeface="Open Sans Extrabold" panose="020B0906030804020204" pitchFamily="34" charset="0"/>
              </a:rPr>
              <a:t> Disability</a:t>
            </a:r>
          </a:p>
        </p:txBody>
      </p:sp>
      <p:sp>
        <p:nvSpPr>
          <p:cNvPr id="21" name="Rectangle 20">
            <a:extLst>
              <a:ext uri="{FF2B5EF4-FFF2-40B4-BE49-F238E27FC236}">
                <a16:creationId xmlns:a16="http://schemas.microsoft.com/office/drawing/2014/main" id="{4AA26D2C-BD7A-4066-A26F-48C44295E71D}"/>
              </a:ext>
            </a:extLst>
          </p:cNvPr>
          <p:cNvSpPr/>
          <p:nvPr/>
        </p:nvSpPr>
        <p:spPr>
          <a:xfrm>
            <a:off x="1570853" y="5444367"/>
            <a:ext cx="1132041"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Diabetes</a:t>
            </a:r>
          </a:p>
        </p:txBody>
      </p:sp>
      <p:sp>
        <p:nvSpPr>
          <p:cNvPr id="23" name="Rectangle 22">
            <a:extLst>
              <a:ext uri="{FF2B5EF4-FFF2-40B4-BE49-F238E27FC236}">
                <a16:creationId xmlns:a16="http://schemas.microsoft.com/office/drawing/2014/main" id="{B11A44AF-BC61-46AA-AF4B-403DBC13E08C}"/>
              </a:ext>
            </a:extLst>
          </p:cNvPr>
          <p:cNvSpPr/>
          <p:nvPr/>
        </p:nvSpPr>
        <p:spPr>
          <a:xfrm>
            <a:off x="6209012" y="194238"/>
            <a:ext cx="2430410" cy="769441"/>
          </a:xfrm>
          <a:prstGeom prst="rect">
            <a:avLst/>
          </a:prstGeom>
        </p:spPr>
        <p:txBody>
          <a:bodyPr wrap="none">
            <a:spAutoFit/>
          </a:bodyPr>
          <a:lstStyle/>
          <a:p>
            <a:pPr algn="ctr"/>
            <a:r>
              <a:rPr lang="en-US" sz="4400" dirty="0">
                <a:solidFill>
                  <a:srgbClr val="0082C8">
                    <a:alpha val="50000"/>
                  </a:srgbClr>
                </a:solidFill>
                <a:latin typeface="Open Sans  "/>
                <a:ea typeface="Open Sans Extrabold" panose="020B0906030804020204" pitchFamily="34" charset="0"/>
                <a:cs typeface="Open Sans Extrabold" panose="020B0906030804020204" pitchFamily="34" charset="0"/>
              </a:rPr>
              <a:t>Funerals</a:t>
            </a:r>
          </a:p>
        </p:txBody>
      </p:sp>
      <p:sp>
        <p:nvSpPr>
          <p:cNvPr id="24" name="Rectangle 23">
            <a:extLst>
              <a:ext uri="{FF2B5EF4-FFF2-40B4-BE49-F238E27FC236}">
                <a16:creationId xmlns:a16="http://schemas.microsoft.com/office/drawing/2014/main" id="{178D21A9-A5B9-4186-AA93-571BFB22AB0C}"/>
              </a:ext>
            </a:extLst>
          </p:cNvPr>
          <p:cNvSpPr/>
          <p:nvPr/>
        </p:nvSpPr>
        <p:spPr>
          <a:xfrm>
            <a:off x="5009980" y="1202316"/>
            <a:ext cx="3187026" cy="769441"/>
          </a:xfrm>
          <a:prstGeom prst="rect">
            <a:avLst/>
          </a:prstGeom>
        </p:spPr>
        <p:txBody>
          <a:bodyPr wrap="none">
            <a:spAutoFit/>
          </a:bodyPr>
          <a:lstStyle/>
          <a:p>
            <a:pPr algn="ctr"/>
            <a:r>
              <a:rPr lang="en-US" sz="4400" dirty="0">
                <a:solidFill>
                  <a:schemeClr val="bg1">
                    <a:alpha val="40000"/>
                  </a:schemeClr>
                </a:solidFill>
                <a:latin typeface="Open Sans  "/>
                <a:ea typeface="Open Sans Extrabold" panose="020B0906030804020204" pitchFamily="34" charset="0"/>
                <a:cs typeface="Open Sans Extrabold" panose="020B0906030804020204" pitchFamily="34" charset="0"/>
              </a:rPr>
              <a:t>Downsizing</a:t>
            </a:r>
          </a:p>
        </p:txBody>
      </p:sp>
      <p:sp>
        <p:nvSpPr>
          <p:cNvPr id="25" name="Rectangle 24">
            <a:extLst>
              <a:ext uri="{FF2B5EF4-FFF2-40B4-BE49-F238E27FC236}">
                <a16:creationId xmlns:a16="http://schemas.microsoft.com/office/drawing/2014/main" id="{508CF50F-C006-45BF-99B6-F8FFE6BFA8B7}"/>
              </a:ext>
            </a:extLst>
          </p:cNvPr>
          <p:cNvSpPr/>
          <p:nvPr/>
        </p:nvSpPr>
        <p:spPr>
          <a:xfrm>
            <a:off x="7938350" y="5925317"/>
            <a:ext cx="2531463" cy="400110"/>
          </a:xfrm>
          <a:prstGeom prst="rect">
            <a:avLst/>
          </a:prstGeom>
        </p:spPr>
        <p:txBody>
          <a:bodyPr wrap="none">
            <a:spAutoFit/>
          </a:bodyPr>
          <a:lstStyle/>
          <a:p>
            <a:pPr algn="ctr"/>
            <a:r>
              <a:rPr lang="en-US" sz="2000" dirty="0">
                <a:solidFill>
                  <a:schemeClr val="bg1">
                    <a:alpha val="15000"/>
                  </a:schemeClr>
                </a:solidFill>
                <a:latin typeface="Open Sans  "/>
                <a:ea typeface="Open Sans Extrabold" panose="020B0906030804020204" pitchFamily="34" charset="0"/>
                <a:cs typeface="Open Sans Extrabold" panose="020B0906030804020204" pitchFamily="34" charset="0"/>
              </a:rPr>
              <a:t>Gambling Addiction</a:t>
            </a:r>
          </a:p>
        </p:txBody>
      </p:sp>
      <p:sp>
        <p:nvSpPr>
          <p:cNvPr id="26" name="Rectangle 25">
            <a:extLst>
              <a:ext uri="{FF2B5EF4-FFF2-40B4-BE49-F238E27FC236}">
                <a16:creationId xmlns:a16="http://schemas.microsoft.com/office/drawing/2014/main" id="{0D2A1AAC-C9D0-41E2-BC63-6635BA0354D5}"/>
              </a:ext>
            </a:extLst>
          </p:cNvPr>
          <p:cNvSpPr/>
          <p:nvPr/>
        </p:nvSpPr>
        <p:spPr>
          <a:xfrm>
            <a:off x="1892135" y="4394020"/>
            <a:ext cx="1802096" cy="523220"/>
          </a:xfrm>
          <a:prstGeom prst="rect">
            <a:avLst/>
          </a:prstGeom>
        </p:spPr>
        <p:txBody>
          <a:bodyPr wrap="none">
            <a:spAutoFit/>
          </a:bodyPr>
          <a:lstStyle/>
          <a:p>
            <a:pPr algn="ctr"/>
            <a:r>
              <a:rPr lang="en-US" sz="2800" dirty="0">
                <a:solidFill>
                  <a:schemeClr val="bg1">
                    <a:alpha val="30000"/>
                  </a:schemeClr>
                </a:solidFill>
                <a:latin typeface="Open Sans  "/>
                <a:ea typeface="Open Sans Extrabold" panose="020B0906030804020204" pitchFamily="34" charset="0"/>
                <a:cs typeface="Open Sans Extrabold" panose="020B0906030804020204" pitchFamily="34" charset="0"/>
              </a:rPr>
              <a:t>Elder Law</a:t>
            </a:r>
          </a:p>
        </p:txBody>
      </p:sp>
      <p:sp>
        <p:nvSpPr>
          <p:cNvPr id="27" name="Rectangle 26">
            <a:extLst>
              <a:ext uri="{FF2B5EF4-FFF2-40B4-BE49-F238E27FC236}">
                <a16:creationId xmlns:a16="http://schemas.microsoft.com/office/drawing/2014/main" id="{0A21A8D8-81BB-40AD-9AA1-4A62F56F4605}"/>
              </a:ext>
            </a:extLst>
          </p:cNvPr>
          <p:cNvSpPr/>
          <p:nvPr/>
        </p:nvSpPr>
        <p:spPr>
          <a:xfrm>
            <a:off x="1524000" y="294907"/>
            <a:ext cx="1929504" cy="646331"/>
          </a:xfrm>
          <a:prstGeom prst="rect">
            <a:avLst/>
          </a:prstGeom>
        </p:spPr>
        <p:txBody>
          <a:bodyPr wrap="none">
            <a:spAutoFit/>
          </a:bodyPr>
          <a:lstStyle/>
          <a:p>
            <a:pPr algn="ctr"/>
            <a:r>
              <a:rPr lang="en-US" sz="3600" dirty="0">
                <a:solidFill>
                  <a:schemeClr val="bg1">
                    <a:alpha val="80000"/>
                  </a:schemeClr>
                </a:solidFill>
                <a:latin typeface="Open Sans  "/>
                <a:ea typeface="Open Sans Extrabold" panose="020B0906030804020204" pitchFamily="34" charset="0"/>
                <a:cs typeface="Open Sans Extrabold" panose="020B0906030804020204" pitchFamily="34" charset="0"/>
              </a:rPr>
              <a:t>Exercise</a:t>
            </a:r>
          </a:p>
        </p:txBody>
      </p:sp>
      <p:sp>
        <p:nvSpPr>
          <p:cNvPr id="28" name="Rectangle 27">
            <a:extLst>
              <a:ext uri="{FF2B5EF4-FFF2-40B4-BE49-F238E27FC236}">
                <a16:creationId xmlns:a16="http://schemas.microsoft.com/office/drawing/2014/main" id="{E5E8B1CE-4988-4C04-B207-BC169AF2BC4E}"/>
              </a:ext>
            </a:extLst>
          </p:cNvPr>
          <p:cNvSpPr/>
          <p:nvPr/>
        </p:nvSpPr>
        <p:spPr>
          <a:xfrm>
            <a:off x="8177050" y="3357202"/>
            <a:ext cx="2367315"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Emergency Planning</a:t>
            </a:r>
          </a:p>
        </p:txBody>
      </p:sp>
      <p:sp>
        <p:nvSpPr>
          <p:cNvPr id="30" name="Rectangle 29">
            <a:extLst>
              <a:ext uri="{FF2B5EF4-FFF2-40B4-BE49-F238E27FC236}">
                <a16:creationId xmlns:a16="http://schemas.microsoft.com/office/drawing/2014/main" id="{2F3C3AE5-AF71-4553-B503-B8CA221C7441}"/>
              </a:ext>
            </a:extLst>
          </p:cNvPr>
          <p:cNvSpPr/>
          <p:nvPr/>
        </p:nvSpPr>
        <p:spPr>
          <a:xfrm>
            <a:off x="5176817" y="5445746"/>
            <a:ext cx="1122423" cy="369332"/>
          </a:xfrm>
          <a:prstGeom prst="rect">
            <a:avLst/>
          </a:prstGeom>
        </p:spPr>
        <p:txBody>
          <a:bodyPr wrap="none">
            <a:spAutoFit/>
          </a:bodyPr>
          <a:lstStyle/>
          <a:p>
            <a:pPr algn="ctr"/>
            <a:r>
              <a:rPr lang="en-US" dirty="0">
                <a:solidFill>
                  <a:schemeClr val="bg1">
                    <a:alpha val="89000"/>
                  </a:schemeClr>
                </a:solidFill>
                <a:latin typeface="Open Sans  "/>
                <a:ea typeface="Open Sans Extrabold" panose="020B0906030804020204" pitchFamily="34" charset="0"/>
                <a:cs typeface="Open Sans Extrabold" panose="020B0906030804020204" pitchFamily="34" charset="0"/>
              </a:rPr>
              <a:t>Finances</a:t>
            </a:r>
          </a:p>
        </p:txBody>
      </p:sp>
      <p:sp>
        <p:nvSpPr>
          <p:cNvPr id="31" name="Rectangle 30">
            <a:extLst>
              <a:ext uri="{FF2B5EF4-FFF2-40B4-BE49-F238E27FC236}">
                <a16:creationId xmlns:a16="http://schemas.microsoft.com/office/drawing/2014/main" id="{E9F2C989-8849-4120-B28A-5D973567B750}"/>
              </a:ext>
            </a:extLst>
          </p:cNvPr>
          <p:cNvSpPr/>
          <p:nvPr/>
        </p:nvSpPr>
        <p:spPr>
          <a:xfrm>
            <a:off x="3415178" y="5772916"/>
            <a:ext cx="2598788" cy="523220"/>
          </a:xfrm>
          <a:prstGeom prst="rect">
            <a:avLst/>
          </a:prstGeom>
        </p:spPr>
        <p:txBody>
          <a:bodyPr wrap="none">
            <a:spAutoFit/>
          </a:bodyPr>
          <a:lstStyle/>
          <a:p>
            <a:pPr algn="ctr"/>
            <a:r>
              <a:rPr lang="en-US" sz="2800" dirty="0">
                <a:solidFill>
                  <a:schemeClr val="bg1">
                    <a:alpha val="30000"/>
                  </a:schemeClr>
                </a:solidFill>
                <a:latin typeface="Open Sans  "/>
                <a:ea typeface="Open Sans Extrabold" panose="020B0906030804020204" pitchFamily="34" charset="0"/>
                <a:cs typeface="Open Sans Extrabold" panose="020B0906030804020204" pitchFamily="34" charset="0"/>
              </a:rPr>
              <a:t>Entertainment</a:t>
            </a:r>
          </a:p>
        </p:txBody>
      </p:sp>
      <p:sp>
        <p:nvSpPr>
          <p:cNvPr id="32" name="Rectangle 31">
            <a:extLst>
              <a:ext uri="{FF2B5EF4-FFF2-40B4-BE49-F238E27FC236}">
                <a16:creationId xmlns:a16="http://schemas.microsoft.com/office/drawing/2014/main" id="{7BB4C5C8-4393-4C61-B97F-5DB0501FF35A}"/>
              </a:ext>
            </a:extLst>
          </p:cNvPr>
          <p:cNvSpPr/>
          <p:nvPr/>
        </p:nvSpPr>
        <p:spPr>
          <a:xfrm>
            <a:off x="3831030" y="4942408"/>
            <a:ext cx="1012072" cy="461665"/>
          </a:xfrm>
          <a:prstGeom prst="rect">
            <a:avLst/>
          </a:prstGeom>
        </p:spPr>
        <p:txBody>
          <a:bodyPr wrap="none">
            <a:spAutoFit/>
          </a:bodyPr>
          <a:lstStyle/>
          <a:p>
            <a:pPr algn="ctr"/>
            <a:r>
              <a:rPr lang="en-US" sz="2400" dirty="0">
                <a:solidFill>
                  <a:schemeClr val="bg1">
                    <a:alpha val="89000"/>
                  </a:schemeClr>
                </a:solidFill>
                <a:latin typeface="Open Sans  "/>
                <a:ea typeface="Open Sans Extrabold" panose="020B0906030804020204" pitchFamily="34" charset="0"/>
                <a:cs typeface="Open Sans Extrabold" panose="020B0906030804020204" pitchFamily="34" charset="0"/>
              </a:rPr>
              <a:t>Fraud</a:t>
            </a:r>
          </a:p>
        </p:txBody>
      </p:sp>
      <p:sp>
        <p:nvSpPr>
          <p:cNvPr id="33" name="Rectangle 32">
            <a:extLst>
              <a:ext uri="{FF2B5EF4-FFF2-40B4-BE49-F238E27FC236}">
                <a16:creationId xmlns:a16="http://schemas.microsoft.com/office/drawing/2014/main" id="{0BF87E25-D047-496B-9DD3-842DD764CAA1}"/>
              </a:ext>
            </a:extLst>
          </p:cNvPr>
          <p:cNvSpPr/>
          <p:nvPr/>
        </p:nvSpPr>
        <p:spPr>
          <a:xfrm>
            <a:off x="1772167" y="5160521"/>
            <a:ext cx="1321196"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Fulfillment</a:t>
            </a:r>
          </a:p>
        </p:txBody>
      </p:sp>
      <p:sp>
        <p:nvSpPr>
          <p:cNvPr id="34" name="Rectangle 33">
            <a:extLst>
              <a:ext uri="{FF2B5EF4-FFF2-40B4-BE49-F238E27FC236}">
                <a16:creationId xmlns:a16="http://schemas.microsoft.com/office/drawing/2014/main" id="{58D24F6F-28E8-40ED-A1AC-256181C34F81}"/>
              </a:ext>
            </a:extLst>
          </p:cNvPr>
          <p:cNvSpPr/>
          <p:nvPr/>
        </p:nvSpPr>
        <p:spPr>
          <a:xfrm>
            <a:off x="8361958" y="5085020"/>
            <a:ext cx="2050561" cy="769441"/>
          </a:xfrm>
          <a:prstGeom prst="rect">
            <a:avLst/>
          </a:prstGeom>
        </p:spPr>
        <p:txBody>
          <a:bodyPr wrap="none">
            <a:spAutoFit/>
          </a:bodyPr>
          <a:lstStyle/>
          <a:p>
            <a:pPr algn="ctr"/>
            <a:r>
              <a:rPr lang="en-US" sz="4400" dirty="0">
                <a:solidFill>
                  <a:schemeClr val="bg1">
                    <a:alpha val="40000"/>
                  </a:schemeClr>
                </a:solidFill>
                <a:latin typeface="Open Sans  "/>
                <a:ea typeface="Open Sans Extrabold" panose="020B0906030804020204" pitchFamily="34" charset="0"/>
                <a:cs typeface="Open Sans Extrabold" panose="020B0906030804020204" pitchFamily="34" charset="0"/>
              </a:rPr>
              <a:t>Driving</a:t>
            </a:r>
          </a:p>
        </p:txBody>
      </p:sp>
      <p:sp>
        <p:nvSpPr>
          <p:cNvPr id="35" name="Rectangle 34">
            <a:extLst>
              <a:ext uri="{FF2B5EF4-FFF2-40B4-BE49-F238E27FC236}">
                <a16:creationId xmlns:a16="http://schemas.microsoft.com/office/drawing/2014/main" id="{F0E62B77-9226-4BBB-A7FE-A4E9460B9A83}"/>
              </a:ext>
            </a:extLst>
          </p:cNvPr>
          <p:cNvSpPr/>
          <p:nvPr/>
        </p:nvSpPr>
        <p:spPr>
          <a:xfrm>
            <a:off x="4223654" y="304693"/>
            <a:ext cx="1890647" cy="369332"/>
          </a:xfrm>
          <a:prstGeom prst="rect">
            <a:avLst/>
          </a:prstGeom>
        </p:spPr>
        <p:txBody>
          <a:bodyPr wrap="none">
            <a:spAutoFit/>
          </a:bodyPr>
          <a:lstStyle/>
          <a:p>
            <a:pPr algn="ctr"/>
            <a:r>
              <a:rPr lang="en-US" dirty="0">
                <a:solidFill>
                  <a:srgbClr val="0082C8">
                    <a:alpha val="50000"/>
                  </a:srgbClr>
                </a:solidFill>
                <a:latin typeface="Open Sans  "/>
                <a:ea typeface="Open Sans Extrabold" panose="020B0906030804020204" pitchFamily="34" charset="0"/>
                <a:cs typeface="Open Sans Extrabold" panose="020B0906030804020204" pitchFamily="34" charset="0"/>
              </a:rPr>
              <a:t>Grandparenting</a:t>
            </a:r>
          </a:p>
        </p:txBody>
      </p:sp>
      <p:sp>
        <p:nvSpPr>
          <p:cNvPr id="36" name="Rectangle 35">
            <a:extLst>
              <a:ext uri="{FF2B5EF4-FFF2-40B4-BE49-F238E27FC236}">
                <a16:creationId xmlns:a16="http://schemas.microsoft.com/office/drawing/2014/main" id="{16DD3D53-7281-4EDE-AF64-71E62A44CB62}"/>
              </a:ext>
            </a:extLst>
          </p:cNvPr>
          <p:cNvSpPr/>
          <p:nvPr/>
        </p:nvSpPr>
        <p:spPr>
          <a:xfrm>
            <a:off x="4887690" y="823412"/>
            <a:ext cx="1314784"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Happiness</a:t>
            </a:r>
          </a:p>
        </p:txBody>
      </p:sp>
      <p:sp>
        <p:nvSpPr>
          <p:cNvPr id="37" name="Rectangle 36">
            <a:extLst>
              <a:ext uri="{FF2B5EF4-FFF2-40B4-BE49-F238E27FC236}">
                <a16:creationId xmlns:a16="http://schemas.microsoft.com/office/drawing/2014/main" id="{8EF58F0B-8813-4785-8595-54D7D6DE0ED7}"/>
              </a:ext>
            </a:extLst>
          </p:cNvPr>
          <p:cNvSpPr/>
          <p:nvPr/>
        </p:nvSpPr>
        <p:spPr>
          <a:xfrm>
            <a:off x="8416248" y="1838480"/>
            <a:ext cx="1572866" cy="369332"/>
          </a:xfrm>
          <a:prstGeom prst="rect">
            <a:avLst/>
          </a:prstGeom>
        </p:spPr>
        <p:txBody>
          <a:bodyPr wrap="none">
            <a:spAutoFit/>
          </a:bodyPr>
          <a:lstStyle/>
          <a:p>
            <a:pPr algn="ctr"/>
            <a:r>
              <a:rPr lang="en-US" dirty="0">
                <a:solidFill>
                  <a:schemeClr val="bg1">
                    <a:alpha val="30000"/>
                  </a:schemeClr>
                </a:solidFill>
                <a:latin typeface="Open Sans  "/>
                <a:ea typeface="Open Sans Extrabold" panose="020B0906030804020204" pitchFamily="34" charset="0"/>
                <a:cs typeface="Open Sans Extrabold" panose="020B0906030804020204" pitchFamily="34" charset="0"/>
              </a:rPr>
              <a:t>Hearing Loss</a:t>
            </a:r>
          </a:p>
        </p:txBody>
      </p:sp>
      <p:sp>
        <p:nvSpPr>
          <p:cNvPr id="38" name="Rectangle 37">
            <a:extLst>
              <a:ext uri="{FF2B5EF4-FFF2-40B4-BE49-F238E27FC236}">
                <a16:creationId xmlns:a16="http://schemas.microsoft.com/office/drawing/2014/main" id="{4D2CCF9E-DE36-49CF-A527-424DA264F146}"/>
              </a:ext>
            </a:extLst>
          </p:cNvPr>
          <p:cNvSpPr/>
          <p:nvPr/>
        </p:nvSpPr>
        <p:spPr>
          <a:xfrm>
            <a:off x="8547850" y="5702795"/>
            <a:ext cx="1446422"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Health Care</a:t>
            </a:r>
          </a:p>
        </p:txBody>
      </p:sp>
      <p:sp>
        <p:nvSpPr>
          <p:cNvPr id="39" name="Rectangle 38">
            <a:extLst>
              <a:ext uri="{FF2B5EF4-FFF2-40B4-BE49-F238E27FC236}">
                <a16:creationId xmlns:a16="http://schemas.microsoft.com/office/drawing/2014/main" id="{D7ABCFC5-5F4B-45A2-9B90-F47130759864}"/>
              </a:ext>
            </a:extLst>
          </p:cNvPr>
          <p:cNvSpPr/>
          <p:nvPr/>
        </p:nvSpPr>
        <p:spPr>
          <a:xfrm>
            <a:off x="8588155" y="303295"/>
            <a:ext cx="1178721" cy="369332"/>
          </a:xfrm>
          <a:prstGeom prst="rect">
            <a:avLst/>
          </a:prstGeom>
        </p:spPr>
        <p:txBody>
          <a:bodyPr wrap="none">
            <a:spAutoFit/>
          </a:bodyPr>
          <a:lstStyle/>
          <a:p>
            <a:pPr algn="ctr"/>
            <a:r>
              <a:rPr lang="en-US" dirty="0">
                <a:solidFill>
                  <a:schemeClr val="bg1"/>
                </a:solidFill>
                <a:latin typeface="Open Sans  "/>
                <a:ea typeface="Open Sans Extrabold" panose="020B0906030804020204" pitchFamily="34" charset="0"/>
                <a:cs typeface="Open Sans Extrabold" panose="020B0906030804020204" pitchFamily="34" charset="0"/>
              </a:rPr>
              <a:t>Hoarding</a:t>
            </a:r>
          </a:p>
        </p:txBody>
      </p:sp>
      <p:sp>
        <p:nvSpPr>
          <p:cNvPr id="40" name="Rectangle 39">
            <a:extLst>
              <a:ext uri="{FF2B5EF4-FFF2-40B4-BE49-F238E27FC236}">
                <a16:creationId xmlns:a16="http://schemas.microsoft.com/office/drawing/2014/main" id="{CB7B8B35-B743-4599-AD6B-84E08C65197A}"/>
              </a:ext>
            </a:extLst>
          </p:cNvPr>
          <p:cNvSpPr/>
          <p:nvPr/>
        </p:nvSpPr>
        <p:spPr>
          <a:xfrm>
            <a:off x="9339826" y="3691530"/>
            <a:ext cx="1043876" cy="369332"/>
          </a:xfrm>
          <a:prstGeom prst="rect">
            <a:avLst/>
          </a:prstGeom>
        </p:spPr>
        <p:txBody>
          <a:bodyPr wrap="none">
            <a:spAutoFit/>
          </a:bodyPr>
          <a:lstStyle/>
          <a:p>
            <a:pPr algn="ctr"/>
            <a:r>
              <a:rPr lang="en-US" dirty="0">
                <a:solidFill>
                  <a:srgbClr val="0082C8"/>
                </a:solidFill>
                <a:latin typeface="Open Sans  "/>
                <a:ea typeface="Open Sans Extrabold" panose="020B0906030804020204" pitchFamily="34" charset="0"/>
                <a:cs typeface="Open Sans Extrabold" panose="020B0906030804020204" pitchFamily="34" charset="0"/>
              </a:rPr>
              <a:t>Hospice</a:t>
            </a:r>
          </a:p>
        </p:txBody>
      </p:sp>
      <p:sp>
        <p:nvSpPr>
          <p:cNvPr id="41" name="Rectangle 40">
            <a:extLst>
              <a:ext uri="{FF2B5EF4-FFF2-40B4-BE49-F238E27FC236}">
                <a16:creationId xmlns:a16="http://schemas.microsoft.com/office/drawing/2014/main" id="{DD0F1C31-0B5C-45F3-91D2-C5DBC5972189}"/>
              </a:ext>
            </a:extLst>
          </p:cNvPr>
          <p:cNvSpPr/>
          <p:nvPr/>
        </p:nvSpPr>
        <p:spPr>
          <a:xfrm>
            <a:off x="6026732" y="5949085"/>
            <a:ext cx="1670842" cy="369332"/>
          </a:xfrm>
          <a:prstGeom prst="rect">
            <a:avLst/>
          </a:prstGeom>
        </p:spPr>
        <p:txBody>
          <a:bodyPr wrap="none">
            <a:spAutoFit/>
          </a:bodyPr>
          <a:lstStyle/>
          <a:p>
            <a:pPr algn="ctr"/>
            <a:r>
              <a:rPr lang="en-US" dirty="0">
                <a:solidFill>
                  <a:srgbClr val="0082C8"/>
                </a:solidFill>
                <a:latin typeface="Open Sans  "/>
                <a:ea typeface="Open Sans Extrabold" panose="020B0906030804020204" pitchFamily="34" charset="0"/>
                <a:cs typeface="Open Sans Extrabold" panose="020B0906030804020204" pitchFamily="34" charset="0"/>
              </a:rPr>
              <a:t>In-Home Care</a:t>
            </a:r>
          </a:p>
        </p:txBody>
      </p:sp>
      <p:sp>
        <p:nvSpPr>
          <p:cNvPr id="42" name="Rectangle 41">
            <a:extLst>
              <a:ext uri="{FF2B5EF4-FFF2-40B4-BE49-F238E27FC236}">
                <a16:creationId xmlns:a16="http://schemas.microsoft.com/office/drawing/2014/main" id="{8E2C3CE6-3CE4-4233-9168-84CD62D67F07}"/>
              </a:ext>
            </a:extLst>
          </p:cNvPr>
          <p:cNvSpPr/>
          <p:nvPr/>
        </p:nvSpPr>
        <p:spPr>
          <a:xfrm>
            <a:off x="9353850" y="4682347"/>
            <a:ext cx="1241238" cy="369332"/>
          </a:xfrm>
          <a:prstGeom prst="rect">
            <a:avLst/>
          </a:prstGeom>
        </p:spPr>
        <p:txBody>
          <a:bodyPr wrap="none">
            <a:spAutoFit/>
          </a:bodyPr>
          <a:lstStyle/>
          <a:p>
            <a:pPr algn="ctr"/>
            <a:r>
              <a:rPr lang="en-US" dirty="0">
                <a:solidFill>
                  <a:srgbClr val="0082C8"/>
                </a:solidFill>
                <a:latin typeface="Open Sans  "/>
                <a:ea typeface="Open Sans Extrabold" panose="020B0906030804020204" pitchFamily="34" charset="0"/>
                <a:cs typeface="Open Sans Extrabold" panose="020B0906030804020204" pitchFamily="34" charset="0"/>
              </a:rPr>
              <a:t>Insurance</a:t>
            </a:r>
          </a:p>
        </p:txBody>
      </p:sp>
      <p:sp>
        <p:nvSpPr>
          <p:cNvPr id="43" name="Rectangle 42">
            <a:extLst>
              <a:ext uri="{FF2B5EF4-FFF2-40B4-BE49-F238E27FC236}">
                <a16:creationId xmlns:a16="http://schemas.microsoft.com/office/drawing/2014/main" id="{A24FC6F6-EB8D-4017-9BB3-041DD3D7D963}"/>
              </a:ext>
            </a:extLst>
          </p:cNvPr>
          <p:cNvSpPr/>
          <p:nvPr/>
        </p:nvSpPr>
        <p:spPr>
          <a:xfrm>
            <a:off x="1772167" y="3152006"/>
            <a:ext cx="913968" cy="369332"/>
          </a:xfrm>
          <a:prstGeom prst="rect">
            <a:avLst/>
          </a:prstGeom>
        </p:spPr>
        <p:txBody>
          <a:bodyPr wrap="none">
            <a:spAutoFit/>
          </a:bodyPr>
          <a:lstStyle/>
          <a:p>
            <a:pPr algn="ctr"/>
            <a:r>
              <a:rPr lang="en-US" dirty="0">
                <a:solidFill>
                  <a:srgbClr val="0082C8">
                    <a:alpha val="50000"/>
                  </a:srgbClr>
                </a:solidFill>
                <a:latin typeface="Open Sans  "/>
                <a:ea typeface="Open Sans Extrabold" panose="020B0906030804020204" pitchFamily="34" charset="0"/>
                <a:cs typeface="Open Sans Extrabold" panose="020B0906030804020204" pitchFamily="34" charset="0"/>
              </a:rPr>
              <a:t>LGBTQ</a:t>
            </a:r>
          </a:p>
        </p:txBody>
      </p:sp>
      <p:sp>
        <p:nvSpPr>
          <p:cNvPr id="44" name="Rectangle 43">
            <a:extLst>
              <a:ext uri="{FF2B5EF4-FFF2-40B4-BE49-F238E27FC236}">
                <a16:creationId xmlns:a16="http://schemas.microsoft.com/office/drawing/2014/main" id="{65251085-4CE0-4A3C-892B-EECE09B37438}"/>
              </a:ext>
            </a:extLst>
          </p:cNvPr>
          <p:cNvSpPr/>
          <p:nvPr/>
        </p:nvSpPr>
        <p:spPr>
          <a:xfrm>
            <a:off x="9022187" y="6294433"/>
            <a:ext cx="1487908" cy="461665"/>
          </a:xfrm>
          <a:prstGeom prst="rect">
            <a:avLst/>
          </a:prstGeom>
        </p:spPr>
        <p:txBody>
          <a:bodyPr wrap="none">
            <a:spAutoFit/>
          </a:bodyPr>
          <a:lstStyle/>
          <a:p>
            <a:pPr algn="ctr"/>
            <a:r>
              <a:rPr lang="en-US" sz="2400" dirty="0">
                <a:solidFill>
                  <a:schemeClr val="bg1">
                    <a:alpha val="85000"/>
                  </a:schemeClr>
                </a:solidFill>
                <a:latin typeface="Open Sans  "/>
                <a:ea typeface="Open Sans Extrabold" panose="020B0906030804020204" pitchFamily="34" charset="0"/>
                <a:cs typeface="Open Sans Extrabold" panose="020B0906030804020204" pitchFamily="34" charset="0"/>
              </a:rPr>
              <a:t>Medicaid</a:t>
            </a:r>
          </a:p>
        </p:txBody>
      </p:sp>
      <p:sp>
        <p:nvSpPr>
          <p:cNvPr id="45" name="Rectangle 44">
            <a:extLst>
              <a:ext uri="{FF2B5EF4-FFF2-40B4-BE49-F238E27FC236}">
                <a16:creationId xmlns:a16="http://schemas.microsoft.com/office/drawing/2014/main" id="{E0F2737F-A203-4EFB-BA79-A2DF5F48193B}"/>
              </a:ext>
            </a:extLst>
          </p:cNvPr>
          <p:cNvSpPr/>
          <p:nvPr/>
        </p:nvSpPr>
        <p:spPr>
          <a:xfrm>
            <a:off x="7313304" y="1051313"/>
            <a:ext cx="1130631" cy="369332"/>
          </a:xfrm>
          <a:prstGeom prst="rect">
            <a:avLst/>
          </a:prstGeom>
        </p:spPr>
        <p:txBody>
          <a:bodyPr wrap="none">
            <a:spAutoFit/>
          </a:bodyPr>
          <a:lstStyle/>
          <a:p>
            <a:pPr algn="ctr"/>
            <a:r>
              <a:rPr lang="en-US" dirty="0">
                <a:solidFill>
                  <a:srgbClr val="0082C8">
                    <a:alpha val="50000"/>
                  </a:srgbClr>
                </a:solidFill>
                <a:latin typeface="Open Sans  "/>
                <a:ea typeface="Open Sans Extrabold" panose="020B0906030804020204" pitchFamily="34" charset="0"/>
                <a:cs typeface="Open Sans Extrabold" panose="020B0906030804020204" pitchFamily="34" charset="0"/>
              </a:rPr>
              <a:t>Wellness</a:t>
            </a:r>
          </a:p>
        </p:txBody>
      </p:sp>
      <p:sp>
        <p:nvSpPr>
          <p:cNvPr id="46" name="Rectangle 45">
            <a:extLst>
              <a:ext uri="{FF2B5EF4-FFF2-40B4-BE49-F238E27FC236}">
                <a16:creationId xmlns:a16="http://schemas.microsoft.com/office/drawing/2014/main" id="{6A99C95B-9C38-405C-A23D-DF3264E0229C}"/>
              </a:ext>
            </a:extLst>
          </p:cNvPr>
          <p:cNvSpPr/>
          <p:nvPr/>
        </p:nvSpPr>
        <p:spPr>
          <a:xfrm>
            <a:off x="2636311" y="2896489"/>
            <a:ext cx="1072730" cy="584775"/>
          </a:xfrm>
          <a:prstGeom prst="rect">
            <a:avLst/>
          </a:prstGeom>
        </p:spPr>
        <p:txBody>
          <a:bodyPr wrap="none">
            <a:spAutoFit/>
          </a:bodyPr>
          <a:lstStyle/>
          <a:p>
            <a:pPr algn="ctr"/>
            <a:r>
              <a:rPr lang="en-US" sz="3200" dirty="0">
                <a:solidFill>
                  <a:schemeClr val="bg1">
                    <a:alpha val="85000"/>
                  </a:schemeClr>
                </a:solidFill>
                <a:latin typeface="Open Sans  "/>
                <a:ea typeface="Open Sans Extrabold" panose="020B0906030804020204" pitchFamily="34" charset="0"/>
                <a:cs typeface="Open Sans Extrabold" panose="020B0906030804020204" pitchFamily="34" charset="0"/>
              </a:rPr>
              <a:t>Wills</a:t>
            </a:r>
          </a:p>
        </p:txBody>
      </p:sp>
      <p:sp>
        <p:nvSpPr>
          <p:cNvPr id="47" name="Rectangle 46">
            <a:extLst>
              <a:ext uri="{FF2B5EF4-FFF2-40B4-BE49-F238E27FC236}">
                <a16:creationId xmlns:a16="http://schemas.microsoft.com/office/drawing/2014/main" id="{41FBBEAF-AC69-40A6-80D0-535A0C959AC6}"/>
              </a:ext>
            </a:extLst>
          </p:cNvPr>
          <p:cNvSpPr/>
          <p:nvPr/>
        </p:nvSpPr>
        <p:spPr>
          <a:xfrm>
            <a:off x="1734402" y="992591"/>
            <a:ext cx="829073"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Vision</a:t>
            </a:r>
          </a:p>
        </p:txBody>
      </p:sp>
      <p:sp>
        <p:nvSpPr>
          <p:cNvPr id="48" name="Rectangle 47">
            <a:extLst>
              <a:ext uri="{FF2B5EF4-FFF2-40B4-BE49-F238E27FC236}">
                <a16:creationId xmlns:a16="http://schemas.microsoft.com/office/drawing/2014/main" id="{02ED71EC-1D56-4F00-B98D-E13E2C975895}"/>
              </a:ext>
            </a:extLst>
          </p:cNvPr>
          <p:cNvSpPr/>
          <p:nvPr/>
        </p:nvSpPr>
        <p:spPr>
          <a:xfrm>
            <a:off x="8904845" y="4188451"/>
            <a:ext cx="1710405" cy="400110"/>
          </a:xfrm>
          <a:prstGeom prst="rect">
            <a:avLst/>
          </a:prstGeom>
        </p:spPr>
        <p:txBody>
          <a:bodyPr wrap="none">
            <a:spAutoFit/>
          </a:bodyPr>
          <a:lstStyle/>
          <a:p>
            <a:pPr algn="ctr"/>
            <a:r>
              <a:rPr lang="en-US" sz="2000" dirty="0">
                <a:solidFill>
                  <a:schemeClr val="bg1">
                    <a:alpha val="85000"/>
                  </a:schemeClr>
                </a:solidFill>
                <a:latin typeface="Open Sans  "/>
                <a:ea typeface="Open Sans Extrabold" panose="020B0906030804020204" pitchFamily="34" charset="0"/>
                <a:cs typeface="Open Sans Extrabold" panose="020B0906030804020204" pitchFamily="34" charset="0"/>
              </a:rPr>
              <a:t>Volunteering</a:t>
            </a:r>
          </a:p>
        </p:txBody>
      </p:sp>
      <p:sp>
        <p:nvSpPr>
          <p:cNvPr id="49" name="Rectangle 48">
            <a:extLst>
              <a:ext uri="{FF2B5EF4-FFF2-40B4-BE49-F238E27FC236}">
                <a16:creationId xmlns:a16="http://schemas.microsoft.com/office/drawing/2014/main" id="{F1777576-1B0B-4AD0-9F00-F6E6390A9E60}"/>
              </a:ext>
            </a:extLst>
          </p:cNvPr>
          <p:cNvSpPr/>
          <p:nvPr/>
        </p:nvSpPr>
        <p:spPr>
          <a:xfrm>
            <a:off x="3217329" y="170469"/>
            <a:ext cx="1034257" cy="400110"/>
          </a:xfrm>
          <a:prstGeom prst="rect">
            <a:avLst/>
          </a:prstGeom>
        </p:spPr>
        <p:txBody>
          <a:bodyPr wrap="none">
            <a:spAutoFit/>
          </a:bodyPr>
          <a:lstStyle/>
          <a:p>
            <a:pPr algn="ctr"/>
            <a:r>
              <a:rPr lang="en-US" sz="2000" dirty="0">
                <a:solidFill>
                  <a:schemeClr val="bg1">
                    <a:alpha val="15000"/>
                  </a:schemeClr>
                </a:solidFill>
                <a:latin typeface="Open Sans  "/>
                <a:ea typeface="Open Sans Extrabold" panose="020B0906030804020204" pitchFamily="34" charset="0"/>
                <a:cs typeface="Open Sans Extrabold" panose="020B0906030804020204" pitchFamily="34" charset="0"/>
              </a:rPr>
              <a:t>Suicide</a:t>
            </a:r>
          </a:p>
        </p:txBody>
      </p:sp>
      <p:sp>
        <p:nvSpPr>
          <p:cNvPr id="50" name="Rectangle 49">
            <a:extLst>
              <a:ext uri="{FF2B5EF4-FFF2-40B4-BE49-F238E27FC236}">
                <a16:creationId xmlns:a16="http://schemas.microsoft.com/office/drawing/2014/main" id="{77F81245-BAE4-4536-92A9-7E1A645A4BC2}"/>
              </a:ext>
            </a:extLst>
          </p:cNvPr>
          <p:cNvSpPr/>
          <p:nvPr/>
        </p:nvSpPr>
        <p:spPr>
          <a:xfrm>
            <a:off x="3290883" y="1512708"/>
            <a:ext cx="1776385"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Transportation</a:t>
            </a:r>
          </a:p>
        </p:txBody>
      </p:sp>
      <p:sp>
        <p:nvSpPr>
          <p:cNvPr id="51" name="Rectangle 50">
            <a:extLst>
              <a:ext uri="{FF2B5EF4-FFF2-40B4-BE49-F238E27FC236}">
                <a16:creationId xmlns:a16="http://schemas.microsoft.com/office/drawing/2014/main" id="{A6205C22-A161-4B97-B4FD-58B93944B48C}"/>
              </a:ext>
            </a:extLst>
          </p:cNvPr>
          <p:cNvSpPr/>
          <p:nvPr/>
        </p:nvSpPr>
        <p:spPr>
          <a:xfrm>
            <a:off x="1593067" y="5799483"/>
            <a:ext cx="1782860" cy="369332"/>
          </a:xfrm>
          <a:prstGeom prst="rect">
            <a:avLst/>
          </a:prstGeom>
        </p:spPr>
        <p:txBody>
          <a:bodyPr wrap="none">
            <a:spAutoFit/>
          </a:bodyPr>
          <a:lstStyle/>
          <a:p>
            <a:pPr algn="ctr"/>
            <a:r>
              <a:rPr lang="en-US" dirty="0">
                <a:solidFill>
                  <a:srgbClr val="0082C8"/>
                </a:solidFill>
                <a:latin typeface="Open Sans  "/>
                <a:ea typeface="Open Sans Extrabold" panose="020B0906030804020204" pitchFamily="34" charset="0"/>
                <a:cs typeface="Open Sans Extrabold" panose="020B0906030804020204" pitchFamily="34" charset="0"/>
              </a:rPr>
              <a:t>Skilled Nursing</a:t>
            </a:r>
          </a:p>
        </p:txBody>
      </p:sp>
      <p:sp>
        <p:nvSpPr>
          <p:cNvPr id="52" name="Rectangle 51">
            <a:extLst>
              <a:ext uri="{FF2B5EF4-FFF2-40B4-BE49-F238E27FC236}">
                <a16:creationId xmlns:a16="http://schemas.microsoft.com/office/drawing/2014/main" id="{4FBBEDE6-DE26-4925-9CB4-1C154EF098A0}"/>
              </a:ext>
            </a:extLst>
          </p:cNvPr>
          <p:cNvSpPr/>
          <p:nvPr/>
        </p:nvSpPr>
        <p:spPr>
          <a:xfrm>
            <a:off x="2894428" y="799644"/>
            <a:ext cx="1864614"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Service Animals</a:t>
            </a:r>
          </a:p>
        </p:txBody>
      </p:sp>
      <p:sp>
        <p:nvSpPr>
          <p:cNvPr id="53" name="Rectangle 52">
            <a:extLst>
              <a:ext uri="{FF2B5EF4-FFF2-40B4-BE49-F238E27FC236}">
                <a16:creationId xmlns:a16="http://schemas.microsoft.com/office/drawing/2014/main" id="{68E53BF0-23C0-4BE2-9E0D-9AED7B711855}"/>
              </a:ext>
            </a:extLst>
          </p:cNvPr>
          <p:cNvSpPr/>
          <p:nvPr/>
        </p:nvSpPr>
        <p:spPr>
          <a:xfrm>
            <a:off x="1759614" y="3424234"/>
            <a:ext cx="1507144" cy="646331"/>
          </a:xfrm>
          <a:prstGeom prst="rect">
            <a:avLst/>
          </a:prstGeom>
        </p:spPr>
        <p:txBody>
          <a:bodyPr wrap="none">
            <a:spAutoFit/>
          </a:bodyPr>
          <a:lstStyle/>
          <a:p>
            <a:pPr algn="ctr"/>
            <a:r>
              <a:rPr lang="en-US" sz="3600" dirty="0">
                <a:solidFill>
                  <a:schemeClr val="bg1">
                    <a:alpha val="80000"/>
                  </a:schemeClr>
                </a:solidFill>
                <a:latin typeface="Open Sans  "/>
                <a:ea typeface="Open Sans Extrabold" panose="020B0906030804020204" pitchFamily="34" charset="0"/>
                <a:cs typeface="Open Sans Extrabold" panose="020B0906030804020204" pitchFamily="34" charset="0"/>
              </a:rPr>
              <a:t>Safety</a:t>
            </a:r>
          </a:p>
        </p:txBody>
      </p:sp>
      <p:sp>
        <p:nvSpPr>
          <p:cNvPr id="54" name="Rectangle 53">
            <a:extLst>
              <a:ext uri="{FF2B5EF4-FFF2-40B4-BE49-F238E27FC236}">
                <a16:creationId xmlns:a16="http://schemas.microsoft.com/office/drawing/2014/main" id="{920AC8DB-7713-4D77-8A03-6579D43148EA}"/>
              </a:ext>
            </a:extLst>
          </p:cNvPr>
          <p:cNvSpPr/>
          <p:nvPr/>
        </p:nvSpPr>
        <p:spPr>
          <a:xfrm>
            <a:off x="6364547" y="757699"/>
            <a:ext cx="1383905" cy="369332"/>
          </a:xfrm>
          <a:prstGeom prst="rect">
            <a:avLst/>
          </a:prstGeom>
        </p:spPr>
        <p:txBody>
          <a:bodyPr wrap="none">
            <a:spAutoFit/>
          </a:bodyPr>
          <a:lstStyle/>
          <a:p>
            <a:pPr algn="ctr"/>
            <a:r>
              <a:rPr lang="en-US" dirty="0">
                <a:solidFill>
                  <a:schemeClr val="bg1">
                    <a:alpha val="85000"/>
                  </a:schemeClr>
                </a:solidFill>
                <a:latin typeface="Open Sans  "/>
                <a:ea typeface="Open Sans Extrabold" panose="020B0906030804020204" pitchFamily="34" charset="0"/>
                <a:cs typeface="Open Sans Extrabold" panose="020B0906030804020204" pitchFamily="34" charset="0"/>
              </a:rPr>
              <a:t>Retirement</a:t>
            </a:r>
          </a:p>
        </p:txBody>
      </p:sp>
      <p:sp>
        <p:nvSpPr>
          <p:cNvPr id="55" name="Rectangle 54">
            <a:extLst>
              <a:ext uri="{FF2B5EF4-FFF2-40B4-BE49-F238E27FC236}">
                <a16:creationId xmlns:a16="http://schemas.microsoft.com/office/drawing/2014/main" id="{DD7A4922-27A1-444C-A77A-C8CE64F93831}"/>
              </a:ext>
            </a:extLst>
          </p:cNvPr>
          <p:cNvSpPr/>
          <p:nvPr/>
        </p:nvSpPr>
        <p:spPr>
          <a:xfrm>
            <a:off x="8149839" y="1386873"/>
            <a:ext cx="2427268" cy="523220"/>
          </a:xfrm>
          <a:prstGeom prst="rect">
            <a:avLst/>
          </a:prstGeom>
        </p:spPr>
        <p:txBody>
          <a:bodyPr wrap="none">
            <a:spAutoFit/>
          </a:bodyPr>
          <a:lstStyle/>
          <a:p>
            <a:pPr algn="ctr"/>
            <a:r>
              <a:rPr lang="en-US" sz="2800" dirty="0">
                <a:solidFill>
                  <a:schemeClr val="bg1">
                    <a:alpha val="85000"/>
                  </a:schemeClr>
                </a:solidFill>
                <a:latin typeface="Open Sans  "/>
                <a:ea typeface="Open Sans Extrabold" panose="020B0906030804020204" pitchFamily="34" charset="0"/>
                <a:cs typeface="Open Sans Extrabold" panose="020B0906030804020204" pitchFamily="34" charset="0"/>
              </a:rPr>
              <a:t>Relationships</a:t>
            </a:r>
          </a:p>
        </p:txBody>
      </p:sp>
      <p:sp>
        <p:nvSpPr>
          <p:cNvPr id="57" name="Rectangle 56">
            <a:extLst>
              <a:ext uri="{FF2B5EF4-FFF2-40B4-BE49-F238E27FC236}">
                <a16:creationId xmlns:a16="http://schemas.microsoft.com/office/drawing/2014/main" id="{FCCD24A3-6B57-44E2-BB4A-296D9458519A}"/>
              </a:ext>
            </a:extLst>
          </p:cNvPr>
          <p:cNvSpPr/>
          <p:nvPr/>
        </p:nvSpPr>
        <p:spPr>
          <a:xfrm>
            <a:off x="4797151" y="5103196"/>
            <a:ext cx="2236895" cy="369332"/>
          </a:xfrm>
          <a:prstGeom prst="rect">
            <a:avLst/>
          </a:prstGeom>
        </p:spPr>
        <p:txBody>
          <a:bodyPr wrap="none">
            <a:spAutoFit/>
          </a:bodyPr>
          <a:lstStyle/>
          <a:p>
            <a:pPr algn="ctr"/>
            <a:r>
              <a:rPr lang="en-US" dirty="0">
                <a:solidFill>
                  <a:schemeClr val="bg1">
                    <a:alpha val="89000"/>
                  </a:schemeClr>
                </a:solidFill>
                <a:latin typeface="Open Sans  "/>
                <a:ea typeface="Open Sans Extrabold" panose="020B0906030804020204" pitchFamily="34" charset="0"/>
                <a:cs typeface="Open Sans Extrabold" panose="020B0906030804020204" pitchFamily="34" charset="0"/>
              </a:rPr>
              <a:t>Powers of Attorney</a:t>
            </a:r>
          </a:p>
        </p:txBody>
      </p:sp>
      <p:sp>
        <p:nvSpPr>
          <p:cNvPr id="58" name="Rectangle 57">
            <a:extLst>
              <a:ext uri="{FF2B5EF4-FFF2-40B4-BE49-F238E27FC236}">
                <a16:creationId xmlns:a16="http://schemas.microsoft.com/office/drawing/2014/main" id="{2B06BEA0-CCB5-4A47-A7C0-DEC20E498955}"/>
              </a:ext>
            </a:extLst>
          </p:cNvPr>
          <p:cNvSpPr/>
          <p:nvPr/>
        </p:nvSpPr>
        <p:spPr>
          <a:xfrm>
            <a:off x="6247602" y="5447144"/>
            <a:ext cx="2092432" cy="523220"/>
          </a:xfrm>
          <a:prstGeom prst="rect">
            <a:avLst/>
          </a:prstGeom>
        </p:spPr>
        <p:txBody>
          <a:bodyPr wrap="none">
            <a:spAutoFit/>
          </a:bodyPr>
          <a:lstStyle/>
          <a:p>
            <a:pPr algn="ctr"/>
            <a:r>
              <a:rPr lang="en-US" sz="2800" dirty="0">
                <a:solidFill>
                  <a:schemeClr val="bg1">
                    <a:alpha val="89000"/>
                  </a:schemeClr>
                </a:solidFill>
                <a:latin typeface="Open Sans  "/>
                <a:ea typeface="Open Sans Extrabold" panose="020B0906030804020204" pitchFamily="34" charset="0"/>
                <a:cs typeface="Open Sans Extrabold" panose="020B0906030804020204" pitchFamily="34" charset="0"/>
              </a:rPr>
              <a:t>Parkinson’s</a:t>
            </a:r>
          </a:p>
        </p:txBody>
      </p:sp>
      <p:sp>
        <p:nvSpPr>
          <p:cNvPr id="59" name="Rectangle 58">
            <a:extLst>
              <a:ext uri="{FF2B5EF4-FFF2-40B4-BE49-F238E27FC236}">
                <a16:creationId xmlns:a16="http://schemas.microsoft.com/office/drawing/2014/main" id="{45B9C910-71B2-4046-AB27-298DC282BB6E}"/>
              </a:ext>
            </a:extLst>
          </p:cNvPr>
          <p:cNvSpPr/>
          <p:nvPr/>
        </p:nvSpPr>
        <p:spPr>
          <a:xfrm>
            <a:off x="3824706" y="6161608"/>
            <a:ext cx="2557110" cy="769441"/>
          </a:xfrm>
          <a:prstGeom prst="rect">
            <a:avLst/>
          </a:prstGeom>
        </p:spPr>
        <p:txBody>
          <a:bodyPr wrap="none">
            <a:spAutoFit/>
          </a:bodyPr>
          <a:lstStyle/>
          <a:p>
            <a:pPr algn="ctr"/>
            <a:r>
              <a:rPr lang="en-US" sz="4400" dirty="0">
                <a:solidFill>
                  <a:schemeClr val="bg1">
                    <a:alpha val="80000"/>
                  </a:schemeClr>
                </a:solidFill>
                <a:latin typeface="Open Sans  "/>
                <a:ea typeface="Open Sans Extrabold" panose="020B0906030804020204" pitchFamily="34" charset="0"/>
                <a:cs typeface="Open Sans Extrabold" panose="020B0906030804020204" pitchFamily="34" charset="0"/>
              </a:rPr>
              <a:t>Nutrition</a:t>
            </a:r>
          </a:p>
        </p:txBody>
      </p:sp>
      <p:sp>
        <p:nvSpPr>
          <p:cNvPr id="60" name="Rectangle 59">
            <a:extLst>
              <a:ext uri="{FF2B5EF4-FFF2-40B4-BE49-F238E27FC236}">
                <a16:creationId xmlns:a16="http://schemas.microsoft.com/office/drawing/2014/main" id="{665E8943-4912-4B41-8971-4728227D7101}"/>
              </a:ext>
            </a:extLst>
          </p:cNvPr>
          <p:cNvSpPr/>
          <p:nvPr/>
        </p:nvSpPr>
        <p:spPr>
          <a:xfrm>
            <a:off x="2283468" y="6287443"/>
            <a:ext cx="1512209" cy="461665"/>
          </a:xfrm>
          <a:prstGeom prst="rect">
            <a:avLst/>
          </a:prstGeom>
        </p:spPr>
        <p:txBody>
          <a:bodyPr wrap="none">
            <a:spAutoFit/>
          </a:bodyPr>
          <a:lstStyle/>
          <a:p>
            <a:pPr algn="ctr"/>
            <a:r>
              <a:rPr lang="en-US" sz="2400" dirty="0">
                <a:solidFill>
                  <a:schemeClr val="bg1">
                    <a:alpha val="89000"/>
                  </a:schemeClr>
                </a:solidFill>
                <a:latin typeface="Open Sans  "/>
                <a:ea typeface="Open Sans Extrabold" panose="020B0906030804020204" pitchFamily="34" charset="0"/>
                <a:cs typeface="Open Sans Extrabold" panose="020B0906030804020204" pitchFamily="34" charset="0"/>
              </a:rPr>
              <a:t>Medicare</a:t>
            </a:r>
          </a:p>
        </p:txBody>
      </p:sp>
      <p:sp>
        <p:nvSpPr>
          <p:cNvPr id="62" name="Rectangle 61">
            <a:extLst>
              <a:ext uri="{FF2B5EF4-FFF2-40B4-BE49-F238E27FC236}">
                <a16:creationId xmlns:a16="http://schemas.microsoft.com/office/drawing/2014/main" id="{077FB348-4A7A-4550-88A1-7FCE41A3CE6D}"/>
              </a:ext>
            </a:extLst>
          </p:cNvPr>
          <p:cNvSpPr/>
          <p:nvPr/>
        </p:nvSpPr>
        <p:spPr>
          <a:xfrm>
            <a:off x="1524001" y="1535077"/>
            <a:ext cx="1861407" cy="400110"/>
          </a:xfrm>
          <a:prstGeom prst="rect">
            <a:avLst/>
          </a:prstGeom>
        </p:spPr>
        <p:txBody>
          <a:bodyPr wrap="none">
            <a:spAutoFit/>
          </a:bodyPr>
          <a:lstStyle/>
          <a:p>
            <a:pPr algn="ctr"/>
            <a:r>
              <a:rPr lang="en-US" sz="2000" dirty="0">
                <a:solidFill>
                  <a:schemeClr val="bg1">
                    <a:alpha val="15000"/>
                  </a:schemeClr>
                </a:solidFill>
                <a:latin typeface="Open Sans  "/>
                <a:ea typeface="Open Sans Extrabold" panose="020B0906030804020204" pitchFamily="34" charset="0"/>
                <a:cs typeface="Open Sans Extrabold" panose="020B0906030804020204" pitchFamily="34" charset="0"/>
              </a:rPr>
              <a:t>Aging-in-Place</a:t>
            </a:r>
          </a:p>
        </p:txBody>
      </p:sp>
      <p:sp>
        <p:nvSpPr>
          <p:cNvPr id="63" name="TextBox 62">
            <a:extLst>
              <a:ext uri="{FF2B5EF4-FFF2-40B4-BE49-F238E27FC236}">
                <a16:creationId xmlns:a16="http://schemas.microsoft.com/office/drawing/2014/main" id="{FEDAF401-05E7-47A2-97F2-43F9E23828B4}"/>
              </a:ext>
            </a:extLst>
          </p:cNvPr>
          <p:cNvSpPr txBox="1"/>
          <p:nvPr/>
        </p:nvSpPr>
        <p:spPr>
          <a:xfrm>
            <a:off x="3666370" y="2453344"/>
            <a:ext cx="4664278" cy="1569660"/>
          </a:xfrm>
          <a:prstGeom prst="rect">
            <a:avLst/>
          </a:prstGeom>
          <a:noFill/>
        </p:spPr>
        <p:txBody>
          <a:bodyPr wrap="square" rtlCol="0">
            <a:spAutoFit/>
          </a:bodyPr>
          <a:lstStyle/>
          <a:p>
            <a:pPr algn="ctr"/>
            <a:r>
              <a:rPr lang="en-US" sz="9600" b="1" dirty="0">
                <a:solidFill>
                  <a:srgbClr val="FFFF00"/>
                </a:solidFill>
                <a:latin typeface="Open Sans Extrabold" panose="020B0906030804020204" pitchFamily="34" charset="0"/>
                <a:ea typeface="Open Sans Extrabold" panose="020B0906030804020204" pitchFamily="34" charset="0"/>
                <a:cs typeface="Open Sans Extrabold" panose="020B0906030804020204" pitchFamily="34" charset="0"/>
              </a:rPr>
              <a:t>TOPICS</a:t>
            </a:r>
          </a:p>
        </p:txBody>
      </p:sp>
      <p:sp>
        <p:nvSpPr>
          <p:cNvPr id="2" name="TextBox 1">
            <a:extLst>
              <a:ext uri="{FF2B5EF4-FFF2-40B4-BE49-F238E27FC236}">
                <a16:creationId xmlns:a16="http://schemas.microsoft.com/office/drawing/2014/main" id="{CCBFF4C0-ED41-4DA8-A2F1-569620E4E968}"/>
              </a:ext>
            </a:extLst>
          </p:cNvPr>
          <p:cNvSpPr txBox="1"/>
          <p:nvPr/>
        </p:nvSpPr>
        <p:spPr>
          <a:xfrm>
            <a:off x="1945981" y="3828773"/>
            <a:ext cx="7852169" cy="1077218"/>
          </a:xfrm>
          <a:prstGeom prst="rect">
            <a:avLst/>
          </a:prstGeom>
          <a:noFill/>
        </p:spPr>
        <p:txBody>
          <a:bodyPr wrap="square" rtlCol="0">
            <a:spAutoFit/>
          </a:bodyPr>
          <a:lstStyle/>
          <a:p>
            <a:pPr algn="ctr"/>
            <a:r>
              <a:rPr lang="en-US" sz="3200" b="1" dirty="0">
                <a:solidFill>
                  <a:srgbClr val="FFFF00"/>
                </a:solidFill>
                <a:latin typeface="Open Sans Extrabold" panose="020B0906030804020204" pitchFamily="34" charset="0"/>
                <a:ea typeface="Open Sans Extrabold" panose="020B0906030804020204" pitchFamily="34" charset="0"/>
                <a:cs typeface="Open Sans Extrabold" panose="020B0906030804020204" pitchFamily="34" charset="0"/>
              </a:rPr>
              <a:t>Understanding Palliative Care And Hospice</a:t>
            </a:r>
            <a:endParaRPr lang="en-US" sz="3200" dirty="0"/>
          </a:p>
        </p:txBody>
      </p:sp>
    </p:spTree>
    <p:extLst>
      <p:ext uri="{BB962C8B-B14F-4D97-AF65-F5344CB8AC3E}">
        <p14:creationId xmlns:p14="http://schemas.microsoft.com/office/powerpoint/2010/main" val="1824340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559664" y="78454"/>
            <a:ext cx="9061983" cy="1077218"/>
          </a:xfrm>
          <a:prstGeom prst="rect">
            <a:avLst/>
          </a:prstGeom>
          <a:noFill/>
        </p:spPr>
        <p:txBody>
          <a:bodyPr wrap="square" rtlCol="0">
            <a:spAutoFit/>
          </a:bodyPr>
          <a:lstStyle/>
          <a:p>
            <a:r>
              <a:rPr lang="en-US" sz="3200" b="1" dirty="0"/>
              <a:t>Does Medicare pay for Palliative and Hospice Care? (cont’d)</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10</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F5C9D9D1-A52E-4AF6-A472-D1DB16DDC5FE}"/>
              </a:ext>
            </a:extLst>
          </p:cNvPr>
          <p:cNvSpPr txBox="1"/>
          <p:nvPr/>
        </p:nvSpPr>
        <p:spPr>
          <a:xfrm>
            <a:off x="619190" y="1155672"/>
            <a:ext cx="9985248" cy="5970865"/>
          </a:xfrm>
          <a:prstGeom prst="rect">
            <a:avLst/>
          </a:prstGeom>
          <a:noFill/>
        </p:spPr>
        <p:txBody>
          <a:bodyPr wrap="square" rtlCol="0">
            <a:spAutoFit/>
          </a:bodyPr>
          <a:lstStyle/>
          <a:p>
            <a:pPr marR="0" lvl="0" algn="just">
              <a:spcBef>
                <a:spcPts val="0"/>
              </a:spcBef>
              <a:spcAft>
                <a:spcPts val="0"/>
              </a:spcAft>
              <a:tabLst>
                <a:tab pos="2172970" algn="l"/>
              </a:tabLst>
            </a:pPr>
            <a:r>
              <a:rPr lang="en-US" sz="2000" dirty="0">
                <a:ea typeface="Times New Roman" panose="02020603050405020304" pitchFamily="18" charset="0"/>
                <a:cs typeface="Times New Roman" panose="02020603050405020304" pitchFamily="18" charset="0"/>
              </a:rPr>
              <a:t>Medicare pays for Hospice Care through Original Medicare under Medicare Part A.  Original Medicare covers Hospice Care even if you have a Medicare Advantage plan.  You pay nothing for hospice care.</a:t>
            </a:r>
          </a:p>
          <a:p>
            <a:pPr marR="0" lvl="0" algn="just">
              <a:spcBef>
                <a:spcPts val="0"/>
              </a:spcBef>
              <a:spcAft>
                <a:spcPts val="0"/>
              </a:spcAft>
              <a:tabLst>
                <a:tab pos="2172970" algn="l"/>
              </a:tabLst>
            </a:pPr>
            <a:endParaRPr lang="en-US" sz="2000" dirty="0">
              <a:ea typeface="Times New Roman" panose="02020603050405020304" pitchFamily="18" charset="0"/>
              <a:cs typeface="Times New Roman" panose="02020603050405020304" pitchFamily="18" charset="0"/>
            </a:endParaRPr>
          </a:p>
          <a:p>
            <a:pPr marR="0" lvl="0" algn="just">
              <a:spcBef>
                <a:spcPts val="0"/>
              </a:spcBef>
              <a:spcAft>
                <a:spcPts val="0"/>
              </a:spcAft>
              <a:tabLst>
                <a:tab pos="2172970" algn="l"/>
              </a:tabLst>
            </a:pPr>
            <a:r>
              <a:rPr lang="en-US" sz="2000" dirty="0">
                <a:ea typeface="Times New Roman" panose="02020603050405020304" pitchFamily="18" charset="0"/>
                <a:cs typeface="Times New Roman" panose="02020603050405020304" pitchFamily="18" charset="0"/>
              </a:rPr>
              <a:t>You pay a copayment of up to $5 for each prescription for outpatient drugs for pain and symptom management. In the rare case the hospice benefit doesn't cover your drug, your hospice provider should contact your plan to see if Part D covers it. The hospice provider will inform you if any drugs or services aren’t covered, and if you’ll be required to pay for them.</a:t>
            </a:r>
          </a:p>
          <a:p>
            <a:pPr marR="0" lvl="0" algn="just">
              <a:spcBef>
                <a:spcPts val="0"/>
              </a:spcBef>
              <a:spcAft>
                <a:spcPts val="0"/>
              </a:spcAft>
              <a:tabLst>
                <a:tab pos="2172970" algn="l"/>
              </a:tabLst>
            </a:pPr>
            <a:endParaRPr lang="en-US" sz="2000" dirty="0">
              <a:ea typeface="Times New Roman" panose="02020603050405020304" pitchFamily="18" charset="0"/>
              <a:cs typeface="Times New Roman" panose="02020603050405020304" pitchFamily="18" charset="0"/>
            </a:endParaRPr>
          </a:p>
          <a:p>
            <a:pPr marR="0" lvl="0" algn="just">
              <a:spcBef>
                <a:spcPts val="0"/>
              </a:spcBef>
              <a:spcAft>
                <a:spcPts val="0"/>
              </a:spcAft>
              <a:tabLst>
                <a:tab pos="2172970" algn="l"/>
              </a:tabLst>
            </a:pPr>
            <a:r>
              <a:rPr lang="en-US" sz="2000" dirty="0">
                <a:ea typeface="Times New Roman" panose="02020603050405020304" pitchFamily="18" charset="0"/>
                <a:cs typeface="Times New Roman" panose="02020603050405020304" pitchFamily="18" charset="0"/>
              </a:rPr>
              <a:t>You may pay 5% of the Medicare-approved amount for inpatient respite care. Your copay can’t exceed the inpatient hospital deductible for the year.</a:t>
            </a:r>
          </a:p>
          <a:p>
            <a:pPr marR="0" lvl="0" algn="just">
              <a:spcBef>
                <a:spcPts val="0"/>
              </a:spcBef>
              <a:spcAft>
                <a:spcPts val="0"/>
              </a:spcAft>
              <a:tabLst>
                <a:tab pos="2172970" algn="l"/>
              </a:tabLst>
            </a:pPr>
            <a:r>
              <a:rPr lang="en-US" sz="2000" dirty="0">
                <a:ea typeface="Times New Roman" panose="02020603050405020304" pitchFamily="18" charset="0"/>
                <a:cs typeface="Times New Roman" panose="02020603050405020304" pitchFamily="18" charset="0"/>
              </a:rPr>
              <a:t>Original Medicare will still pay for covered benefits for any health problems that aren't part of your terminal illness and related conditions, but this is unusual. Once you choose hospice care, your hospice benefit will usually cover all you need.  </a:t>
            </a:r>
          </a:p>
          <a:p>
            <a:pPr marR="0" lvl="0" algn="just">
              <a:spcBef>
                <a:spcPts val="0"/>
              </a:spcBef>
              <a:spcAft>
                <a:spcPts val="0"/>
              </a:spcAft>
              <a:tabLst>
                <a:tab pos="2172970" algn="l"/>
              </a:tabLst>
            </a:pPr>
            <a:endParaRPr lang="en-US" sz="2000" dirty="0">
              <a:ea typeface="Times New Roman" panose="02020603050405020304" pitchFamily="18" charset="0"/>
              <a:cs typeface="Times New Roman" panose="02020603050405020304" pitchFamily="18" charset="0"/>
            </a:endParaRPr>
          </a:p>
          <a:p>
            <a:pPr marR="0" lvl="0" algn="just">
              <a:spcBef>
                <a:spcPts val="0"/>
              </a:spcBef>
              <a:spcAft>
                <a:spcPts val="0"/>
              </a:spcAft>
              <a:tabLst>
                <a:tab pos="2172970" algn="l"/>
              </a:tabLst>
            </a:pPr>
            <a:r>
              <a:rPr lang="en-US" sz="2000" dirty="0">
                <a:ea typeface="Times New Roman" panose="02020603050405020304" pitchFamily="18" charset="0"/>
                <a:cs typeface="Times New Roman" panose="02020603050405020304" pitchFamily="18" charset="0"/>
              </a:rPr>
              <a:t>You may have to pay for room and board if you live in a facility (like a nursing home) and choose to get hospice care.</a:t>
            </a:r>
            <a:endParaRPr lang="en-US" sz="2000" dirty="0">
              <a:effectLst/>
              <a:ea typeface="Times New Roman" panose="02020603050405020304" pitchFamily="18" charset="0"/>
              <a:cs typeface="Times New Roman" panose="02020603050405020304" pitchFamily="18" charset="0"/>
            </a:endParaRPr>
          </a:p>
          <a:p>
            <a:pPr marL="342900" indent="-342900">
              <a:spcAft>
                <a:spcPts val="1200"/>
              </a:spcAft>
              <a:buFont typeface="Arial" panose="020B0604020202020204" pitchFamily="34" charset="0"/>
              <a:buChar char="•"/>
            </a:pPr>
            <a:endParaRPr lang="en-US" sz="2200" dirty="0"/>
          </a:p>
        </p:txBody>
      </p:sp>
      <p:pic>
        <p:nvPicPr>
          <p:cNvPr id="16" name="Picture 15">
            <a:extLst>
              <a:ext uri="{FF2B5EF4-FFF2-40B4-BE49-F238E27FC236}">
                <a16:creationId xmlns:a16="http://schemas.microsoft.com/office/drawing/2014/main" id="{F969976F-0F1E-461E-AD22-B4CB3DC1EA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74C188BF-F032-53D3-5F08-8762D8F5E301}"/>
              </a:ext>
            </a:extLst>
          </p:cNvPr>
          <p:cNvSpPr txBox="1">
            <a:spLocks/>
          </p:cNvSpPr>
          <p:nvPr/>
        </p:nvSpPr>
        <p:spPr>
          <a:xfrm>
            <a:off x="10663964" y="640840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1781802679"/>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855327" y="116621"/>
            <a:ext cx="9689584" cy="1077218"/>
          </a:xfrm>
          <a:prstGeom prst="rect">
            <a:avLst/>
          </a:prstGeom>
          <a:noFill/>
        </p:spPr>
        <p:txBody>
          <a:bodyPr wrap="square" rtlCol="0">
            <a:spAutoFit/>
          </a:bodyPr>
          <a:lstStyle/>
          <a:p>
            <a:pPr marL="0" marR="0">
              <a:spcBef>
                <a:spcPts val="0"/>
              </a:spcBef>
              <a:spcAft>
                <a:spcPts val="0"/>
              </a:spcAft>
              <a:tabLst>
                <a:tab pos="2172970" algn="l"/>
              </a:tabLst>
            </a:pPr>
            <a:r>
              <a:rPr lang="en-US" sz="3200" b="1" dirty="0">
                <a:effectLst/>
                <a:ea typeface="Times New Roman" panose="02020603050405020304" pitchFamily="18" charset="0"/>
                <a:cs typeface="Times New Roman" panose="02020603050405020304" pitchFamily="18" charset="0"/>
              </a:rPr>
              <a:t>More Information on Medicare payment for Hospice Care</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E3A40C8-1642-479B-A5D6-B147BE210125}"/>
              </a:ext>
            </a:extLst>
          </p:cNvPr>
          <p:cNvGrpSpPr/>
          <p:nvPr/>
        </p:nvGrpSpPr>
        <p:grpSpPr>
          <a:xfrm>
            <a:off x="10058400" y="6295053"/>
            <a:ext cx="2133600" cy="562947"/>
            <a:chOff x="10058400" y="6295053"/>
            <a:chExt cx="2133600" cy="562947"/>
          </a:xfrm>
          <a:solidFill>
            <a:srgbClr val="285A83"/>
          </a:solidFill>
        </p:grpSpPr>
        <p:sp>
          <p:nvSpPr>
            <p:cNvPr id="22" name="Rectangle 21">
              <a:extLst>
                <a:ext uri="{FF2B5EF4-FFF2-40B4-BE49-F238E27FC236}">
                  <a16:creationId xmlns:a16="http://schemas.microsoft.com/office/drawing/2014/main" id="{CFEBEC35-E8F8-4B30-8BA4-9230D67364D0}"/>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Slide Number Placeholder 5">
              <a:extLst>
                <a:ext uri="{FF2B5EF4-FFF2-40B4-BE49-F238E27FC236}">
                  <a16:creationId xmlns:a16="http://schemas.microsoft.com/office/drawing/2014/main" id="{8CEC50B9-6EF1-454F-9FB6-03F495204B39}"/>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11</a:t>
              </a:fld>
              <a:endParaRPr lang="en-US" sz="1100" dirty="0">
                <a:solidFill>
                  <a:schemeClr val="tx1"/>
                </a:solidFill>
              </a:endParaRPr>
            </a:p>
          </p:txBody>
        </p:sp>
        <p:pic>
          <p:nvPicPr>
            <p:cNvPr id="25" name="Picture 24">
              <a:extLst>
                <a:ext uri="{FF2B5EF4-FFF2-40B4-BE49-F238E27FC236}">
                  <a16:creationId xmlns:a16="http://schemas.microsoft.com/office/drawing/2014/main" id="{5692BE0C-8161-4336-A0CB-42532BA7EF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164758C9-FDA9-4986-89D0-A2F9852603DE}"/>
              </a:ext>
            </a:extLst>
          </p:cNvPr>
          <p:cNvSpPr txBox="1"/>
          <p:nvPr/>
        </p:nvSpPr>
        <p:spPr>
          <a:xfrm>
            <a:off x="855327" y="1193839"/>
            <a:ext cx="9792809" cy="5755422"/>
          </a:xfrm>
          <a:prstGeom prst="rect">
            <a:avLst/>
          </a:prstGeom>
          <a:noFill/>
        </p:spPr>
        <p:txBody>
          <a:bodyPr wrap="square" rtlCol="0">
            <a:spAutoFit/>
          </a:bodyPr>
          <a:lstStyle/>
          <a:p>
            <a:pPr marL="0" marR="0" algn="just">
              <a:spcBef>
                <a:spcPts val="0"/>
              </a:spcBef>
              <a:spcAft>
                <a:spcPts val="0"/>
              </a:spcAft>
              <a:tabLst>
                <a:tab pos="2172970" algn="l"/>
              </a:tabLst>
            </a:pPr>
            <a:r>
              <a:rPr lang="en-US" sz="1600" dirty="0">
                <a:ea typeface="Times New Roman" panose="02020603050405020304" pitchFamily="18" charset="0"/>
                <a:cs typeface="Times New Roman" panose="02020603050405020304" pitchFamily="18" charset="0"/>
              </a:rPr>
              <a:t>Only your hospice doctor and your regular doctor (if you have one) can certify that you’re terminally ill and have a life expectancy of 6 months or less. After 6 months, you can continue to get hospice care as long as the hospice medical director or hospice doctor recertifies (at a face-to-face meeting) that you’re still terminally ill. </a:t>
            </a:r>
          </a:p>
          <a:p>
            <a:pPr marL="0" marR="0" algn="just">
              <a:spcBef>
                <a:spcPts val="0"/>
              </a:spcBef>
              <a:spcAft>
                <a:spcPts val="0"/>
              </a:spcAft>
              <a:tabLst>
                <a:tab pos="2172970" algn="l"/>
              </a:tabLst>
            </a:pPr>
            <a:r>
              <a:rPr lang="en-US" sz="1600" b="1" dirty="0">
                <a:ea typeface="Times New Roman" panose="02020603050405020304" pitchFamily="18" charset="0"/>
                <a:cs typeface="Times New Roman" panose="02020603050405020304" pitchFamily="18" charset="0"/>
              </a:rPr>
              <a:t>Medicare won't cover any of these once your hospice benefit starts:</a:t>
            </a:r>
          </a:p>
          <a:p>
            <a:pPr marL="285750" marR="0" indent="-285750" algn="just">
              <a:spcBef>
                <a:spcPts val="0"/>
              </a:spcBef>
              <a:spcAft>
                <a:spcPts val="0"/>
              </a:spcAft>
              <a:buFont typeface="Arial" panose="020B0604020202020204" pitchFamily="34" charset="0"/>
              <a:buChar char="•"/>
              <a:tabLst>
                <a:tab pos="2172970" algn="l"/>
              </a:tabLst>
            </a:pPr>
            <a:r>
              <a:rPr lang="en-US" sz="1600" b="1" dirty="0">
                <a:ea typeface="Times New Roman" panose="02020603050405020304" pitchFamily="18" charset="0"/>
                <a:cs typeface="Times New Roman" panose="02020603050405020304" pitchFamily="18" charset="0"/>
              </a:rPr>
              <a:t>Treatment intended to cure your terminal illness and/or related conditions.</a:t>
            </a:r>
            <a:r>
              <a:rPr lang="en-US" sz="1600" dirty="0">
                <a:ea typeface="Times New Roman" panose="02020603050405020304" pitchFamily="18" charset="0"/>
                <a:cs typeface="Times New Roman" panose="02020603050405020304" pitchFamily="18" charset="0"/>
              </a:rPr>
              <a:t> Talk with your doctor if you're thinking about getting treatment to cure your illness. As a hospice patient, you always have the right to stop hospice care at any time.</a:t>
            </a:r>
          </a:p>
          <a:p>
            <a:pPr marL="285750" marR="0" indent="-285750" algn="just">
              <a:spcBef>
                <a:spcPts val="0"/>
              </a:spcBef>
              <a:spcAft>
                <a:spcPts val="0"/>
              </a:spcAft>
              <a:buFont typeface="Arial" panose="020B0604020202020204" pitchFamily="34" charset="0"/>
              <a:buChar char="•"/>
              <a:tabLst>
                <a:tab pos="2172970" algn="l"/>
              </a:tabLst>
            </a:pPr>
            <a:r>
              <a:rPr lang="en-US" sz="1600" b="1" dirty="0">
                <a:ea typeface="Times New Roman" panose="02020603050405020304" pitchFamily="18" charset="0"/>
                <a:cs typeface="Times New Roman" panose="02020603050405020304" pitchFamily="18" charset="0"/>
              </a:rPr>
              <a:t>Prescription drugs to cure your illness </a:t>
            </a:r>
            <a:r>
              <a:rPr lang="en-US" sz="1600" dirty="0">
                <a:ea typeface="Times New Roman" panose="02020603050405020304" pitchFamily="18" charset="0"/>
                <a:cs typeface="Times New Roman" panose="02020603050405020304" pitchFamily="18" charset="0"/>
              </a:rPr>
              <a:t>(rather than for symptom control or pain relief).</a:t>
            </a:r>
          </a:p>
          <a:p>
            <a:pPr marL="285750" marR="0" indent="-285750" algn="just">
              <a:spcBef>
                <a:spcPts val="0"/>
              </a:spcBef>
              <a:spcAft>
                <a:spcPts val="0"/>
              </a:spcAft>
              <a:buFont typeface="Arial" panose="020B0604020202020204" pitchFamily="34" charset="0"/>
              <a:buChar char="•"/>
              <a:tabLst>
                <a:tab pos="2172970" algn="l"/>
              </a:tabLst>
            </a:pPr>
            <a:r>
              <a:rPr lang="en-US" sz="1600" b="1" dirty="0">
                <a:ea typeface="Times New Roman" panose="02020603050405020304" pitchFamily="18" charset="0"/>
                <a:cs typeface="Times New Roman" panose="02020603050405020304" pitchFamily="18" charset="0"/>
              </a:rPr>
              <a:t>Care from any hospice provider that wasn't set up by the hospice medical team. </a:t>
            </a:r>
            <a:r>
              <a:rPr lang="en-US" sz="1600" dirty="0">
                <a:ea typeface="Times New Roman" panose="02020603050405020304" pitchFamily="18" charset="0"/>
                <a:cs typeface="Times New Roman" panose="02020603050405020304" pitchFamily="18" charset="0"/>
              </a:rPr>
              <a:t>You must get hospice care from the hospice provider you chose. All care that you get for your terminal illness must be given by or arranged by the hospice team. You can't get the same type of hospice care from a different hospice, unless you change your hospice provider. However, you can still see your regular doctor or nurse practitioner if you've chosen him or her to be the attending medical professional who helps supervise your hospice care.</a:t>
            </a:r>
          </a:p>
          <a:p>
            <a:pPr marL="285750" marR="0" indent="-285750" algn="just">
              <a:spcBef>
                <a:spcPts val="0"/>
              </a:spcBef>
              <a:spcAft>
                <a:spcPts val="0"/>
              </a:spcAft>
              <a:buFont typeface="Arial" panose="020B0604020202020204" pitchFamily="34" charset="0"/>
              <a:buChar char="•"/>
              <a:tabLst>
                <a:tab pos="2172970" algn="l"/>
              </a:tabLst>
            </a:pPr>
            <a:r>
              <a:rPr lang="en-US" sz="1600" b="1" dirty="0">
                <a:ea typeface="Times New Roman" panose="02020603050405020304" pitchFamily="18" charset="0"/>
                <a:cs typeface="Times New Roman" panose="02020603050405020304" pitchFamily="18" charset="0"/>
              </a:rPr>
              <a:t>Room and board. </a:t>
            </a:r>
            <a:r>
              <a:rPr lang="en-US" sz="1600" dirty="0">
                <a:ea typeface="Times New Roman" panose="02020603050405020304" pitchFamily="18" charset="0"/>
                <a:cs typeface="Times New Roman" panose="02020603050405020304" pitchFamily="18" charset="0"/>
              </a:rPr>
              <a:t>Medicare doesn't cover room and board if you get hospice care in your home or if you live in a nursing home or a hospice inpatient facility. If the hospice team determines that you need short-term inpatient or respite care services that they arrange, Medicare will cover your stay in the facility. You may have to pay a small copayment for the respite stay.</a:t>
            </a:r>
          </a:p>
          <a:p>
            <a:pPr marL="285750" marR="0" indent="-285750" algn="just">
              <a:spcBef>
                <a:spcPts val="0"/>
              </a:spcBef>
              <a:spcAft>
                <a:spcPts val="0"/>
              </a:spcAft>
              <a:buFont typeface="Arial" panose="020B0604020202020204" pitchFamily="34" charset="0"/>
              <a:buChar char="•"/>
              <a:tabLst>
                <a:tab pos="2172970" algn="l"/>
              </a:tabLst>
            </a:pPr>
            <a:r>
              <a:rPr lang="en-US" sz="1600" b="1" dirty="0">
                <a:ea typeface="Times New Roman" panose="02020603050405020304" pitchFamily="18" charset="0"/>
                <a:cs typeface="Times New Roman" panose="02020603050405020304" pitchFamily="18" charset="0"/>
              </a:rPr>
              <a:t>Care you get as a hospital outpatient </a:t>
            </a:r>
            <a:r>
              <a:rPr lang="en-US" sz="1600" dirty="0">
                <a:ea typeface="Times New Roman" panose="02020603050405020304" pitchFamily="18" charset="0"/>
                <a:cs typeface="Times New Roman" panose="02020603050405020304" pitchFamily="18" charset="0"/>
              </a:rPr>
              <a:t>(like in an emergency room), care you get as a hospital inpatient, or ambulance transportation, unless it's either arranged by your hospice team or is unrelated to your terminal illness and related conditions.</a:t>
            </a:r>
          </a:p>
          <a:p>
            <a:pPr marL="285750" marR="0" indent="-285750" algn="just">
              <a:spcBef>
                <a:spcPts val="0"/>
              </a:spcBef>
              <a:spcAft>
                <a:spcPts val="0"/>
              </a:spcAft>
              <a:buFont typeface="Arial" panose="020B0604020202020204" pitchFamily="34" charset="0"/>
              <a:buChar char="•"/>
              <a:tabLst>
                <a:tab pos="2172970" algn="l"/>
              </a:tabLst>
            </a:pPr>
            <a:r>
              <a:rPr lang="en-US" sz="1600" b="1" dirty="0">
                <a:ea typeface="Times New Roman" panose="02020603050405020304" pitchFamily="18" charset="0"/>
                <a:cs typeface="Times New Roman" panose="02020603050405020304" pitchFamily="18" charset="0"/>
              </a:rPr>
              <a:t>Contact your Hospice Care team </a:t>
            </a:r>
            <a:r>
              <a:rPr lang="en-US" sz="1600" dirty="0">
                <a:ea typeface="Times New Roman" panose="02020603050405020304" pitchFamily="18" charset="0"/>
                <a:cs typeface="Times New Roman" panose="02020603050405020304" pitchFamily="18" charset="0"/>
              </a:rPr>
              <a:t>about these listed services or you may end up paying!</a:t>
            </a:r>
          </a:p>
        </p:txBody>
      </p:sp>
      <p:pic>
        <p:nvPicPr>
          <p:cNvPr id="14" name="Picture 13">
            <a:extLst>
              <a:ext uri="{FF2B5EF4-FFF2-40B4-BE49-F238E27FC236}">
                <a16:creationId xmlns:a16="http://schemas.microsoft.com/office/drawing/2014/main" id="{DEDC0E95-ED3D-4001-ABFC-28229B2E49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EB5B1E97-8987-2A9C-F76D-0517F2A31944}"/>
              </a:ext>
            </a:extLst>
          </p:cNvPr>
          <p:cNvSpPr txBox="1">
            <a:spLocks/>
          </p:cNvSpPr>
          <p:nvPr/>
        </p:nvSpPr>
        <p:spPr>
          <a:xfrm>
            <a:off x="10640584" y="641459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2450414019"/>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EE8010B-0C25-4FCD-A69A-F5DC2BFE88CD}"/>
              </a:ext>
            </a:extLst>
          </p:cNvPr>
          <p:cNvSpPr txBox="1"/>
          <p:nvPr/>
        </p:nvSpPr>
        <p:spPr>
          <a:xfrm>
            <a:off x="589935" y="572254"/>
            <a:ext cx="9911865" cy="6001643"/>
          </a:xfrm>
          <a:prstGeom prst="rect">
            <a:avLst/>
          </a:prstGeom>
          <a:noFill/>
        </p:spPr>
        <p:txBody>
          <a:bodyPr wrap="square" rtlCol="0">
            <a:spAutoFit/>
          </a:bodyPr>
          <a:lstStyle/>
          <a:p>
            <a:pPr marL="457200" marR="0">
              <a:spcBef>
                <a:spcPts val="0"/>
              </a:spcBef>
              <a:spcAft>
                <a:spcPts val="0"/>
              </a:spcAft>
              <a:tabLst>
                <a:tab pos="2172970" algn="l"/>
              </a:tabLst>
            </a:pPr>
            <a:r>
              <a:rPr lang="en-US" sz="3200" b="1" dirty="0">
                <a:ea typeface="Times New Roman" panose="02020603050405020304" pitchFamily="18" charset="0"/>
                <a:cs typeface="Times New Roman" panose="02020603050405020304" pitchFamily="18" charset="0"/>
              </a:rPr>
              <a:t>What about the Washington State Long-Term Care Trust Act?</a:t>
            </a:r>
          </a:p>
          <a:p>
            <a:pPr marL="457200" marR="0">
              <a:spcBef>
                <a:spcPts val="0"/>
              </a:spcBef>
              <a:spcAft>
                <a:spcPts val="0"/>
              </a:spcAft>
              <a:tabLst>
                <a:tab pos="2172970" algn="l"/>
              </a:tabLst>
            </a:pPr>
            <a:endParaRPr lang="en-US" b="1" dirty="0">
              <a:effectLst/>
              <a:ea typeface="Times New Roman" panose="02020603050405020304" pitchFamily="18" charset="0"/>
              <a:cs typeface="Times New Roman" panose="02020603050405020304" pitchFamily="18" charset="0"/>
            </a:endParaRPr>
          </a:p>
          <a:p>
            <a:pPr marL="914400" marR="0" indent="-457200">
              <a:spcBef>
                <a:spcPts val="0"/>
              </a:spcBef>
              <a:spcAft>
                <a:spcPts val="0"/>
              </a:spcAft>
              <a:buFont typeface="Arial" panose="020B0604020202020204" pitchFamily="34" charset="0"/>
              <a:buChar char="•"/>
              <a:tabLst>
                <a:tab pos="2172970" algn="l"/>
              </a:tabLst>
            </a:pPr>
            <a:r>
              <a:rPr lang="en-US" sz="2400" dirty="0">
                <a:effectLst/>
                <a:ea typeface="Times New Roman" panose="02020603050405020304" pitchFamily="18" charset="0"/>
                <a:cs typeface="Times New Roman" panose="02020603050405020304" pitchFamily="18" charset="0"/>
              </a:rPr>
              <a:t>Funded by payroll deduction on employee earned income (no employer match)</a:t>
            </a:r>
          </a:p>
          <a:p>
            <a:pPr marL="914400" marR="0" indent="-457200">
              <a:spcBef>
                <a:spcPts val="0"/>
              </a:spcBef>
              <a:spcAft>
                <a:spcPts val="0"/>
              </a:spcAft>
              <a:buFont typeface="Arial" panose="020B0604020202020204" pitchFamily="34" charset="0"/>
              <a:buChar char="•"/>
              <a:tabLst>
                <a:tab pos="2172970" algn="l"/>
              </a:tabLst>
            </a:pPr>
            <a:r>
              <a:rPr lang="en-US" sz="2400" dirty="0">
                <a:ea typeface="Times New Roman" panose="02020603050405020304" pitchFamily="18" charset="0"/>
                <a:cs typeface="Times New Roman" panose="02020603050405020304" pitchFamily="18" charset="0"/>
              </a:rPr>
              <a:t>58 cents per 100 dollars of employee earned income</a:t>
            </a:r>
            <a:r>
              <a:rPr lang="en-US" sz="2400" dirty="0">
                <a:effectLst/>
                <a:ea typeface="Times New Roman" panose="02020603050405020304" pitchFamily="18" charset="0"/>
                <a:cs typeface="Times New Roman" panose="02020603050405020304" pitchFamily="18" charset="0"/>
              </a:rPr>
              <a:t> started J</a:t>
            </a:r>
            <a:r>
              <a:rPr lang="en-US" sz="2400" dirty="0">
                <a:ea typeface="Times New Roman" panose="02020603050405020304" pitchFamily="18" charset="0"/>
                <a:cs typeface="Times New Roman" panose="02020603050405020304" pitchFamily="18" charset="0"/>
              </a:rPr>
              <a:t>uly 1, 2023</a:t>
            </a:r>
          </a:p>
          <a:p>
            <a:pPr marL="914400" marR="0" indent="-457200">
              <a:spcBef>
                <a:spcPts val="0"/>
              </a:spcBef>
              <a:spcAft>
                <a:spcPts val="0"/>
              </a:spcAft>
              <a:buFont typeface="Arial" panose="020B0604020202020204" pitchFamily="34" charset="0"/>
              <a:buChar char="•"/>
              <a:tabLst>
                <a:tab pos="2172970" algn="l"/>
              </a:tabLst>
            </a:pPr>
            <a:r>
              <a:rPr lang="en-US" sz="2400" dirty="0">
                <a:effectLst/>
                <a:ea typeface="Times New Roman" panose="02020603050405020304" pitchFamily="18" charset="0"/>
                <a:cs typeface="Times New Roman" panose="02020603050405020304" pitchFamily="18" charset="0"/>
              </a:rPr>
              <a:t>Self-employed can choose to join but mandatory to join for all other employees except federal and tribal employees</a:t>
            </a:r>
          </a:p>
          <a:p>
            <a:pPr marL="914400" marR="0" indent="-457200">
              <a:spcBef>
                <a:spcPts val="0"/>
              </a:spcBef>
              <a:spcAft>
                <a:spcPts val="0"/>
              </a:spcAft>
              <a:buFont typeface="Arial" panose="020B0604020202020204" pitchFamily="34" charset="0"/>
              <a:buChar char="•"/>
              <a:tabLst>
                <a:tab pos="2172970" algn="l"/>
              </a:tabLst>
            </a:pPr>
            <a:r>
              <a:rPr lang="en-US" sz="2400" dirty="0">
                <a:effectLst/>
                <a:ea typeface="Times New Roman" panose="02020603050405020304" pitchFamily="18" charset="0"/>
                <a:cs typeface="Times New Roman" panose="02020603050405020304" pitchFamily="18" charset="0"/>
              </a:rPr>
              <a:t>Purchase of qualified Long-Term Care Insurance policy by November 1, 2021 allows employee a program exemption</a:t>
            </a:r>
          </a:p>
          <a:p>
            <a:pPr marL="914400" marR="0" indent="-457200">
              <a:spcBef>
                <a:spcPts val="0"/>
              </a:spcBef>
              <a:spcAft>
                <a:spcPts val="0"/>
              </a:spcAft>
              <a:buFont typeface="Arial" panose="020B0604020202020204" pitchFamily="34" charset="0"/>
              <a:buChar char="•"/>
              <a:tabLst>
                <a:tab pos="2172970" algn="l"/>
              </a:tabLst>
            </a:pPr>
            <a:r>
              <a:rPr lang="en-US" sz="2400" dirty="0">
                <a:ea typeface="Times New Roman" panose="02020603050405020304" pitchFamily="18" charset="0"/>
                <a:cs typeface="Times New Roman" panose="02020603050405020304" pitchFamily="18" charset="0"/>
              </a:rPr>
              <a:t>Beginning July 1, 2026, any person who is determined eligible to receive their benefit can access services and supports valued up to $36,500.  No denial due to health status.  </a:t>
            </a:r>
          </a:p>
          <a:p>
            <a:pPr marL="914400" marR="0" indent="-457200">
              <a:spcBef>
                <a:spcPts val="0"/>
              </a:spcBef>
              <a:spcAft>
                <a:spcPts val="0"/>
              </a:spcAft>
              <a:buFont typeface="Arial" panose="020B0604020202020204" pitchFamily="34" charset="0"/>
              <a:buChar char="•"/>
              <a:tabLst>
                <a:tab pos="2172970" algn="l"/>
              </a:tabLst>
            </a:pPr>
            <a:r>
              <a:rPr lang="en-US" sz="2400" dirty="0">
                <a:ea typeface="Times New Roman" panose="02020603050405020304" pitchFamily="18" charset="0"/>
                <a:cs typeface="Times New Roman" panose="02020603050405020304" pitchFamily="18" charset="0"/>
              </a:rPr>
              <a:t>Details of the program benefits are still to be determined! </a:t>
            </a:r>
            <a:endParaRPr lang="en-US" sz="2400" dirty="0">
              <a:effectLst/>
              <a:ea typeface="Times New Roman" panose="02020603050405020304" pitchFamily="18" charset="0"/>
              <a:cs typeface="Times New Roman" panose="02020603050405020304" pitchFamily="18" charset="0"/>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359299" y="6391522"/>
              <a:ext cx="69788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12</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501FFFAE-6E63-49AD-AEF5-B71380481F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Date Placeholder 3">
            <a:extLst>
              <a:ext uri="{FF2B5EF4-FFF2-40B4-BE49-F238E27FC236}">
                <a16:creationId xmlns:a16="http://schemas.microsoft.com/office/drawing/2014/main" id="{16B109F7-11AA-48E9-B43B-5E0537DAA6C8}"/>
              </a:ext>
            </a:extLst>
          </p:cNvPr>
          <p:cNvSpPr txBox="1">
            <a:spLocks/>
          </p:cNvSpPr>
          <p:nvPr/>
        </p:nvSpPr>
        <p:spPr>
          <a:xfrm>
            <a:off x="8411311" y="648681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11/12/2020</a:t>
            </a:r>
          </a:p>
        </p:txBody>
      </p:sp>
      <p:sp>
        <p:nvSpPr>
          <p:cNvPr id="10" name="Date Placeholder 3">
            <a:extLst>
              <a:ext uri="{FF2B5EF4-FFF2-40B4-BE49-F238E27FC236}">
                <a16:creationId xmlns:a16="http://schemas.microsoft.com/office/drawing/2014/main" id="{D5FC95BF-D26A-AC74-89E8-E760E235A5B3}"/>
              </a:ext>
            </a:extLst>
          </p:cNvPr>
          <p:cNvSpPr txBox="1">
            <a:spLocks/>
          </p:cNvSpPr>
          <p:nvPr/>
        </p:nvSpPr>
        <p:spPr>
          <a:xfrm>
            <a:off x="10558695" y="640840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2498163224"/>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353806" y="6391522"/>
              <a:ext cx="703381"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13</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1078992" y="2103349"/>
            <a:ext cx="10274814" cy="430887"/>
          </a:xfrm>
          <a:prstGeom prst="rect">
            <a:avLst/>
          </a:prstGeom>
          <a:noFill/>
        </p:spPr>
        <p:txBody>
          <a:bodyPr wrap="square" rtlCol="0">
            <a:spAutoFit/>
          </a:bodyPr>
          <a:lstStyle/>
          <a:p>
            <a:pPr marR="0" lvl="0">
              <a:spcBef>
                <a:spcPts val="0"/>
              </a:spcBef>
              <a:spcAft>
                <a:spcPts val="1200"/>
              </a:spcAft>
              <a:tabLst>
                <a:tab pos="2172970" algn="l"/>
              </a:tabLst>
            </a:pPr>
            <a:r>
              <a:rPr lang="en-US" sz="2200" dirty="0">
                <a:effectLst/>
                <a:ea typeface="Times New Roman" panose="02020603050405020304" pitchFamily="18" charset="0"/>
                <a:cs typeface="Times New Roman" panose="02020603050405020304" pitchFamily="18" charset="0"/>
              </a:rPr>
              <a:t> </a:t>
            </a:r>
            <a:endParaRPr lang="en-US" dirty="0"/>
          </a:p>
        </p:txBody>
      </p: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TextBox 2">
            <a:extLst>
              <a:ext uri="{FF2B5EF4-FFF2-40B4-BE49-F238E27FC236}">
                <a16:creationId xmlns:a16="http://schemas.microsoft.com/office/drawing/2014/main" id="{BF04A0D7-A647-465E-B3F2-7EA84EE59369}"/>
              </a:ext>
            </a:extLst>
          </p:cNvPr>
          <p:cNvSpPr txBox="1"/>
          <p:nvPr/>
        </p:nvSpPr>
        <p:spPr>
          <a:xfrm>
            <a:off x="519924" y="830423"/>
            <a:ext cx="10250289" cy="5416868"/>
          </a:xfrm>
          <a:prstGeom prst="rect">
            <a:avLst/>
          </a:prstGeom>
          <a:noFill/>
        </p:spPr>
        <p:txBody>
          <a:bodyPr wrap="square" rtlCol="0">
            <a:spAutoFit/>
          </a:bodyPr>
          <a:lstStyle/>
          <a:p>
            <a:pPr marL="457200" marR="0">
              <a:spcBef>
                <a:spcPts val="0"/>
              </a:spcBef>
              <a:spcAft>
                <a:spcPts val="0"/>
              </a:spcAft>
              <a:tabLst>
                <a:tab pos="2172970" algn="l"/>
              </a:tabLst>
            </a:pPr>
            <a:r>
              <a:rPr lang="en-US" sz="3200" b="1" dirty="0">
                <a:effectLst/>
                <a:ea typeface="Times New Roman" panose="02020603050405020304" pitchFamily="18" charset="0"/>
                <a:cs typeface="Times New Roman" panose="02020603050405020304" pitchFamily="18" charset="0"/>
              </a:rPr>
              <a:t>What legal </a:t>
            </a:r>
            <a:r>
              <a:rPr lang="en-US" sz="3200" b="1" dirty="0">
                <a:ea typeface="Times New Roman" panose="02020603050405020304" pitchFamily="18" charset="0"/>
                <a:cs typeface="Times New Roman" panose="02020603050405020304" pitchFamily="18" charset="0"/>
              </a:rPr>
              <a:t>d</a:t>
            </a:r>
            <a:r>
              <a:rPr lang="en-US" sz="3200" b="1" dirty="0">
                <a:effectLst/>
                <a:ea typeface="Times New Roman" panose="02020603050405020304" pitchFamily="18" charset="0"/>
                <a:cs typeface="Times New Roman" panose="02020603050405020304" pitchFamily="18" charset="0"/>
              </a:rPr>
              <a:t>ocuments </a:t>
            </a:r>
            <a:r>
              <a:rPr lang="en-US" sz="3200" b="1" dirty="0">
                <a:ea typeface="Times New Roman" panose="02020603050405020304" pitchFamily="18" charset="0"/>
                <a:cs typeface="Times New Roman" panose="02020603050405020304" pitchFamily="18" charset="0"/>
              </a:rPr>
              <a:t>s</a:t>
            </a:r>
            <a:r>
              <a:rPr lang="en-US" sz="3200" b="1" dirty="0">
                <a:effectLst/>
                <a:ea typeface="Times New Roman" panose="02020603050405020304" pitchFamily="18" charset="0"/>
                <a:cs typeface="Times New Roman" panose="02020603050405020304" pitchFamily="18" charset="0"/>
              </a:rPr>
              <a:t>hould I h</a:t>
            </a:r>
            <a:r>
              <a:rPr lang="en-US" sz="3200" b="1" dirty="0">
                <a:ea typeface="Times New Roman" panose="02020603050405020304" pitchFamily="18" charset="0"/>
                <a:cs typeface="Times New Roman" panose="02020603050405020304" pitchFamily="18" charset="0"/>
              </a:rPr>
              <a:t>ave In place for Palliative and/or Hospice Care?</a:t>
            </a:r>
          </a:p>
          <a:p>
            <a:pPr marL="457200" marR="0">
              <a:spcBef>
                <a:spcPts val="0"/>
              </a:spcBef>
              <a:spcAft>
                <a:spcPts val="0"/>
              </a:spcAft>
              <a:tabLst>
                <a:tab pos="2172970" algn="l"/>
              </a:tabLst>
            </a:pPr>
            <a:endParaRPr lang="en-US" b="1" dirty="0">
              <a:effectLst/>
              <a:ea typeface="Times New Roman" panose="02020603050405020304" pitchFamily="18" charset="0"/>
              <a:cs typeface="Times New Roman" panose="02020603050405020304" pitchFamily="18" charset="0"/>
            </a:endParaRPr>
          </a:p>
          <a:p>
            <a:pPr marL="914400" marR="0" indent="-457200">
              <a:spcBef>
                <a:spcPts val="0"/>
              </a:spcBef>
              <a:spcAft>
                <a:spcPts val="0"/>
              </a:spcAft>
              <a:buFont typeface="Arial" panose="020B0604020202020204" pitchFamily="34" charset="0"/>
              <a:buChar char="•"/>
              <a:tabLst>
                <a:tab pos="2172970" algn="l"/>
              </a:tabLst>
            </a:pPr>
            <a:r>
              <a:rPr lang="en-US" sz="2400" dirty="0">
                <a:ea typeface="Times New Roman" panose="02020603050405020304" pitchFamily="18" charset="0"/>
                <a:cs typeface="Times New Roman" panose="02020603050405020304" pitchFamily="18" charset="0"/>
              </a:rPr>
              <a:t>Durable financial/health care power of attorney forms signed and notarized before care is needed</a:t>
            </a:r>
          </a:p>
          <a:p>
            <a:pPr marL="914400" marR="0" indent="-457200">
              <a:spcBef>
                <a:spcPts val="0"/>
              </a:spcBef>
              <a:spcAft>
                <a:spcPts val="0"/>
              </a:spcAft>
              <a:buFont typeface="Arial" panose="020B0604020202020204" pitchFamily="34" charset="0"/>
              <a:buChar char="•"/>
              <a:tabLst>
                <a:tab pos="2172970" algn="l"/>
              </a:tabLst>
            </a:pPr>
            <a:r>
              <a:rPr lang="en-US" sz="2400" dirty="0">
                <a:effectLst/>
                <a:ea typeface="Times New Roman" panose="02020603050405020304" pitchFamily="18" charset="0"/>
                <a:cs typeface="Times New Roman" panose="02020603050405020304" pitchFamily="18" charset="0"/>
              </a:rPr>
              <a:t>Advance </a:t>
            </a:r>
            <a:r>
              <a:rPr lang="en-US" sz="2400" dirty="0">
                <a:ea typeface="Times New Roman" panose="02020603050405020304" pitchFamily="18" charset="0"/>
                <a:cs typeface="Times New Roman" panose="02020603050405020304" pitchFamily="18" charset="0"/>
              </a:rPr>
              <a:t>directive for health care (also known as a Living Will) signed and notarized or witnessed</a:t>
            </a:r>
          </a:p>
          <a:p>
            <a:pPr marL="914400" marR="0" indent="-457200">
              <a:spcBef>
                <a:spcPts val="0"/>
              </a:spcBef>
              <a:spcAft>
                <a:spcPts val="0"/>
              </a:spcAft>
              <a:buFont typeface="Arial" panose="020B0604020202020204" pitchFamily="34" charset="0"/>
              <a:buChar char="•"/>
              <a:tabLst>
                <a:tab pos="2172970" algn="l"/>
              </a:tabLst>
            </a:pPr>
            <a:r>
              <a:rPr lang="en-US" sz="2400" dirty="0">
                <a:effectLst/>
                <a:ea typeface="Times New Roman" panose="02020603050405020304" pitchFamily="18" charset="0"/>
                <a:cs typeface="Times New Roman" panose="02020603050405020304" pitchFamily="18" charset="0"/>
              </a:rPr>
              <a:t>POLST </a:t>
            </a:r>
            <a:r>
              <a:rPr lang="en-US" sz="2400" dirty="0">
                <a:ea typeface="Times New Roman" panose="02020603050405020304" pitchFamily="18" charset="0"/>
                <a:cs typeface="Times New Roman" panose="02020603050405020304" pitchFamily="18" charset="0"/>
              </a:rPr>
              <a:t>(Physician Order for Life-Sustaining Treatment) form also known as DNR (Do Not Resuscitate) form signed by physician</a:t>
            </a:r>
          </a:p>
          <a:p>
            <a:pPr marL="914400" marR="0" indent="-457200">
              <a:spcBef>
                <a:spcPts val="0"/>
              </a:spcBef>
              <a:spcAft>
                <a:spcPts val="0"/>
              </a:spcAft>
              <a:buFont typeface="Arial" panose="020B0604020202020204" pitchFamily="34" charset="0"/>
              <a:buChar char="•"/>
              <a:tabLst>
                <a:tab pos="2172970" algn="l"/>
              </a:tabLst>
            </a:pPr>
            <a:r>
              <a:rPr lang="en-US" sz="2400" dirty="0">
                <a:effectLst/>
                <a:ea typeface="Times New Roman" panose="02020603050405020304" pitchFamily="18" charset="0"/>
                <a:cs typeface="Times New Roman" panose="02020603050405020304" pitchFamily="18" charset="0"/>
              </a:rPr>
              <a:t>Last Will and Testament signed and notarized or witnessed</a:t>
            </a:r>
          </a:p>
          <a:p>
            <a:pPr marL="914400" marR="0" indent="-457200">
              <a:spcBef>
                <a:spcPts val="0"/>
              </a:spcBef>
              <a:spcAft>
                <a:spcPts val="0"/>
              </a:spcAft>
              <a:buFont typeface="Arial" panose="020B0604020202020204" pitchFamily="34" charset="0"/>
              <a:buChar char="•"/>
              <a:tabLst>
                <a:tab pos="2172970" algn="l"/>
              </a:tabLst>
            </a:pPr>
            <a:r>
              <a:rPr lang="en-US" sz="2400" dirty="0">
                <a:ea typeface="Times New Roman" panose="02020603050405020304" pitchFamily="18" charset="0"/>
                <a:cs typeface="Times New Roman" panose="02020603050405020304" pitchFamily="18" charset="0"/>
              </a:rPr>
              <a:t>Death certificates to settle accounts</a:t>
            </a:r>
            <a:endParaRPr lang="en-US" sz="2400" dirty="0">
              <a:effectLst/>
              <a:ea typeface="Times New Roman" panose="02020603050405020304" pitchFamily="18" charset="0"/>
              <a:cs typeface="Times New Roman" panose="02020603050405020304" pitchFamily="18" charset="0"/>
            </a:endParaRPr>
          </a:p>
          <a:p>
            <a:pPr marL="914400" marR="0" indent="-457200">
              <a:spcBef>
                <a:spcPts val="0"/>
              </a:spcBef>
              <a:spcAft>
                <a:spcPts val="0"/>
              </a:spcAft>
              <a:buFont typeface="Arial" panose="020B0604020202020204" pitchFamily="34" charset="0"/>
              <a:buChar char="•"/>
              <a:tabLst>
                <a:tab pos="2172970" algn="l"/>
              </a:tabLst>
            </a:pPr>
            <a:r>
              <a:rPr lang="en-US" sz="2400" dirty="0">
                <a:ea typeface="Times New Roman" panose="02020603050405020304" pitchFamily="18" charset="0"/>
                <a:cs typeface="Times New Roman" panose="02020603050405020304" pitchFamily="18" charset="0"/>
              </a:rPr>
              <a:t>Make sure you and other trusted family members and professionals, such as your attorney and physician, have copies of these forms!  Keep the originals in a known secure place!</a:t>
            </a:r>
            <a:endParaRPr lang="en-US" sz="2400" dirty="0">
              <a:effectLst/>
              <a:ea typeface="Times New Roman" panose="02020603050405020304" pitchFamily="18" charset="0"/>
              <a:cs typeface="Times New Roman" panose="02020603050405020304" pitchFamily="18" charset="0"/>
            </a:endParaRPr>
          </a:p>
        </p:txBody>
      </p:sp>
      <p:sp>
        <p:nvSpPr>
          <p:cNvPr id="12" name="Date Placeholder 3">
            <a:extLst>
              <a:ext uri="{FF2B5EF4-FFF2-40B4-BE49-F238E27FC236}">
                <a16:creationId xmlns:a16="http://schemas.microsoft.com/office/drawing/2014/main" id="{CF8EE01C-72DA-CFB8-5229-61EC9DBEE00C}"/>
              </a:ext>
            </a:extLst>
          </p:cNvPr>
          <p:cNvSpPr txBox="1">
            <a:spLocks/>
          </p:cNvSpPr>
          <p:nvPr/>
        </p:nvSpPr>
        <p:spPr>
          <a:xfrm>
            <a:off x="10640584" y="640840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794567112"/>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23782" y="6391522"/>
              <a:ext cx="733405"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14</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5FDA2273-1F76-4419-920D-5E4F3CC7FF90}"/>
              </a:ext>
            </a:extLst>
          </p:cNvPr>
          <p:cNvSpPr txBox="1"/>
          <p:nvPr/>
        </p:nvSpPr>
        <p:spPr>
          <a:xfrm>
            <a:off x="565223" y="199124"/>
            <a:ext cx="10131552" cy="1077218"/>
          </a:xfrm>
          <a:prstGeom prst="rect">
            <a:avLst/>
          </a:prstGeom>
          <a:noFill/>
        </p:spPr>
        <p:txBody>
          <a:bodyPr wrap="square" rtlCol="0">
            <a:spAutoFit/>
          </a:bodyPr>
          <a:lstStyle/>
          <a:p>
            <a:pPr marL="0" marR="0">
              <a:spcBef>
                <a:spcPts val="0"/>
              </a:spcBef>
              <a:spcAft>
                <a:spcPts val="0"/>
              </a:spcAft>
              <a:tabLst>
                <a:tab pos="2172970" algn="l"/>
              </a:tabLst>
            </a:pPr>
            <a:r>
              <a:rPr lang="en-US" sz="3200" b="1" dirty="0">
                <a:effectLst/>
                <a:ea typeface="Times New Roman" panose="02020603050405020304" pitchFamily="18" charset="0"/>
                <a:cs typeface="Times New Roman" panose="02020603050405020304" pitchFamily="18" charset="0"/>
              </a:rPr>
              <a:t>Resources for more </a:t>
            </a:r>
            <a:r>
              <a:rPr lang="en-US" sz="3200" b="1" dirty="0">
                <a:ea typeface="Times New Roman" panose="02020603050405020304" pitchFamily="18" charset="0"/>
                <a:cs typeface="Times New Roman" panose="02020603050405020304" pitchFamily="18" charset="0"/>
              </a:rPr>
              <a:t>i</a:t>
            </a:r>
            <a:r>
              <a:rPr lang="en-US" sz="3200" b="1" dirty="0">
                <a:effectLst/>
                <a:ea typeface="Times New Roman" panose="02020603050405020304" pitchFamily="18" charset="0"/>
                <a:cs typeface="Times New Roman" panose="02020603050405020304" pitchFamily="18" charset="0"/>
              </a:rPr>
              <a:t>nformation about this presentation</a:t>
            </a:r>
            <a:endParaRPr lang="en-US" sz="3200" dirty="0">
              <a:effectLst/>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ACFA605-8FFE-4AD3-977C-0052C4EB3B01}"/>
              </a:ext>
            </a:extLst>
          </p:cNvPr>
          <p:cNvSpPr txBox="1"/>
          <p:nvPr/>
        </p:nvSpPr>
        <p:spPr>
          <a:xfrm>
            <a:off x="525466" y="1274933"/>
            <a:ext cx="10318112" cy="5447645"/>
          </a:xfrm>
          <a:prstGeom prst="rect">
            <a:avLst/>
          </a:prstGeom>
          <a:noFill/>
        </p:spPr>
        <p:txBody>
          <a:bodyPr wrap="square" rtlCol="0">
            <a:spAutoFit/>
          </a:bodyPr>
          <a:lstStyle/>
          <a:p>
            <a:pPr marL="342900" marR="0" lvl="0" indent="-342900">
              <a:spcBef>
                <a:spcPts val="0"/>
              </a:spcBef>
              <a:spcAft>
                <a:spcPts val="1200"/>
              </a:spcAft>
              <a:buFont typeface="Symbol" panose="05050102010706020507" pitchFamily="18" charset="2"/>
              <a:buChar char=""/>
              <a:tabLst>
                <a:tab pos="2172970" algn="l"/>
              </a:tabLst>
            </a:pPr>
            <a:r>
              <a:rPr lang="en-US" sz="2400" dirty="0">
                <a:effectLst/>
                <a:ea typeface="Times New Roman" panose="02020603050405020304" pitchFamily="18" charset="0"/>
                <a:cs typeface="Times New Roman" panose="02020603050405020304" pitchFamily="18" charset="0"/>
              </a:rPr>
              <a:t>Pierce County Aging and Disabilities Resource Center at 253-798-4600 or </a:t>
            </a:r>
            <a:r>
              <a:rPr lang="en-US" sz="2400" u="sng" dirty="0">
                <a:effectLst/>
                <a:ea typeface="Times New Roman" panose="02020603050405020304" pitchFamily="18" charset="0"/>
                <a:cs typeface="Times New Roman" panose="02020603050405020304" pitchFamily="18" charset="0"/>
              </a:rPr>
              <a:t>www.pierceadrc.org</a:t>
            </a:r>
          </a:p>
          <a:p>
            <a:pPr marL="342900" marR="0" lvl="0" indent="-342900">
              <a:spcBef>
                <a:spcPts val="0"/>
              </a:spcBef>
              <a:spcAft>
                <a:spcPts val="1200"/>
              </a:spcAft>
              <a:buFont typeface="Symbol" panose="05050102010706020507" pitchFamily="18" charset="2"/>
              <a:buChar char=""/>
              <a:tabLst>
                <a:tab pos="2172970" algn="l"/>
              </a:tabLst>
            </a:pPr>
            <a:r>
              <a:rPr lang="en-US" sz="2400" dirty="0">
                <a:effectLst/>
                <a:ea typeface="Times New Roman" panose="02020603050405020304" pitchFamily="18" charset="0"/>
                <a:cs typeface="Times New Roman" panose="02020603050405020304" pitchFamily="18" charset="0"/>
              </a:rPr>
              <a:t>Washington State Insurance Commissioner link at </a:t>
            </a:r>
            <a:r>
              <a:rPr lang="en-US" sz="2400" dirty="0">
                <a:solidFill>
                  <a:srgbClr val="FFFFFF"/>
                </a:solidFill>
                <a:effectLst/>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https://www.insurance.wa.gov/</a:t>
            </a:r>
            <a:r>
              <a:rPr lang="en-US" sz="2400" dirty="0">
                <a:solidFill>
                  <a:srgbClr val="FFFFFF"/>
                </a:solidFill>
                <a:effectLst/>
                <a:ea typeface="Times New Roman" panose="02020603050405020304" pitchFamily="18" charset="0"/>
                <a:cs typeface="Times New Roman" panose="02020603050405020304" pitchFamily="18" charset="0"/>
              </a:rPr>
              <a:t> </a:t>
            </a:r>
            <a:endParaRPr lang="en-US" sz="2400" u="sng" dirty="0">
              <a:solidFill>
                <a:srgbClr val="FFFFFF"/>
              </a:solidFill>
              <a:effectLst/>
              <a:ea typeface="Times New Roman" panose="02020603050405020304" pitchFamily="18" charset="0"/>
              <a:cs typeface="Times New Roman" panose="02020603050405020304" pitchFamily="18" charset="0"/>
            </a:endParaRPr>
          </a:p>
          <a:p>
            <a:pPr marL="342900" marR="0" lvl="0" indent="-342900">
              <a:spcBef>
                <a:spcPts val="0"/>
              </a:spcBef>
              <a:spcAft>
                <a:spcPts val="1200"/>
              </a:spcAft>
              <a:buFont typeface="Symbol" panose="05050102010706020507" pitchFamily="18" charset="2"/>
              <a:buChar char=""/>
              <a:tabLst>
                <a:tab pos="2172970" algn="l"/>
              </a:tabLst>
            </a:pPr>
            <a:r>
              <a:rPr lang="en-US" sz="2400" dirty="0">
                <a:effectLst/>
                <a:ea typeface="Times New Roman" panose="02020603050405020304" pitchFamily="18" charset="0"/>
                <a:cs typeface="Times New Roman" panose="02020603050405020304" pitchFamily="18" charset="0"/>
              </a:rPr>
              <a:t>Columbia Legal Services at </a:t>
            </a:r>
            <a:r>
              <a:rPr lang="en-US" sz="2400" u="sng" dirty="0">
                <a:solidFill>
                  <a:srgbClr val="FFFFFF"/>
                </a:solidFill>
                <a:effectLst/>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www.washingtonlawhelp.org</a:t>
            </a:r>
            <a:endParaRPr lang="en-US" sz="2400" u="sng" dirty="0">
              <a:solidFill>
                <a:srgbClr val="FFFFFF"/>
              </a:solidFill>
              <a:effectLst/>
              <a:ea typeface="Times New Roman" panose="02020603050405020304" pitchFamily="18" charset="0"/>
              <a:cs typeface="Times New Roman" panose="02020603050405020304" pitchFamily="18" charset="0"/>
            </a:endParaRPr>
          </a:p>
          <a:p>
            <a:pPr marL="342900" marR="0" lvl="0" indent="-342900">
              <a:spcBef>
                <a:spcPts val="0"/>
              </a:spcBef>
              <a:spcAft>
                <a:spcPts val="1200"/>
              </a:spcAft>
              <a:buFont typeface="Symbol" panose="05050102010706020507" pitchFamily="18" charset="2"/>
              <a:buChar char=""/>
              <a:tabLst>
                <a:tab pos="2172970" algn="l"/>
              </a:tabLst>
            </a:pPr>
            <a:r>
              <a:rPr lang="en-US" sz="2400" dirty="0">
                <a:effectLst/>
                <a:ea typeface="Times New Roman" panose="02020603050405020304" pitchFamily="18" charset="0"/>
                <a:cs typeface="Times New Roman" panose="02020603050405020304" pitchFamily="18" charset="0"/>
              </a:rPr>
              <a:t>Dementia </a:t>
            </a:r>
            <a:r>
              <a:rPr lang="en-US" sz="2400" dirty="0">
                <a:ea typeface="Times New Roman" panose="02020603050405020304" pitchFamily="18" charset="0"/>
                <a:cs typeface="Times New Roman" panose="02020603050405020304" pitchFamily="18" charset="0"/>
              </a:rPr>
              <a:t>Legal Planning Project at 425-780-5589 or </a:t>
            </a:r>
            <a:r>
              <a:rPr lang="en-US" sz="2400" dirty="0">
                <a:solidFill>
                  <a:srgbClr val="FFFFFF"/>
                </a:solidFill>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www.dementialegalplanning.org</a:t>
            </a:r>
            <a:r>
              <a:rPr lang="en-US" sz="2400" dirty="0">
                <a:solidFill>
                  <a:srgbClr val="FFFFFF"/>
                </a:solidFill>
                <a:ea typeface="Times New Roman" panose="02020603050405020304" pitchFamily="18" charset="0"/>
                <a:cs typeface="Times New Roman" panose="02020603050405020304" pitchFamily="18" charset="0"/>
              </a:rPr>
              <a:t> </a:t>
            </a:r>
            <a:endParaRPr lang="en-US" sz="2400" dirty="0">
              <a:solidFill>
                <a:srgbClr val="FFFFFF"/>
              </a:solidFill>
              <a:effectLst/>
              <a:ea typeface="Times New Roman" panose="02020603050405020304" pitchFamily="18" charset="0"/>
              <a:cs typeface="Times New Roman" panose="02020603050405020304" pitchFamily="18" charset="0"/>
            </a:endParaRPr>
          </a:p>
          <a:p>
            <a:pPr marL="342900" marR="0" lvl="0" indent="-342900">
              <a:spcBef>
                <a:spcPts val="0"/>
              </a:spcBef>
              <a:spcAft>
                <a:spcPts val="1200"/>
              </a:spcAft>
              <a:buFont typeface="Symbol" panose="05050102010706020507" pitchFamily="18" charset="2"/>
              <a:buChar char=""/>
              <a:tabLst>
                <a:tab pos="2172970" algn="l"/>
              </a:tabLst>
            </a:pPr>
            <a:r>
              <a:rPr lang="en-US" sz="2400" dirty="0">
                <a:effectLst/>
                <a:ea typeface="Times New Roman" panose="02020603050405020304" pitchFamily="18" charset="0"/>
                <a:cs typeface="Times New Roman" panose="02020603050405020304" pitchFamily="18" charset="0"/>
              </a:rPr>
              <a:t>Washington Long-Term Care Trust Act </a:t>
            </a:r>
            <a:r>
              <a:rPr lang="en-US" sz="2400" dirty="0">
                <a:ea typeface="Times New Roman" panose="02020603050405020304" pitchFamily="18" charset="0"/>
                <a:cs typeface="Times New Roman" panose="02020603050405020304" pitchFamily="18" charset="0"/>
              </a:rPr>
              <a:t>at</a:t>
            </a:r>
            <a:r>
              <a:rPr lang="en-US" sz="2400" dirty="0">
                <a:effectLst/>
                <a:ea typeface="Times New Roman" panose="02020603050405020304" pitchFamily="18" charset="0"/>
                <a:cs typeface="Times New Roman" panose="02020603050405020304" pitchFamily="18" charset="0"/>
              </a:rPr>
              <a:t> </a:t>
            </a:r>
            <a:r>
              <a:rPr lang="en-US" sz="2400" dirty="0">
                <a:effectLst/>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www.wacaresfund.wa.gov</a:t>
            </a:r>
            <a:r>
              <a:rPr lang="en-US" sz="2400" dirty="0">
                <a:effectLst/>
                <a:ea typeface="Times New Roman" panose="02020603050405020304" pitchFamily="18" charset="0"/>
                <a:cs typeface="Times New Roman" panose="02020603050405020304" pitchFamily="18" charset="0"/>
              </a:rPr>
              <a:t> </a:t>
            </a:r>
          </a:p>
          <a:p>
            <a:pPr marL="342900" marR="0" lvl="0" indent="-342900">
              <a:spcBef>
                <a:spcPts val="0"/>
              </a:spcBef>
              <a:spcAft>
                <a:spcPts val="1200"/>
              </a:spcAft>
              <a:buFont typeface="Symbol" panose="05050102010706020507" pitchFamily="18" charset="2"/>
              <a:buChar char=""/>
              <a:tabLst>
                <a:tab pos="2172970" algn="l"/>
              </a:tabLst>
            </a:pPr>
            <a:r>
              <a:rPr lang="en-US" sz="2400" dirty="0">
                <a:effectLst/>
                <a:ea typeface="Times New Roman" panose="02020603050405020304" pitchFamily="18" charset="0"/>
                <a:cs typeface="Times New Roman" panose="02020603050405020304" pitchFamily="18" charset="0"/>
              </a:rPr>
              <a:t>Medicare at 1-800-633-4227 or </a:t>
            </a:r>
            <a:r>
              <a:rPr lang="en-US" sz="2400" u="sng" dirty="0">
                <a:solidFill>
                  <a:srgbClr val="FFFFFF"/>
                </a:solidFill>
                <a:effectLst/>
                <a:ea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www.medicare.gov</a:t>
            </a:r>
            <a:endParaRPr lang="en-US" sz="2400" u="sng" dirty="0">
              <a:solidFill>
                <a:srgbClr val="FFFFFF"/>
              </a:solidFill>
              <a:effectLst/>
              <a:ea typeface="Times New Roman" panose="02020603050405020304" pitchFamily="18" charset="0"/>
              <a:cs typeface="Times New Roman" panose="02020603050405020304" pitchFamily="18" charset="0"/>
            </a:endParaRPr>
          </a:p>
          <a:p>
            <a:pPr marL="342900" marR="0" lvl="0" indent="-342900">
              <a:spcBef>
                <a:spcPts val="0"/>
              </a:spcBef>
              <a:spcAft>
                <a:spcPts val="1200"/>
              </a:spcAft>
              <a:buFont typeface="Symbol" panose="05050102010706020507" pitchFamily="18" charset="2"/>
              <a:buChar char=""/>
              <a:tabLst>
                <a:tab pos="2172970" algn="l"/>
              </a:tabLst>
            </a:pPr>
            <a:r>
              <a:rPr lang="en-US" sz="2400" dirty="0">
                <a:ea typeface="Times New Roman" panose="02020603050405020304" pitchFamily="18" charset="0"/>
                <a:cs typeface="Times New Roman" panose="02020603050405020304" pitchFamily="18" charset="0"/>
              </a:rPr>
              <a:t>COVID-19 updated boosters now available at most local pharmacies including Pfizer, Moderna, and Novavax.  Free home testing kits at local libraries or </a:t>
            </a:r>
            <a:r>
              <a:rPr lang="en-US" sz="2400" dirty="0">
                <a:ea typeface="Times New Roman" panose="02020603050405020304" pitchFamily="18" charset="0"/>
                <a:cs typeface="Times New Roman" panose="02020603050405020304" pitchFamily="18" charset="0"/>
                <a:hlinkClick r:id="rId8">
                  <a:extLst>
                    <a:ext uri="{A12FA001-AC4F-418D-AE19-62706E023703}">
                      <ahyp:hlinkClr xmlns:ahyp="http://schemas.microsoft.com/office/drawing/2018/hyperlinkcolor" val="tx"/>
                    </a:ext>
                  </a:extLst>
                </a:hlinkClick>
              </a:rPr>
              <a:t>https://www.covid.gov/tests</a:t>
            </a:r>
            <a:r>
              <a:rPr lang="en-US" sz="2400" dirty="0">
                <a:ea typeface="Times New Roman" panose="02020603050405020304" pitchFamily="18" charset="0"/>
                <a:cs typeface="Times New Roman" panose="02020603050405020304" pitchFamily="18" charset="0"/>
              </a:rPr>
              <a:t> </a:t>
            </a:r>
            <a:endParaRPr lang="en-US" sz="2200" dirty="0">
              <a:effectLst/>
              <a:ea typeface="Times New Roman" panose="02020603050405020304" pitchFamily="18" charset="0"/>
              <a:cs typeface="Times New Roman" panose="02020603050405020304" pitchFamily="18" charset="0"/>
            </a:endParaRPr>
          </a:p>
        </p:txBody>
      </p:sp>
      <p:sp>
        <p:nvSpPr>
          <p:cNvPr id="10" name="Date Placeholder 3">
            <a:extLst>
              <a:ext uri="{FF2B5EF4-FFF2-40B4-BE49-F238E27FC236}">
                <a16:creationId xmlns:a16="http://schemas.microsoft.com/office/drawing/2014/main" id="{9350F115-59AD-056F-B0A4-A5ED3EC674D7}"/>
              </a:ext>
            </a:extLst>
          </p:cNvPr>
          <p:cNvSpPr txBox="1">
            <a:spLocks/>
          </p:cNvSpPr>
          <p:nvPr/>
        </p:nvSpPr>
        <p:spPr>
          <a:xfrm>
            <a:off x="10624426" y="6405266"/>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480197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D6DCD3E-044C-441A-A956-9DCF1752A659}"/>
              </a:ext>
            </a:extLst>
          </p:cNvPr>
          <p:cNvSpPr txBox="1"/>
          <p:nvPr/>
        </p:nvSpPr>
        <p:spPr>
          <a:xfrm>
            <a:off x="134810" y="4173088"/>
            <a:ext cx="11901739" cy="1569660"/>
          </a:xfrm>
          <a:prstGeom prst="rect">
            <a:avLst/>
          </a:prstGeom>
          <a:noFill/>
        </p:spPr>
        <p:txBody>
          <a:bodyPr wrap="square" rtlCol="0">
            <a:spAutoFit/>
          </a:bodyPr>
          <a:lstStyle/>
          <a:p>
            <a:pPr algn="ctr"/>
            <a:r>
              <a:rPr lang="en-US" sz="1600" dirty="0"/>
              <a:t>Matthew M. Santelli</a:t>
            </a:r>
          </a:p>
          <a:p>
            <a:pPr algn="ctr"/>
            <a:r>
              <a:rPr lang="en-US" sz="1600" dirty="0"/>
              <a:t>Education and Outreach Specialist</a:t>
            </a:r>
          </a:p>
          <a:p>
            <a:pPr algn="ctr"/>
            <a:r>
              <a:rPr lang="en-US" sz="1600" dirty="0"/>
              <a:t>Pierce County Aging and Disabilities Resource Center</a:t>
            </a:r>
          </a:p>
          <a:p>
            <a:pPr marL="0" marR="0" algn="ctr"/>
            <a:r>
              <a:rPr lang="en-US" sz="1600" dirty="0">
                <a:effectLst/>
                <a:ea typeface="Times New Roman" panose="02020603050405020304" pitchFamily="18" charset="0"/>
                <a:cs typeface="Times New Roman" panose="02020603050405020304" pitchFamily="18" charset="0"/>
              </a:rPr>
              <a:t>253-798-4600</a:t>
            </a:r>
          </a:p>
          <a:p>
            <a:pPr marL="0" marR="0" algn="ctr"/>
            <a:r>
              <a:rPr lang="en-US" sz="1600" dirty="0">
                <a:effectLst/>
                <a:ea typeface="Times New Roman" panose="02020603050405020304" pitchFamily="18" charset="0"/>
                <a:cs typeface="Times New Roman" panose="02020603050405020304" pitchFamily="18" charset="0"/>
              </a:rPr>
              <a:t>www.pierceadrc.org</a:t>
            </a:r>
          </a:p>
          <a:p>
            <a:pPr algn="ctr"/>
            <a:endParaRPr lang="en-US" sz="1600" dirty="0">
              <a:latin typeface="+mj-lt"/>
            </a:endParaRPr>
          </a:p>
        </p:txBody>
      </p:sp>
      <p:sp>
        <p:nvSpPr>
          <p:cNvPr id="15" name="TextBox 14">
            <a:extLst>
              <a:ext uri="{FF2B5EF4-FFF2-40B4-BE49-F238E27FC236}">
                <a16:creationId xmlns:a16="http://schemas.microsoft.com/office/drawing/2014/main" id="{BEE8010B-0C25-4FCD-A69A-F5DC2BFE88CD}"/>
              </a:ext>
            </a:extLst>
          </p:cNvPr>
          <p:cNvSpPr txBox="1"/>
          <p:nvPr/>
        </p:nvSpPr>
        <p:spPr>
          <a:xfrm>
            <a:off x="145129" y="2110474"/>
            <a:ext cx="11912058" cy="646331"/>
          </a:xfrm>
          <a:prstGeom prst="rect">
            <a:avLst/>
          </a:prstGeom>
          <a:noFill/>
        </p:spPr>
        <p:txBody>
          <a:bodyPr wrap="square" rtlCol="0">
            <a:spAutoFit/>
          </a:bodyPr>
          <a:lstStyle/>
          <a:p>
            <a:pPr algn="ctr">
              <a:spcAft>
                <a:spcPts val="600"/>
              </a:spcAft>
            </a:pPr>
            <a:r>
              <a:rPr lang="en-US" sz="3600" b="1" dirty="0">
                <a:effectLst/>
                <a:ea typeface="Times New Roman" panose="02020603050405020304" pitchFamily="18" charset="0"/>
                <a:cs typeface="Times New Roman" panose="02020603050405020304" pitchFamily="18" charset="0"/>
              </a:rPr>
              <a:t>Understanding Palliative Care And Hospice</a:t>
            </a: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11" name="Group 10">
            <a:extLst>
              <a:ext uri="{FF2B5EF4-FFF2-40B4-BE49-F238E27FC236}">
                <a16:creationId xmlns:a16="http://schemas.microsoft.com/office/drawing/2014/main" id="{973B204B-D128-CC0D-3C3A-29D86540A392}"/>
              </a:ext>
            </a:extLst>
          </p:cNvPr>
          <p:cNvGrpSpPr/>
          <p:nvPr/>
        </p:nvGrpSpPr>
        <p:grpSpPr>
          <a:xfrm>
            <a:off x="10058400" y="6295053"/>
            <a:ext cx="2133600" cy="562947"/>
            <a:chOff x="10058400" y="6295053"/>
            <a:chExt cx="2133600" cy="562947"/>
          </a:xfrm>
        </p:grpSpPr>
        <p:sp>
          <p:nvSpPr>
            <p:cNvPr id="12" name="Rectangle 11">
              <a:extLst>
                <a:ext uri="{FF2B5EF4-FFF2-40B4-BE49-F238E27FC236}">
                  <a16:creationId xmlns:a16="http://schemas.microsoft.com/office/drawing/2014/main" id="{A3CB47C4-2FA7-F759-946B-F54C6C930F51}"/>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Slide Number Placeholder 5">
              <a:extLst>
                <a:ext uri="{FF2B5EF4-FFF2-40B4-BE49-F238E27FC236}">
                  <a16:creationId xmlns:a16="http://schemas.microsoft.com/office/drawing/2014/main" id="{21A58142-4437-3131-0616-52DA065A8D4C}"/>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a:t>
              </a:fld>
              <a:endParaRPr lang="en-US" sz="1100" dirty="0">
                <a:solidFill>
                  <a:schemeClr val="tx1"/>
                </a:solidFill>
              </a:endParaRPr>
            </a:p>
          </p:txBody>
        </p:sp>
        <p:pic>
          <p:nvPicPr>
            <p:cNvPr id="21" name="Picture 20">
              <a:extLst>
                <a:ext uri="{FF2B5EF4-FFF2-40B4-BE49-F238E27FC236}">
                  <a16:creationId xmlns:a16="http://schemas.microsoft.com/office/drawing/2014/main" id="{3EAC738A-4D0F-AD4E-7E52-7B52951704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26" name="Date Placeholder 3">
            <a:extLst>
              <a:ext uri="{FF2B5EF4-FFF2-40B4-BE49-F238E27FC236}">
                <a16:creationId xmlns:a16="http://schemas.microsoft.com/office/drawing/2014/main" id="{495C705E-5A1B-C16D-177E-2C3651CCBE51}"/>
              </a:ext>
            </a:extLst>
          </p:cNvPr>
          <p:cNvSpPr txBox="1">
            <a:spLocks/>
          </p:cNvSpPr>
          <p:nvPr/>
        </p:nvSpPr>
        <p:spPr>
          <a:xfrm>
            <a:off x="10640584" y="640840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06/27/2022</a:t>
            </a:r>
          </a:p>
        </p:txBody>
      </p:sp>
    </p:spTree>
    <p:extLst>
      <p:ext uri="{BB962C8B-B14F-4D97-AF65-F5344CB8AC3E}">
        <p14:creationId xmlns:p14="http://schemas.microsoft.com/office/powerpoint/2010/main" val="617920108"/>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7CC9D-5BB3-4674-8382-04ACFF7D8FFD}"/>
              </a:ext>
            </a:extLst>
          </p:cNvPr>
          <p:cNvSpPr>
            <a:spLocks noGrp="1"/>
          </p:cNvSpPr>
          <p:nvPr>
            <p:ph type="ctrTitle"/>
          </p:nvPr>
        </p:nvSpPr>
        <p:spPr>
          <a:xfrm>
            <a:off x="360217" y="287867"/>
            <a:ext cx="11499273" cy="2815551"/>
          </a:xfrm>
        </p:spPr>
        <p:txBody>
          <a:bodyPr/>
          <a:lstStyle/>
          <a:p>
            <a:r>
              <a:rPr lang="en-US" b="1" dirty="0">
                <a:solidFill>
                  <a:schemeClr val="tx1"/>
                </a:solidFill>
                <a:latin typeface="+mn-lt"/>
              </a:rPr>
              <a:t>Disclaimer</a:t>
            </a:r>
          </a:p>
        </p:txBody>
      </p:sp>
      <p:sp>
        <p:nvSpPr>
          <p:cNvPr id="3" name="Subtitle 2">
            <a:extLst>
              <a:ext uri="{FF2B5EF4-FFF2-40B4-BE49-F238E27FC236}">
                <a16:creationId xmlns:a16="http://schemas.microsoft.com/office/drawing/2014/main" id="{01B6FEE4-B404-4805-AD7E-F86C89516BD1}"/>
              </a:ext>
            </a:extLst>
          </p:cNvPr>
          <p:cNvSpPr>
            <a:spLocks noGrp="1"/>
          </p:cNvSpPr>
          <p:nvPr>
            <p:ph type="subTitle" idx="1"/>
          </p:nvPr>
        </p:nvSpPr>
        <p:spPr>
          <a:xfrm>
            <a:off x="1523999" y="3103418"/>
            <a:ext cx="9615055" cy="2244580"/>
          </a:xfrm>
        </p:spPr>
        <p:txBody>
          <a:bodyPr>
            <a:normAutofit fontScale="92500" lnSpcReduction="10000"/>
          </a:bodyPr>
          <a:lstStyle/>
          <a:p>
            <a:pPr algn="l">
              <a:lnSpc>
                <a:spcPct val="110000"/>
              </a:lnSpc>
              <a:spcBef>
                <a:spcPts val="600"/>
              </a:spcBef>
              <a:spcAft>
                <a:spcPts val="600"/>
              </a:spcAft>
            </a:pPr>
            <a:r>
              <a:rPr lang="en-US" dirty="0"/>
              <a:t>The Pierce County Aging and Disability Resource Center does not recommend any specific health care management plan for individuals, nor should this presentation be considered an exhaustive review of possible health situations requiring palliative and/or hospice care.  Consult your physician to determine the best plan to address the care needs of yourself and your loved ones.   </a:t>
            </a:r>
          </a:p>
        </p:txBody>
      </p:sp>
    </p:spTree>
    <p:extLst>
      <p:ext uri="{BB962C8B-B14F-4D97-AF65-F5344CB8AC3E}">
        <p14:creationId xmlns:p14="http://schemas.microsoft.com/office/powerpoint/2010/main" val="4157661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9824AD-8005-4985-88B2-2C59257CAE6E}"/>
              </a:ext>
            </a:extLst>
          </p:cNvPr>
          <p:cNvSpPr txBox="1"/>
          <p:nvPr/>
        </p:nvSpPr>
        <p:spPr>
          <a:xfrm>
            <a:off x="1060685" y="872378"/>
            <a:ext cx="9845749" cy="7090146"/>
          </a:xfrm>
          <a:prstGeom prst="rect">
            <a:avLst/>
          </a:prstGeom>
          <a:noFill/>
        </p:spPr>
        <p:txBody>
          <a:bodyPr wrap="square" rtlCol="0">
            <a:spAutoFit/>
          </a:bodyPr>
          <a:lstStyle/>
          <a:p>
            <a:pPr marL="342900" marR="0" lvl="0" indent="-342900" algn="just">
              <a:lnSpc>
                <a:spcPct val="114000"/>
              </a:lnSpc>
              <a:spcBef>
                <a:spcPts val="0"/>
              </a:spcBef>
              <a:spcAft>
                <a:spcPts val="600"/>
              </a:spcAft>
              <a:buFont typeface="+mj-lt"/>
              <a:buAutoNum type="arabicPeriod"/>
            </a:pPr>
            <a:r>
              <a:rPr lang="en-US" sz="2200" b="1" dirty="0">
                <a:ea typeface="Times New Roman" panose="02020603050405020304" pitchFamily="18" charset="0"/>
                <a:cs typeface="Times New Roman" panose="02020603050405020304" pitchFamily="18" charset="0"/>
              </a:rPr>
              <a:t> What is End of Life Care?  </a:t>
            </a:r>
            <a:endParaRPr lang="en-US" sz="2200" b="1" dirty="0">
              <a:effectLst/>
              <a:ea typeface="Times New Roman" panose="02020603050405020304" pitchFamily="18" charset="0"/>
              <a:cs typeface="Times New Roman" panose="02020603050405020304" pitchFamily="18" charset="0"/>
            </a:endParaRPr>
          </a:p>
          <a:p>
            <a:pPr marL="342900" marR="0" lvl="0" indent="-342900" algn="just">
              <a:lnSpc>
                <a:spcPct val="114000"/>
              </a:lnSpc>
              <a:spcBef>
                <a:spcPts val="0"/>
              </a:spcBef>
              <a:spcAft>
                <a:spcPts val="600"/>
              </a:spcAft>
              <a:buFont typeface="+mj-lt"/>
              <a:buAutoNum type="arabicPeriod"/>
            </a:pPr>
            <a:r>
              <a:rPr lang="en-US" sz="2200" b="1" dirty="0">
                <a:ea typeface="Times New Roman" panose="02020603050405020304" pitchFamily="18" charset="0"/>
                <a:cs typeface="Times New Roman" panose="02020603050405020304" pitchFamily="18" charset="0"/>
              </a:rPr>
              <a:t> What is Palliative Care?</a:t>
            </a:r>
          </a:p>
          <a:p>
            <a:pPr marL="342900" marR="0" lvl="0" indent="-342900" algn="just">
              <a:lnSpc>
                <a:spcPct val="114000"/>
              </a:lnSpc>
              <a:spcBef>
                <a:spcPts val="0"/>
              </a:spcBef>
              <a:spcAft>
                <a:spcPts val="600"/>
              </a:spcAft>
              <a:buFont typeface="+mj-lt"/>
              <a:buAutoNum type="arabicPeriod"/>
            </a:pPr>
            <a:r>
              <a:rPr lang="en-US" sz="2200" b="1" dirty="0">
                <a:effectLst/>
                <a:ea typeface="Times New Roman" panose="02020603050405020304" pitchFamily="18" charset="0"/>
                <a:cs typeface="Times New Roman" panose="02020603050405020304" pitchFamily="18" charset="0"/>
              </a:rPr>
              <a:t> What </a:t>
            </a:r>
            <a:r>
              <a:rPr lang="en-US" sz="2200" b="1" dirty="0">
                <a:ea typeface="Times New Roman" panose="02020603050405020304" pitchFamily="18" charset="0"/>
                <a:cs typeface="Times New Roman" panose="02020603050405020304" pitchFamily="18" charset="0"/>
              </a:rPr>
              <a:t>is Hospice Care, who provides it, and where does it happen?</a:t>
            </a:r>
            <a:endParaRPr lang="en-US" sz="2200" b="1" dirty="0">
              <a:effectLst/>
              <a:ea typeface="Times New Roman" panose="02020603050405020304" pitchFamily="18" charset="0"/>
              <a:cs typeface="Times New Roman" panose="02020603050405020304" pitchFamily="18" charset="0"/>
            </a:endParaRPr>
          </a:p>
          <a:p>
            <a:pPr marL="342900" marR="0" lvl="0" indent="-342900" algn="just">
              <a:lnSpc>
                <a:spcPct val="114000"/>
              </a:lnSpc>
              <a:spcBef>
                <a:spcPts val="0"/>
              </a:spcBef>
              <a:spcAft>
                <a:spcPts val="600"/>
              </a:spcAft>
              <a:buFont typeface="+mj-lt"/>
              <a:buAutoNum type="arabicPeriod"/>
            </a:pPr>
            <a:r>
              <a:rPr lang="en-US" sz="2200" b="1" dirty="0">
                <a:ea typeface="Times New Roman" panose="02020603050405020304" pitchFamily="18" charset="0"/>
                <a:cs typeface="Times New Roman" panose="02020603050405020304" pitchFamily="18" charset="0"/>
              </a:rPr>
              <a:t>Does Medicare and Medicare Advantage pay for Palliative and/or    Hospice Care? </a:t>
            </a:r>
          </a:p>
          <a:p>
            <a:pPr marL="342900" marR="0" lvl="0" indent="-342900" algn="just">
              <a:lnSpc>
                <a:spcPct val="114000"/>
              </a:lnSpc>
              <a:spcBef>
                <a:spcPts val="0"/>
              </a:spcBef>
              <a:spcAft>
                <a:spcPts val="600"/>
              </a:spcAft>
              <a:buFont typeface="+mj-lt"/>
              <a:buAutoNum type="arabicPeriod"/>
            </a:pPr>
            <a:r>
              <a:rPr lang="en-US" sz="2200" b="1" dirty="0">
                <a:ea typeface="Times New Roman" panose="02020603050405020304" pitchFamily="18" charset="0"/>
                <a:cs typeface="Times New Roman" panose="02020603050405020304" pitchFamily="18" charset="0"/>
              </a:rPr>
              <a:t>Does Medicaid pay for Palliative and/or Hospice Care? </a:t>
            </a:r>
            <a:endParaRPr lang="en-US" sz="2200" b="1" dirty="0">
              <a:effectLst/>
              <a:ea typeface="Times New Roman" panose="02020603050405020304" pitchFamily="18" charset="0"/>
              <a:cs typeface="Times New Roman" panose="02020603050405020304" pitchFamily="18" charset="0"/>
            </a:endParaRPr>
          </a:p>
          <a:p>
            <a:pPr marL="342900" marR="0" lvl="0" indent="-342900" algn="just">
              <a:lnSpc>
                <a:spcPct val="114000"/>
              </a:lnSpc>
              <a:spcBef>
                <a:spcPts val="0"/>
              </a:spcBef>
              <a:spcAft>
                <a:spcPts val="600"/>
              </a:spcAft>
              <a:buFont typeface="+mj-lt"/>
              <a:buAutoNum type="arabicPeriod"/>
            </a:pPr>
            <a:r>
              <a:rPr lang="en-US" sz="2200" b="1" dirty="0">
                <a:ea typeface="Times New Roman" panose="02020603050405020304" pitchFamily="18" charset="0"/>
                <a:cs typeface="Times New Roman" panose="02020603050405020304" pitchFamily="18" charset="0"/>
              </a:rPr>
              <a:t>Does Commercial Insurance pay for Palliative and/or Hospice Care?  </a:t>
            </a:r>
          </a:p>
          <a:p>
            <a:pPr marL="342900" marR="0" lvl="0" indent="-342900" algn="just">
              <a:lnSpc>
                <a:spcPct val="114000"/>
              </a:lnSpc>
              <a:spcBef>
                <a:spcPts val="0"/>
              </a:spcBef>
              <a:spcAft>
                <a:spcPts val="600"/>
              </a:spcAft>
              <a:buFont typeface="+mj-lt"/>
              <a:buAutoNum type="arabicPeriod"/>
            </a:pPr>
            <a:r>
              <a:rPr lang="en-US" sz="2200" b="1" dirty="0">
                <a:ea typeface="Times New Roman" panose="02020603050405020304" pitchFamily="18" charset="0"/>
                <a:cs typeface="Times New Roman" panose="02020603050405020304" pitchFamily="18" charset="0"/>
              </a:rPr>
              <a:t>Does Veteran’s Health Coverage and Tricare pay for Palliative and/or Hospice Care?</a:t>
            </a:r>
          </a:p>
          <a:p>
            <a:pPr marL="342900" marR="0" lvl="0" indent="-342900" algn="just">
              <a:lnSpc>
                <a:spcPct val="114000"/>
              </a:lnSpc>
              <a:spcBef>
                <a:spcPts val="0"/>
              </a:spcBef>
              <a:spcAft>
                <a:spcPts val="600"/>
              </a:spcAft>
              <a:buFont typeface="+mj-lt"/>
              <a:buAutoNum type="arabicPeriod"/>
            </a:pPr>
            <a:r>
              <a:rPr lang="en-US" sz="2200" b="1" dirty="0">
                <a:ea typeface="Times New Roman" panose="02020603050405020304" pitchFamily="18" charset="0"/>
                <a:cs typeface="Times New Roman" panose="02020603050405020304" pitchFamily="18" charset="0"/>
              </a:rPr>
              <a:t>What legal documents should I have in place to provide for my   End of Life Care?</a:t>
            </a:r>
          </a:p>
          <a:p>
            <a:pPr marL="342900" marR="0" lvl="0" indent="-342900" algn="just">
              <a:lnSpc>
                <a:spcPct val="114000"/>
              </a:lnSpc>
              <a:spcBef>
                <a:spcPts val="0"/>
              </a:spcBef>
              <a:spcAft>
                <a:spcPts val="600"/>
              </a:spcAft>
              <a:buFont typeface="+mj-lt"/>
              <a:buAutoNum type="arabicPeriod"/>
            </a:pPr>
            <a:r>
              <a:rPr lang="en-US" sz="2200" b="1" dirty="0">
                <a:ea typeface="Times New Roman" panose="02020603050405020304" pitchFamily="18" charset="0"/>
                <a:cs typeface="Times New Roman" panose="02020603050405020304" pitchFamily="18" charset="0"/>
              </a:rPr>
              <a:t>What resources are available for more information?  </a:t>
            </a:r>
            <a:endParaRPr lang="en-US" sz="2200" b="1" dirty="0">
              <a:effectLst/>
              <a:ea typeface="Times New Roman" panose="02020603050405020304" pitchFamily="18" charset="0"/>
              <a:cs typeface="Times New Roman" panose="02020603050405020304" pitchFamily="18" charset="0"/>
            </a:endParaRPr>
          </a:p>
          <a:p>
            <a:pPr marR="0" lvl="0" algn="just">
              <a:lnSpc>
                <a:spcPct val="114000"/>
              </a:lnSpc>
              <a:spcBef>
                <a:spcPts val="0"/>
              </a:spcBef>
              <a:spcAft>
                <a:spcPts val="600"/>
              </a:spcAft>
            </a:pPr>
            <a:endParaRPr lang="en-US" sz="2200" b="1" dirty="0">
              <a:effectLst/>
              <a:ea typeface="Times New Roman" panose="02020603050405020304" pitchFamily="18" charset="0"/>
              <a:cs typeface="Times New Roman" panose="02020603050405020304" pitchFamily="18" charset="0"/>
            </a:endParaRPr>
          </a:p>
          <a:p>
            <a:pPr marR="0" lvl="0" algn="just">
              <a:lnSpc>
                <a:spcPct val="114000"/>
              </a:lnSpc>
              <a:spcBef>
                <a:spcPts val="0"/>
              </a:spcBef>
              <a:spcAft>
                <a:spcPts val="600"/>
              </a:spcAft>
            </a:pPr>
            <a:r>
              <a:rPr lang="en-US" sz="2200" b="1" dirty="0">
                <a:ea typeface="Times New Roman" panose="02020603050405020304" pitchFamily="18" charset="0"/>
                <a:cs typeface="Times New Roman" panose="02020603050405020304" pitchFamily="18" charset="0"/>
              </a:rPr>
              <a:t> </a:t>
            </a:r>
            <a:endParaRPr lang="en-US" sz="2200" b="1" dirty="0">
              <a:effectLst/>
              <a:ea typeface="Times New Roman" panose="02020603050405020304" pitchFamily="18" charset="0"/>
              <a:cs typeface="Times New Roman" panose="02020603050405020304" pitchFamily="18" charset="0"/>
            </a:endParaRPr>
          </a:p>
          <a:p>
            <a:pPr marR="0" lvl="0" algn="just">
              <a:lnSpc>
                <a:spcPct val="114000"/>
              </a:lnSpc>
              <a:spcBef>
                <a:spcPts val="0"/>
              </a:spcBef>
              <a:spcAft>
                <a:spcPts val="600"/>
              </a:spcAft>
            </a:pPr>
            <a:endParaRPr lang="en-US" sz="2200" b="1" dirty="0">
              <a:effectLst/>
              <a:ea typeface="Times New Roman" panose="02020603050405020304" pitchFamily="18" charset="0"/>
              <a:cs typeface="Times New Roman" panose="02020603050405020304" pitchFamily="18" charset="0"/>
            </a:endParaRPr>
          </a:p>
        </p:txBody>
      </p:sp>
      <p:grpSp>
        <p:nvGrpSpPr>
          <p:cNvPr id="3" name="Group 2">
            <a:extLst>
              <a:ext uri="{FF2B5EF4-FFF2-40B4-BE49-F238E27FC236}">
                <a16:creationId xmlns:a16="http://schemas.microsoft.com/office/drawing/2014/main" id="{FDBA77CC-4C7C-4776-A928-069A91CDBC8E}"/>
              </a:ext>
            </a:extLst>
          </p:cNvPr>
          <p:cNvGrpSpPr/>
          <p:nvPr/>
        </p:nvGrpSpPr>
        <p:grpSpPr>
          <a:xfrm>
            <a:off x="10058399" y="6295053"/>
            <a:ext cx="2133600" cy="562947"/>
            <a:chOff x="10058400" y="6295053"/>
            <a:chExt cx="2133600" cy="562947"/>
          </a:xfrm>
        </p:grpSpPr>
        <p:sp>
          <p:nvSpPr>
            <p:cNvPr id="4" name="Rectangle 3">
              <a:extLst>
                <a:ext uri="{FF2B5EF4-FFF2-40B4-BE49-F238E27FC236}">
                  <a16:creationId xmlns:a16="http://schemas.microsoft.com/office/drawing/2014/main" id="{5A92E36D-E3D0-43E1-A45C-36F51517979D}"/>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FDEC111-25C9-4E56-9E0D-E688F31F758A}"/>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4</a:t>
              </a:fld>
              <a:endParaRPr lang="en-US" sz="1100" dirty="0">
                <a:solidFill>
                  <a:schemeClr val="tx1"/>
                </a:solidFill>
              </a:endParaRPr>
            </a:p>
          </p:txBody>
        </p:sp>
        <p:pic>
          <p:nvPicPr>
            <p:cNvPr id="7" name="Picture 6">
              <a:extLst>
                <a:ext uri="{FF2B5EF4-FFF2-40B4-BE49-F238E27FC236}">
                  <a16:creationId xmlns:a16="http://schemas.microsoft.com/office/drawing/2014/main" id="{C289E6D2-F36E-4EAE-A3C2-420A94A65B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9" name="Date Placeholder 3">
            <a:extLst>
              <a:ext uri="{FF2B5EF4-FFF2-40B4-BE49-F238E27FC236}">
                <a16:creationId xmlns:a16="http://schemas.microsoft.com/office/drawing/2014/main" id="{70176F2B-5A1F-4832-A569-9941839DA39C}"/>
              </a:ext>
            </a:extLst>
          </p:cNvPr>
          <p:cNvSpPr txBox="1">
            <a:spLocks/>
          </p:cNvSpPr>
          <p:nvPr/>
        </p:nvSpPr>
        <p:spPr>
          <a:xfrm>
            <a:off x="10640584" y="640840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380030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5</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85BE2FD6-E8FC-4F18-9EC6-47D93701EA17}"/>
              </a:ext>
            </a:extLst>
          </p:cNvPr>
          <p:cNvSpPr txBox="1"/>
          <p:nvPr/>
        </p:nvSpPr>
        <p:spPr>
          <a:xfrm>
            <a:off x="1157046" y="739817"/>
            <a:ext cx="10731307" cy="1077218"/>
          </a:xfrm>
          <a:prstGeom prst="rect">
            <a:avLst/>
          </a:prstGeom>
          <a:noFill/>
        </p:spPr>
        <p:txBody>
          <a:bodyPr wrap="square" rtlCol="0">
            <a:spAutoFit/>
          </a:bodyPr>
          <a:lstStyle/>
          <a:p>
            <a:pPr marL="0" marR="0">
              <a:spcBef>
                <a:spcPts val="0"/>
              </a:spcBef>
              <a:spcAft>
                <a:spcPts val="0"/>
              </a:spcAft>
              <a:tabLst>
                <a:tab pos="2172970" algn="l"/>
              </a:tabLst>
            </a:pPr>
            <a:r>
              <a:rPr lang="en-US" sz="3200" b="1" dirty="0">
                <a:ea typeface="Times New Roman" panose="02020603050405020304" pitchFamily="18" charset="0"/>
                <a:cs typeface="Times New Roman" panose="02020603050405020304" pitchFamily="18" charset="0"/>
              </a:rPr>
              <a:t>Understanding the Need for End of Life Care</a:t>
            </a:r>
          </a:p>
          <a:p>
            <a:pPr marL="0" marR="0">
              <a:spcBef>
                <a:spcPts val="0"/>
              </a:spcBef>
              <a:spcAft>
                <a:spcPts val="0"/>
              </a:spcAft>
              <a:tabLst>
                <a:tab pos="2172970" algn="l"/>
              </a:tabLst>
            </a:pPr>
            <a:endParaRPr lang="en-US" sz="3200" b="1" dirty="0">
              <a:effectLst/>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11117F6-4743-4507-9E98-2F120D48A68F}"/>
              </a:ext>
            </a:extLst>
          </p:cNvPr>
          <p:cNvSpPr txBox="1"/>
          <p:nvPr/>
        </p:nvSpPr>
        <p:spPr>
          <a:xfrm>
            <a:off x="1062750" y="1340523"/>
            <a:ext cx="9473184" cy="6001643"/>
          </a:xfrm>
          <a:prstGeom prst="rect">
            <a:avLst/>
          </a:prstGeom>
          <a:noFill/>
        </p:spPr>
        <p:txBody>
          <a:bodyPr wrap="square" rtlCol="0">
            <a:spAutoFit/>
          </a:bodyPr>
          <a:lstStyle/>
          <a:p>
            <a:pPr marL="0" marR="0" algn="ctr">
              <a:spcBef>
                <a:spcPts val="0"/>
              </a:spcBef>
              <a:spcAft>
                <a:spcPts val="0"/>
              </a:spcAft>
              <a:tabLst>
                <a:tab pos="2172970" algn="l"/>
              </a:tabLst>
            </a:pPr>
            <a:r>
              <a:rPr lang="en-US" sz="1800" dirty="0">
                <a:effectLst/>
                <a:latin typeface="CG Times"/>
                <a:ea typeface="Times New Roman" panose="02020603050405020304" pitchFamily="18" charset="0"/>
                <a:cs typeface="Times New Roman" panose="02020603050405020304" pitchFamily="18" charset="0"/>
              </a:rPr>
              <a:t>   </a:t>
            </a:r>
          </a:p>
          <a:p>
            <a:pPr marL="342900" marR="0" indent="-342900">
              <a:spcBef>
                <a:spcPts val="0"/>
              </a:spcBef>
              <a:spcAft>
                <a:spcPts val="0"/>
              </a:spcAft>
              <a:buFont typeface="Arial" panose="020B0604020202020204" pitchFamily="34" charset="0"/>
              <a:buChar char="•"/>
              <a:tabLst>
                <a:tab pos="2172970" algn="l"/>
              </a:tabLst>
            </a:pPr>
            <a:r>
              <a:rPr lang="en-US" sz="2000" dirty="0">
                <a:effectLst/>
                <a:latin typeface="Open Sans" panose="020B0606030504020204" pitchFamily="34" charset="0"/>
                <a:ea typeface="Open Sans" panose="020B0606030504020204" pitchFamily="34" charset="0"/>
                <a:cs typeface="Open Sans" panose="020B0606030504020204" pitchFamily="34" charset="0"/>
              </a:rPr>
              <a:t>End-of-life care is the term used to describe the support and medical care given during the time surrounding death. This type of care does not happen only in the moments before breathing ceases and the heart stops beating. Older people often live with one or more chronic illness and need significant care for days, weeks, and even months before death.</a:t>
            </a:r>
          </a:p>
          <a:p>
            <a:pPr marL="0" marR="0">
              <a:spcBef>
                <a:spcPts val="0"/>
              </a:spcBef>
              <a:spcAft>
                <a:spcPts val="0"/>
              </a:spcAft>
              <a:tabLst>
                <a:tab pos="2172970" algn="l"/>
              </a:tabLst>
            </a:pP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L="342900" marR="0" indent="-342900">
              <a:spcBef>
                <a:spcPts val="0"/>
              </a:spcBef>
              <a:spcAft>
                <a:spcPts val="0"/>
              </a:spcAft>
              <a:buFont typeface="Arial" panose="020B0604020202020204" pitchFamily="34" charset="0"/>
              <a:buChar char="•"/>
              <a:tabLst>
                <a:tab pos="2172970" algn="l"/>
              </a:tabLst>
            </a:pPr>
            <a:r>
              <a:rPr lang="en-US" sz="2000" dirty="0">
                <a:effectLst/>
                <a:latin typeface="Open Sans" panose="020B0606030504020204" pitchFamily="34" charset="0"/>
                <a:ea typeface="Open Sans" panose="020B0606030504020204" pitchFamily="34" charset="0"/>
                <a:cs typeface="Open Sans" panose="020B0606030504020204" pitchFamily="34" charset="0"/>
              </a:rPr>
              <a:t>The end of life may look different depending on the person’s preferences, needs, or choices. Some people may want to be at home when they die, while others may prefer to seek treatment in a hospital or facility until the very end. Many want to be surrounded by family and friends, but it’s common for some to slip away while their loved ones aren’t in the room. </a:t>
            </a:r>
          </a:p>
          <a:p>
            <a:pPr marR="0">
              <a:spcBef>
                <a:spcPts val="0"/>
              </a:spcBef>
              <a:spcAft>
                <a:spcPts val="0"/>
              </a:spcAft>
              <a:tabLst>
                <a:tab pos="2172970" algn="l"/>
              </a:tabLst>
            </a:pP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L="342900" marR="0" indent="-342900">
              <a:spcBef>
                <a:spcPts val="0"/>
              </a:spcBef>
              <a:spcAft>
                <a:spcPts val="0"/>
              </a:spcAft>
              <a:buFont typeface="Arial" panose="020B0604020202020204" pitchFamily="34" charset="0"/>
              <a:buChar char="•"/>
              <a:tabLst>
                <a:tab pos="2172970" algn="l"/>
              </a:tabLst>
            </a:pPr>
            <a:r>
              <a:rPr lang="en-US" sz="2000" dirty="0">
                <a:effectLst/>
                <a:latin typeface="Open Sans" panose="020B0606030504020204" pitchFamily="34" charset="0"/>
                <a:ea typeface="Open Sans" panose="020B0606030504020204" pitchFamily="34" charset="0"/>
                <a:cs typeface="Open Sans" panose="020B0606030504020204" pitchFamily="34" charset="0"/>
              </a:rPr>
              <a:t>When possible, there are steps you can take to increase the likelihood of a peaceful death for your loved one, follow their end-of-life wishes, and treat them with respect while they are dying.</a:t>
            </a:r>
          </a:p>
          <a:p>
            <a:pPr marR="0" lvl="0">
              <a:spcBef>
                <a:spcPts val="0"/>
              </a:spcBef>
              <a:spcAft>
                <a:spcPts val="1200"/>
              </a:spcAft>
              <a:tabLst>
                <a:tab pos="2172970" algn="l"/>
              </a:tabLst>
            </a:pPr>
            <a:r>
              <a:rPr lang="en-US" sz="2000" dirty="0">
                <a:latin typeface="Open Sans" panose="020B0606030504020204" pitchFamily="34" charset="0"/>
                <a:ea typeface="Open Sans" panose="020B0606030504020204" pitchFamily="34" charset="0"/>
                <a:cs typeface="Open Sans" panose="020B0606030504020204" pitchFamily="34" charset="0"/>
              </a:rPr>
              <a:t>  </a:t>
            </a: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L="0" marR="0" algn="just">
              <a:spcBef>
                <a:spcPts val="0"/>
              </a:spcBef>
              <a:spcAft>
                <a:spcPts val="0"/>
              </a:spcAft>
              <a:tabLst>
                <a:tab pos="2172970" algn="l"/>
              </a:tabLst>
            </a:pPr>
            <a:r>
              <a:rPr lang="en-US" sz="1800" dirty="0">
                <a:effectLst/>
                <a:latin typeface="CG Times"/>
                <a:ea typeface="Times New Roman" panose="02020603050405020304" pitchFamily="18" charset="0"/>
                <a:cs typeface="Times New Roman" panose="02020603050405020304" pitchFamily="18" charset="0"/>
              </a:rPr>
              <a:t> </a:t>
            </a:r>
          </a:p>
          <a:p>
            <a:endParaRPr lang="en-US" dirty="0"/>
          </a:p>
        </p:txBody>
      </p:sp>
      <p:pic>
        <p:nvPicPr>
          <p:cNvPr id="16" name="Picture 15">
            <a:extLst>
              <a:ext uri="{FF2B5EF4-FFF2-40B4-BE49-F238E27FC236}">
                <a16:creationId xmlns:a16="http://schemas.microsoft.com/office/drawing/2014/main" id="{8B1811B1-9993-42A7-B18F-311987AD64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FDF21151-CBB6-029F-2B91-894E131D9A22}"/>
              </a:ext>
            </a:extLst>
          </p:cNvPr>
          <p:cNvSpPr txBox="1">
            <a:spLocks/>
          </p:cNvSpPr>
          <p:nvPr/>
        </p:nvSpPr>
        <p:spPr>
          <a:xfrm>
            <a:off x="10670747" y="641936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1516465271"/>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6</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85BE2FD6-E8FC-4F18-9EC6-47D93701EA17}"/>
              </a:ext>
            </a:extLst>
          </p:cNvPr>
          <p:cNvSpPr txBox="1"/>
          <p:nvPr/>
        </p:nvSpPr>
        <p:spPr>
          <a:xfrm>
            <a:off x="1062750" y="320324"/>
            <a:ext cx="10731307" cy="1077218"/>
          </a:xfrm>
          <a:prstGeom prst="rect">
            <a:avLst/>
          </a:prstGeom>
          <a:noFill/>
        </p:spPr>
        <p:txBody>
          <a:bodyPr wrap="square" rtlCol="0">
            <a:spAutoFit/>
          </a:bodyPr>
          <a:lstStyle/>
          <a:p>
            <a:pPr marL="0" marR="0">
              <a:spcBef>
                <a:spcPts val="0"/>
              </a:spcBef>
              <a:spcAft>
                <a:spcPts val="0"/>
              </a:spcAft>
              <a:tabLst>
                <a:tab pos="2172970" algn="l"/>
              </a:tabLst>
            </a:pPr>
            <a:r>
              <a:rPr lang="en-US" sz="3200" b="1" dirty="0">
                <a:ea typeface="Times New Roman" panose="02020603050405020304" pitchFamily="18" charset="0"/>
                <a:cs typeface="Times New Roman" panose="02020603050405020304" pitchFamily="18" charset="0"/>
              </a:rPr>
              <a:t>Understanding the Need for End of Life Care</a:t>
            </a:r>
          </a:p>
          <a:p>
            <a:pPr marL="0" marR="0">
              <a:spcBef>
                <a:spcPts val="0"/>
              </a:spcBef>
              <a:spcAft>
                <a:spcPts val="0"/>
              </a:spcAft>
              <a:tabLst>
                <a:tab pos="2172970" algn="l"/>
              </a:tabLst>
            </a:pPr>
            <a:endParaRPr lang="en-US" sz="3200" b="1" dirty="0">
              <a:effectLst/>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11117F6-4743-4507-9E98-2F120D48A68F}"/>
              </a:ext>
            </a:extLst>
          </p:cNvPr>
          <p:cNvSpPr txBox="1"/>
          <p:nvPr/>
        </p:nvSpPr>
        <p:spPr>
          <a:xfrm>
            <a:off x="1071727" y="763737"/>
            <a:ext cx="9473184" cy="6617196"/>
          </a:xfrm>
          <a:prstGeom prst="rect">
            <a:avLst/>
          </a:prstGeom>
          <a:noFill/>
        </p:spPr>
        <p:txBody>
          <a:bodyPr wrap="square" rtlCol="0">
            <a:spAutoFit/>
          </a:bodyPr>
          <a:lstStyle/>
          <a:p>
            <a:pPr marL="0" marR="0" algn="ctr">
              <a:spcBef>
                <a:spcPts val="0"/>
              </a:spcBef>
              <a:spcAft>
                <a:spcPts val="0"/>
              </a:spcAft>
              <a:tabLst>
                <a:tab pos="2172970" algn="l"/>
              </a:tabLst>
            </a:pPr>
            <a:r>
              <a:rPr lang="en-US" sz="1800" dirty="0">
                <a:effectLst/>
                <a:latin typeface="CG Times"/>
                <a:ea typeface="Times New Roman" panose="02020603050405020304" pitchFamily="18" charset="0"/>
                <a:cs typeface="Times New Roman" panose="02020603050405020304" pitchFamily="18" charset="0"/>
              </a:rPr>
              <a:t>   </a:t>
            </a:r>
          </a:p>
          <a:p>
            <a:pPr marR="0" lvl="0">
              <a:spcBef>
                <a:spcPts val="0"/>
              </a:spcBef>
              <a:spcAft>
                <a:spcPts val="1200"/>
              </a:spcAft>
              <a:tabLst>
                <a:tab pos="2172970" algn="l"/>
              </a:tabLst>
            </a:pPr>
            <a:r>
              <a:rPr lang="en-US" sz="2000" dirty="0">
                <a:latin typeface="Open Sans" panose="020B0606030504020204" pitchFamily="34" charset="0"/>
                <a:ea typeface="Open Sans" panose="020B0606030504020204" pitchFamily="34" charset="0"/>
                <a:cs typeface="Open Sans" panose="020B0606030504020204" pitchFamily="34" charset="0"/>
              </a:rPr>
              <a:t>Generally speaking, people who are dying need care in four areas: physical comfort, mental and emotional needs, spiritual needs, and practical tasks. Of course, the family of the dying person needs support as well, with practical tasks and emotional distress.</a:t>
            </a:r>
          </a:p>
          <a:p>
            <a:pPr marL="342900" marR="0" lvl="0" indent="-342900">
              <a:spcBef>
                <a:spcPts val="0"/>
              </a:spcBef>
              <a:spcAft>
                <a:spcPts val="1200"/>
              </a:spcAft>
              <a:buFont typeface="Arial" panose="020B0604020202020204" pitchFamily="34" charset="0"/>
              <a:buChar char="•"/>
              <a:tabLst>
                <a:tab pos="2172970" algn="l"/>
              </a:tabLst>
            </a:pPr>
            <a:r>
              <a:rPr lang="en-US" sz="2000" b="1" dirty="0">
                <a:effectLst/>
                <a:latin typeface="Open Sans" panose="020B0606030504020204" pitchFamily="34" charset="0"/>
                <a:ea typeface="Open Sans" panose="020B0606030504020204" pitchFamily="34" charset="0"/>
                <a:cs typeface="Open Sans" panose="020B0606030504020204" pitchFamily="34" charset="0"/>
              </a:rPr>
              <a:t>Physical comfort</a:t>
            </a:r>
            <a:r>
              <a:rPr lang="en-US" sz="2000" dirty="0">
                <a:effectLst/>
                <a:latin typeface="Open Sans" panose="020B0606030504020204" pitchFamily="34" charset="0"/>
                <a:ea typeface="Open Sans" panose="020B0606030504020204" pitchFamily="34" charset="0"/>
                <a:cs typeface="Open Sans" panose="020B0606030504020204" pitchFamily="34" charset="0"/>
              </a:rPr>
              <a:t>:  Can include strategies to manage pain, breathing problems, skin irritation, digestive problems, temperature sensitivity, and fatigue</a:t>
            </a:r>
          </a:p>
          <a:p>
            <a:pPr marL="342900" marR="0" lvl="0" indent="-342900">
              <a:spcBef>
                <a:spcPts val="0"/>
              </a:spcBef>
              <a:spcAft>
                <a:spcPts val="1200"/>
              </a:spcAft>
              <a:buFont typeface="Arial" panose="020B0604020202020204" pitchFamily="34" charset="0"/>
              <a:buChar char="•"/>
              <a:tabLst>
                <a:tab pos="2172970" algn="l"/>
              </a:tabLst>
            </a:pPr>
            <a:r>
              <a:rPr lang="en-US" sz="2000" b="1" dirty="0">
                <a:latin typeface="Open Sans" panose="020B0606030504020204" pitchFamily="34" charset="0"/>
                <a:ea typeface="Open Sans" panose="020B0606030504020204" pitchFamily="34" charset="0"/>
                <a:cs typeface="Open Sans" panose="020B0606030504020204" pitchFamily="34" charset="0"/>
              </a:rPr>
              <a:t>Managing mental and emotional needs</a:t>
            </a:r>
            <a:r>
              <a:rPr lang="en-US" sz="2000" dirty="0">
                <a:latin typeface="Open Sans" panose="020B0606030504020204" pitchFamily="34" charset="0"/>
                <a:ea typeface="Open Sans" panose="020B0606030504020204" pitchFamily="34" charset="0"/>
                <a:cs typeface="Open Sans" panose="020B0606030504020204" pitchFamily="34" charset="0"/>
              </a:rPr>
              <a:t>:  Can include reassurance that family members are there and caring for them with physical touch, soft lighting, relaxing music, calming fragrances.  </a:t>
            </a:r>
          </a:p>
          <a:p>
            <a:pPr marL="342900" marR="0" lvl="0" indent="-342900">
              <a:spcBef>
                <a:spcPts val="0"/>
              </a:spcBef>
              <a:spcAft>
                <a:spcPts val="1200"/>
              </a:spcAft>
              <a:buFont typeface="Arial" panose="020B0604020202020204" pitchFamily="34" charset="0"/>
              <a:buChar char="•"/>
              <a:tabLst>
                <a:tab pos="2172970" algn="l"/>
              </a:tabLst>
            </a:pPr>
            <a:r>
              <a:rPr lang="en-US" sz="2000" b="1" dirty="0">
                <a:effectLst/>
                <a:latin typeface="Open Sans" panose="020B0606030504020204" pitchFamily="34" charset="0"/>
                <a:ea typeface="Open Sans" panose="020B0606030504020204" pitchFamily="34" charset="0"/>
                <a:cs typeface="Open Sans" panose="020B0606030504020204" pitchFamily="34" charset="0"/>
              </a:rPr>
              <a:t>Spiritual needs</a:t>
            </a:r>
            <a:r>
              <a:rPr lang="en-US" sz="2000" dirty="0">
                <a:effectLst/>
                <a:latin typeface="Open Sans" panose="020B0606030504020204" pitchFamily="34" charset="0"/>
                <a:ea typeface="Open Sans" panose="020B0606030504020204" pitchFamily="34" charset="0"/>
                <a:cs typeface="Open Sans" panose="020B0606030504020204" pitchFamily="34" charset="0"/>
              </a:rPr>
              <a:t>:  Spiritual needs may include finding meaning in one's life, ending disagreements with others, or making peace with life circumstances. The dying person might find comfort in resolving unsettled issues with friends or family. Visits from a counselor or spiritual advisor may help. </a:t>
            </a:r>
          </a:p>
          <a:p>
            <a:pPr marL="342900" marR="0" lvl="0" indent="-342900">
              <a:spcBef>
                <a:spcPts val="0"/>
              </a:spcBef>
              <a:spcAft>
                <a:spcPts val="1200"/>
              </a:spcAft>
              <a:buFont typeface="Arial" panose="020B0604020202020204" pitchFamily="34" charset="0"/>
              <a:buChar char="•"/>
              <a:tabLst>
                <a:tab pos="2172970" algn="l"/>
              </a:tabLst>
            </a:pPr>
            <a:r>
              <a:rPr lang="en-US" sz="2000" b="1" dirty="0">
                <a:latin typeface="Open Sans" panose="020B0606030504020204" pitchFamily="34" charset="0"/>
                <a:ea typeface="Open Sans" panose="020B0606030504020204" pitchFamily="34" charset="0"/>
                <a:cs typeface="Open Sans" panose="020B0606030504020204" pitchFamily="34" charset="0"/>
              </a:rPr>
              <a:t>Practical tasks</a:t>
            </a:r>
            <a:r>
              <a:rPr lang="en-US" sz="2000" dirty="0">
                <a:latin typeface="Open Sans" panose="020B0606030504020204" pitchFamily="34" charset="0"/>
                <a:ea typeface="Open Sans" panose="020B0606030504020204" pitchFamily="34" charset="0"/>
                <a:cs typeface="Open Sans" panose="020B0606030504020204" pitchFamily="34" charset="0"/>
              </a:rPr>
              <a:t>:  Maintaining personal hygiene for the dying person, completing household chores, paying bills, caring for pets, and so on.  </a:t>
            </a: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L="0" marR="0" algn="just">
              <a:spcBef>
                <a:spcPts val="0"/>
              </a:spcBef>
              <a:spcAft>
                <a:spcPts val="0"/>
              </a:spcAft>
              <a:tabLst>
                <a:tab pos="2172970" algn="l"/>
              </a:tabLst>
            </a:pPr>
            <a:r>
              <a:rPr lang="en-US" sz="1800" dirty="0">
                <a:effectLst/>
                <a:latin typeface="CG Times"/>
                <a:ea typeface="Times New Roman" panose="02020603050405020304" pitchFamily="18" charset="0"/>
                <a:cs typeface="Times New Roman" panose="02020603050405020304" pitchFamily="18" charset="0"/>
              </a:rPr>
              <a:t> </a:t>
            </a:r>
          </a:p>
          <a:p>
            <a:endParaRPr lang="en-US" dirty="0"/>
          </a:p>
        </p:txBody>
      </p:sp>
      <p:pic>
        <p:nvPicPr>
          <p:cNvPr id="16" name="Picture 15">
            <a:extLst>
              <a:ext uri="{FF2B5EF4-FFF2-40B4-BE49-F238E27FC236}">
                <a16:creationId xmlns:a16="http://schemas.microsoft.com/office/drawing/2014/main" id="{8B1811B1-9993-42A7-B18F-311987AD64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FDF21151-CBB6-029F-2B91-894E131D9A22}"/>
              </a:ext>
            </a:extLst>
          </p:cNvPr>
          <p:cNvSpPr txBox="1">
            <a:spLocks/>
          </p:cNvSpPr>
          <p:nvPr/>
        </p:nvSpPr>
        <p:spPr>
          <a:xfrm>
            <a:off x="10670747" y="641936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1296483045"/>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7</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85BE2FD6-E8FC-4F18-9EC6-47D93701EA17}"/>
              </a:ext>
            </a:extLst>
          </p:cNvPr>
          <p:cNvSpPr txBox="1"/>
          <p:nvPr/>
        </p:nvSpPr>
        <p:spPr>
          <a:xfrm>
            <a:off x="1041596" y="201627"/>
            <a:ext cx="10731307" cy="1077218"/>
          </a:xfrm>
          <a:prstGeom prst="rect">
            <a:avLst/>
          </a:prstGeom>
          <a:noFill/>
        </p:spPr>
        <p:txBody>
          <a:bodyPr wrap="square" rtlCol="0">
            <a:spAutoFit/>
          </a:bodyPr>
          <a:lstStyle/>
          <a:p>
            <a:pPr marL="0" marR="0">
              <a:spcBef>
                <a:spcPts val="0"/>
              </a:spcBef>
              <a:spcAft>
                <a:spcPts val="0"/>
              </a:spcAft>
              <a:tabLst>
                <a:tab pos="2172970" algn="l"/>
              </a:tabLst>
            </a:pPr>
            <a:r>
              <a:rPr lang="en-US" sz="3200" b="1" dirty="0">
                <a:ea typeface="Times New Roman" panose="02020603050405020304" pitchFamily="18" charset="0"/>
                <a:cs typeface="Times New Roman" panose="02020603050405020304" pitchFamily="18" charset="0"/>
              </a:rPr>
              <a:t>What is Palliative Care and Hospice Care?  </a:t>
            </a:r>
          </a:p>
          <a:p>
            <a:pPr marL="0" marR="0">
              <a:spcBef>
                <a:spcPts val="0"/>
              </a:spcBef>
              <a:spcAft>
                <a:spcPts val="0"/>
              </a:spcAft>
              <a:tabLst>
                <a:tab pos="2172970" algn="l"/>
              </a:tabLst>
            </a:pPr>
            <a:endParaRPr lang="en-US" sz="3200" b="1" dirty="0">
              <a:effectLst/>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11117F6-4743-4507-9E98-2F120D48A68F}"/>
              </a:ext>
            </a:extLst>
          </p:cNvPr>
          <p:cNvSpPr txBox="1"/>
          <p:nvPr/>
        </p:nvSpPr>
        <p:spPr>
          <a:xfrm>
            <a:off x="1071727" y="763737"/>
            <a:ext cx="9473184" cy="7263527"/>
          </a:xfrm>
          <a:prstGeom prst="rect">
            <a:avLst/>
          </a:prstGeom>
          <a:noFill/>
        </p:spPr>
        <p:txBody>
          <a:bodyPr wrap="square" rtlCol="0">
            <a:spAutoFit/>
          </a:bodyPr>
          <a:lstStyle/>
          <a:p>
            <a:pPr marL="0" marR="0">
              <a:spcBef>
                <a:spcPts val="0"/>
              </a:spcBef>
              <a:spcAft>
                <a:spcPts val="0"/>
              </a:spcAft>
              <a:tabLst>
                <a:tab pos="2172970" algn="l"/>
              </a:tabLst>
            </a:pPr>
            <a:r>
              <a:rPr lang="en-US" sz="2000" b="1" dirty="0">
                <a:effectLst/>
                <a:latin typeface="Open Sans" panose="020B0606030504020204" pitchFamily="34" charset="0"/>
                <a:ea typeface="Open Sans" panose="020B0606030504020204" pitchFamily="34" charset="0"/>
                <a:cs typeface="Open Sans" panose="020B0606030504020204" pitchFamily="34" charset="0"/>
              </a:rPr>
              <a:t>Palliative care </a:t>
            </a:r>
            <a:r>
              <a:rPr lang="en-US" sz="2000" dirty="0">
                <a:effectLst/>
                <a:latin typeface="Open Sans" panose="020B0606030504020204" pitchFamily="34" charset="0"/>
                <a:ea typeface="Open Sans" panose="020B0606030504020204" pitchFamily="34" charset="0"/>
                <a:cs typeface="Open Sans" panose="020B0606030504020204" pitchFamily="34" charset="0"/>
              </a:rPr>
              <a:t>aims to improve overall quality of life for a person suffering from a serious illness such as heart failure, chronic obstructive pulmonary disease (COPD), dementia, or even cancer.  The person still receives treatment for their underlying condition.  The palliative team supports the person in other ways including treating fatigue or weakness that develops from chemotherapy or addressing anxiety and depression that a person might experience resulting from their illness.  </a:t>
            </a:r>
          </a:p>
          <a:p>
            <a:pPr marR="0" lvl="0">
              <a:spcBef>
                <a:spcPts val="0"/>
              </a:spcBef>
              <a:spcAft>
                <a:spcPts val="1200"/>
              </a:spcAft>
              <a:tabLst>
                <a:tab pos="2172970" algn="l"/>
              </a:tabLst>
            </a:pPr>
            <a:r>
              <a:rPr lang="en-US" sz="2000" dirty="0">
                <a:latin typeface="Open Sans" panose="020B0606030504020204" pitchFamily="34" charset="0"/>
                <a:ea typeface="Open Sans" panose="020B0606030504020204" pitchFamily="34" charset="0"/>
                <a:cs typeface="Open Sans" panose="020B0606030504020204" pitchFamily="34" charset="0"/>
              </a:rPr>
              <a:t>Palliative care is appropriate for anyone with a serious illness (whether it is chronic, curable, or life-threatening).  </a:t>
            </a: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R="0" lvl="0">
              <a:spcBef>
                <a:spcPts val="0"/>
              </a:spcBef>
              <a:spcAft>
                <a:spcPts val="1200"/>
              </a:spcAft>
              <a:tabLst>
                <a:tab pos="2172970" algn="l"/>
              </a:tabLst>
            </a:pPr>
            <a:r>
              <a:rPr lang="en-US" sz="2000" b="1" dirty="0">
                <a:effectLst/>
                <a:latin typeface="Open Sans" panose="020B0606030504020204" pitchFamily="34" charset="0"/>
                <a:ea typeface="Open Sans" panose="020B0606030504020204" pitchFamily="34" charset="0"/>
                <a:cs typeface="Open Sans" panose="020B0606030504020204" pitchFamily="34" charset="0"/>
              </a:rPr>
              <a:t>Hospice care </a:t>
            </a:r>
            <a:r>
              <a:rPr lang="en-US" sz="2000" dirty="0">
                <a:effectLst/>
                <a:latin typeface="Open Sans" panose="020B0606030504020204" pitchFamily="34" charset="0"/>
                <a:ea typeface="Open Sans" panose="020B0606030504020204" pitchFamily="34" charset="0"/>
                <a:cs typeface="Open Sans" panose="020B0606030504020204" pitchFamily="34" charset="0"/>
              </a:rPr>
              <a:t>provides comfort care and family support for someone with a terminal illness who usually has six months or less to live.  The key difference from palliative care is that the person does not receive curative treatment for their terminal condition anymore.  However, the person still gets medical care to help relieve symptoms related to their disease, as well as other types of support such as counselling, help with medical equipment, and grief support.  </a:t>
            </a:r>
            <a:r>
              <a:rPr lang="en-US" sz="2000" b="1" dirty="0">
                <a:effectLst/>
                <a:latin typeface="Open Sans" panose="020B0606030504020204" pitchFamily="34" charset="0"/>
                <a:ea typeface="Open Sans" panose="020B0606030504020204" pitchFamily="34" charset="0"/>
                <a:cs typeface="Open Sans" panose="020B0606030504020204" pitchFamily="34" charset="0"/>
              </a:rPr>
              <a:t>Hospic</a:t>
            </a:r>
            <a:r>
              <a:rPr lang="en-US" sz="2000" b="1" dirty="0">
                <a:latin typeface="Open Sans" panose="020B0606030504020204" pitchFamily="34" charset="0"/>
                <a:ea typeface="Open Sans" panose="020B0606030504020204" pitchFamily="34" charset="0"/>
                <a:cs typeface="Open Sans" panose="020B0606030504020204" pitchFamily="34" charset="0"/>
              </a:rPr>
              <a:t>e care </a:t>
            </a:r>
            <a:r>
              <a:rPr lang="en-US" sz="2000" dirty="0">
                <a:latin typeface="Open Sans" panose="020B0606030504020204" pitchFamily="34" charset="0"/>
                <a:ea typeface="Open Sans" panose="020B0606030504020204" pitchFamily="34" charset="0"/>
                <a:cs typeface="Open Sans" panose="020B0606030504020204" pitchFamily="34" charset="0"/>
              </a:rPr>
              <a:t>has very specific eligibility:  The person must be diagnosed as having six months or less to live and must no longer pursue curative care.  The person may choose hospice because they are no longer receiving benefit  from treatment or they simply do not want to be treated any longer.  </a:t>
            </a: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R="0" lvl="0">
              <a:spcBef>
                <a:spcPts val="0"/>
              </a:spcBef>
              <a:spcAft>
                <a:spcPts val="1200"/>
              </a:spcAft>
              <a:tabLst>
                <a:tab pos="2172970" algn="l"/>
              </a:tabLst>
            </a:pP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L="0" marR="0" algn="just">
              <a:spcBef>
                <a:spcPts val="0"/>
              </a:spcBef>
              <a:spcAft>
                <a:spcPts val="0"/>
              </a:spcAft>
              <a:tabLst>
                <a:tab pos="2172970" algn="l"/>
              </a:tabLst>
            </a:pPr>
            <a:r>
              <a:rPr lang="en-US" sz="1800" dirty="0">
                <a:effectLst/>
                <a:latin typeface="CG Times"/>
                <a:ea typeface="Times New Roman" panose="02020603050405020304" pitchFamily="18" charset="0"/>
                <a:cs typeface="Times New Roman" panose="02020603050405020304" pitchFamily="18" charset="0"/>
              </a:rPr>
              <a:t> </a:t>
            </a:r>
          </a:p>
          <a:p>
            <a:endParaRPr lang="en-US" dirty="0"/>
          </a:p>
        </p:txBody>
      </p:sp>
      <p:pic>
        <p:nvPicPr>
          <p:cNvPr id="16" name="Picture 15">
            <a:extLst>
              <a:ext uri="{FF2B5EF4-FFF2-40B4-BE49-F238E27FC236}">
                <a16:creationId xmlns:a16="http://schemas.microsoft.com/office/drawing/2014/main" id="{8B1811B1-9993-42A7-B18F-311987AD64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FDF21151-CBB6-029F-2B91-894E131D9A22}"/>
              </a:ext>
            </a:extLst>
          </p:cNvPr>
          <p:cNvSpPr txBox="1">
            <a:spLocks/>
          </p:cNvSpPr>
          <p:nvPr/>
        </p:nvSpPr>
        <p:spPr>
          <a:xfrm>
            <a:off x="10670747" y="641936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3713232911"/>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8</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85BE2FD6-E8FC-4F18-9EC6-47D93701EA17}"/>
              </a:ext>
            </a:extLst>
          </p:cNvPr>
          <p:cNvSpPr txBox="1"/>
          <p:nvPr/>
        </p:nvSpPr>
        <p:spPr>
          <a:xfrm>
            <a:off x="1041596" y="201627"/>
            <a:ext cx="10731307" cy="1077218"/>
          </a:xfrm>
          <a:prstGeom prst="rect">
            <a:avLst/>
          </a:prstGeom>
          <a:noFill/>
        </p:spPr>
        <p:txBody>
          <a:bodyPr wrap="square" rtlCol="0">
            <a:spAutoFit/>
          </a:bodyPr>
          <a:lstStyle/>
          <a:p>
            <a:pPr marL="0" marR="0">
              <a:spcBef>
                <a:spcPts val="0"/>
              </a:spcBef>
              <a:spcAft>
                <a:spcPts val="0"/>
              </a:spcAft>
              <a:tabLst>
                <a:tab pos="2172970" algn="l"/>
              </a:tabLst>
            </a:pPr>
            <a:r>
              <a:rPr lang="en-US" sz="3200" b="1" dirty="0">
                <a:ea typeface="Times New Roman" panose="02020603050405020304" pitchFamily="18" charset="0"/>
                <a:cs typeface="Times New Roman" panose="02020603050405020304" pitchFamily="18" charset="0"/>
              </a:rPr>
              <a:t>Who Provides the Care and Where?  </a:t>
            </a:r>
          </a:p>
          <a:p>
            <a:pPr marL="0" marR="0">
              <a:spcBef>
                <a:spcPts val="0"/>
              </a:spcBef>
              <a:spcAft>
                <a:spcPts val="0"/>
              </a:spcAft>
              <a:tabLst>
                <a:tab pos="2172970" algn="l"/>
              </a:tabLst>
            </a:pPr>
            <a:endParaRPr lang="en-US" sz="3200" b="1" dirty="0">
              <a:effectLst/>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11117F6-4743-4507-9E98-2F120D48A68F}"/>
              </a:ext>
            </a:extLst>
          </p:cNvPr>
          <p:cNvSpPr txBox="1"/>
          <p:nvPr/>
        </p:nvSpPr>
        <p:spPr>
          <a:xfrm>
            <a:off x="1071727" y="763737"/>
            <a:ext cx="9473184" cy="4493538"/>
          </a:xfrm>
          <a:prstGeom prst="rect">
            <a:avLst/>
          </a:prstGeom>
          <a:noFill/>
        </p:spPr>
        <p:txBody>
          <a:bodyPr wrap="square" rtlCol="0">
            <a:spAutoFit/>
          </a:bodyPr>
          <a:lstStyle/>
          <a:p>
            <a:pPr marL="0" marR="0">
              <a:spcBef>
                <a:spcPts val="0"/>
              </a:spcBef>
              <a:spcAft>
                <a:spcPts val="0"/>
              </a:spcAft>
              <a:tabLst>
                <a:tab pos="2172970" algn="l"/>
              </a:tabLst>
            </a:pPr>
            <a:r>
              <a:rPr lang="en-US" sz="2000" b="1" dirty="0">
                <a:effectLst/>
                <a:latin typeface="Open Sans" panose="020B0606030504020204" pitchFamily="34" charset="0"/>
                <a:ea typeface="Open Sans" panose="020B0606030504020204" pitchFamily="34" charset="0"/>
                <a:cs typeface="Open Sans" panose="020B0606030504020204" pitchFamily="34" charset="0"/>
              </a:rPr>
              <a:t>Palliative </a:t>
            </a:r>
            <a:r>
              <a:rPr lang="en-US" sz="2000" b="1" dirty="0">
                <a:latin typeface="Open Sans" panose="020B0606030504020204" pitchFamily="34" charset="0"/>
                <a:ea typeface="Open Sans" panose="020B0606030504020204" pitchFamily="34" charset="0"/>
                <a:cs typeface="Open Sans" panose="020B0606030504020204" pitchFamily="34" charset="0"/>
              </a:rPr>
              <a:t>care </a:t>
            </a:r>
            <a:r>
              <a:rPr lang="en-US" sz="2000" dirty="0">
                <a:latin typeface="Open Sans" panose="020B0606030504020204" pitchFamily="34" charset="0"/>
                <a:ea typeface="Open Sans" panose="020B0606030504020204" pitchFamily="34" charset="0"/>
                <a:cs typeface="Open Sans" panose="020B0606030504020204" pitchFamily="34" charset="0"/>
              </a:rPr>
              <a:t>is provided by a team that may include a doctor specializing in palliative medicine, a nurse, a pharmacist, a social worker, a dietitian, a chaplain, and volunteers.  </a:t>
            </a:r>
          </a:p>
          <a:p>
            <a:pPr marL="0" marR="0">
              <a:spcBef>
                <a:spcPts val="0"/>
              </a:spcBef>
              <a:spcAft>
                <a:spcPts val="0"/>
              </a:spcAft>
              <a:tabLst>
                <a:tab pos="2172970" algn="l"/>
              </a:tabLst>
            </a:pP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L="0" marR="0">
              <a:spcBef>
                <a:spcPts val="0"/>
              </a:spcBef>
              <a:spcAft>
                <a:spcPts val="0"/>
              </a:spcAft>
              <a:tabLst>
                <a:tab pos="2172970" algn="l"/>
              </a:tabLst>
            </a:pPr>
            <a:r>
              <a:rPr lang="en-US" sz="2000" b="1" dirty="0">
                <a:latin typeface="Open Sans" panose="020B0606030504020204" pitchFamily="34" charset="0"/>
                <a:ea typeface="Open Sans" panose="020B0606030504020204" pitchFamily="34" charset="0"/>
                <a:cs typeface="Open Sans" panose="020B0606030504020204" pitchFamily="34" charset="0"/>
              </a:rPr>
              <a:t>Hospice care </a:t>
            </a:r>
            <a:r>
              <a:rPr lang="en-US" sz="2000" dirty="0">
                <a:latin typeface="Open Sans" panose="020B0606030504020204" pitchFamily="34" charset="0"/>
                <a:ea typeface="Open Sans" panose="020B0606030504020204" pitchFamily="34" charset="0"/>
                <a:cs typeface="Open Sans" panose="020B0606030504020204" pitchFamily="34" charset="0"/>
              </a:rPr>
              <a:t>is also provided by a team that may include the hospice medical director, a nurse case manager, a social worker, a bereavement counselor, a home health aide, and hospice volunteers.  </a:t>
            </a:r>
          </a:p>
          <a:p>
            <a:pPr marL="0" marR="0">
              <a:spcBef>
                <a:spcPts val="0"/>
              </a:spcBef>
              <a:spcAft>
                <a:spcPts val="0"/>
              </a:spcAft>
              <a:tabLst>
                <a:tab pos="2172970" algn="l"/>
              </a:tabLst>
            </a:pP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L="0" marR="0">
              <a:spcBef>
                <a:spcPts val="0"/>
              </a:spcBef>
              <a:spcAft>
                <a:spcPts val="0"/>
              </a:spcAft>
              <a:tabLst>
                <a:tab pos="2172970" algn="l"/>
              </a:tabLst>
            </a:pPr>
            <a:r>
              <a:rPr lang="en-US" sz="2000" dirty="0">
                <a:latin typeface="Open Sans" panose="020B0606030504020204" pitchFamily="34" charset="0"/>
                <a:ea typeface="Open Sans" panose="020B0606030504020204" pitchFamily="34" charset="0"/>
                <a:cs typeface="Open Sans" panose="020B0606030504020204" pitchFamily="34" charset="0"/>
              </a:rPr>
              <a:t>Most home health agencies also offer hospice care.  Most treatment providers for chronic life-threatening conditions can offer palliative care.  Physician orders are required to start both palliative care and hospice care.  </a:t>
            </a: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R="0" lvl="0">
              <a:spcBef>
                <a:spcPts val="0"/>
              </a:spcBef>
              <a:spcAft>
                <a:spcPts val="1200"/>
              </a:spcAft>
              <a:tabLst>
                <a:tab pos="2172970" algn="l"/>
              </a:tabLst>
            </a:pPr>
            <a:endParaRPr lang="en-US" sz="2000" dirty="0">
              <a:effectLst/>
              <a:latin typeface="Open Sans" panose="020B0606030504020204" pitchFamily="34" charset="0"/>
              <a:ea typeface="Open Sans" panose="020B0606030504020204" pitchFamily="34" charset="0"/>
              <a:cs typeface="Open Sans" panose="020B0606030504020204" pitchFamily="34" charset="0"/>
            </a:endParaRPr>
          </a:p>
          <a:p>
            <a:pPr marL="0" marR="0" algn="just">
              <a:spcBef>
                <a:spcPts val="0"/>
              </a:spcBef>
              <a:spcAft>
                <a:spcPts val="0"/>
              </a:spcAft>
              <a:tabLst>
                <a:tab pos="2172970" algn="l"/>
              </a:tabLst>
            </a:pPr>
            <a:r>
              <a:rPr lang="en-US" sz="1800" dirty="0">
                <a:effectLst/>
                <a:latin typeface="CG Times"/>
                <a:ea typeface="Times New Roman" panose="02020603050405020304" pitchFamily="18" charset="0"/>
                <a:cs typeface="Times New Roman" panose="02020603050405020304" pitchFamily="18" charset="0"/>
              </a:rPr>
              <a:t> </a:t>
            </a:r>
          </a:p>
          <a:p>
            <a:endParaRPr lang="en-US" dirty="0"/>
          </a:p>
        </p:txBody>
      </p:sp>
      <p:pic>
        <p:nvPicPr>
          <p:cNvPr id="16" name="Picture 15">
            <a:extLst>
              <a:ext uri="{FF2B5EF4-FFF2-40B4-BE49-F238E27FC236}">
                <a16:creationId xmlns:a16="http://schemas.microsoft.com/office/drawing/2014/main" id="{8B1811B1-9993-42A7-B18F-311987AD64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FDF21151-CBB6-029F-2B91-894E131D9A22}"/>
              </a:ext>
            </a:extLst>
          </p:cNvPr>
          <p:cNvSpPr txBox="1">
            <a:spLocks/>
          </p:cNvSpPr>
          <p:nvPr/>
        </p:nvSpPr>
        <p:spPr>
          <a:xfrm>
            <a:off x="10670747" y="641936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592148828"/>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9</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85BE2FD6-E8FC-4F18-9EC6-47D93701EA17}"/>
              </a:ext>
            </a:extLst>
          </p:cNvPr>
          <p:cNvSpPr txBox="1"/>
          <p:nvPr/>
        </p:nvSpPr>
        <p:spPr>
          <a:xfrm>
            <a:off x="442665" y="191220"/>
            <a:ext cx="10731307" cy="1077218"/>
          </a:xfrm>
          <a:prstGeom prst="rect">
            <a:avLst/>
          </a:prstGeom>
          <a:noFill/>
        </p:spPr>
        <p:txBody>
          <a:bodyPr wrap="square" rtlCol="0">
            <a:spAutoFit/>
          </a:bodyPr>
          <a:lstStyle/>
          <a:p>
            <a:pPr marL="0" marR="0">
              <a:spcBef>
                <a:spcPts val="0"/>
              </a:spcBef>
              <a:spcAft>
                <a:spcPts val="0"/>
              </a:spcAft>
              <a:tabLst>
                <a:tab pos="2172970" algn="l"/>
              </a:tabLst>
            </a:pPr>
            <a:r>
              <a:rPr lang="en-US" sz="3200" b="1" dirty="0">
                <a:ea typeface="Times New Roman" panose="02020603050405020304" pitchFamily="18" charset="0"/>
                <a:cs typeface="Times New Roman" panose="02020603050405020304" pitchFamily="18" charset="0"/>
              </a:rPr>
              <a:t>Does Medicare pay for Palliative and Hospice Care? </a:t>
            </a:r>
          </a:p>
          <a:p>
            <a:pPr marL="0" marR="0">
              <a:spcBef>
                <a:spcPts val="0"/>
              </a:spcBef>
              <a:spcAft>
                <a:spcPts val="0"/>
              </a:spcAft>
              <a:tabLst>
                <a:tab pos="2172970" algn="l"/>
              </a:tabLst>
            </a:pPr>
            <a:endParaRPr lang="en-US" sz="3200" b="1" dirty="0">
              <a:effectLst/>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11117F6-4743-4507-9E98-2F120D48A68F}"/>
              </a:ext>
            </a:extLst>
          </p:cNvPr>
          <p:cNvSpPr txBox="1"/>
          <p:nvPr/>
        </p:nvSpPr>
        <p:spPr>
          <a:xfrm>
            <a:off x="454853" y="1109177"/>
            <a:ext cx="9473184" cy="2862322"/>
          </a:xfrm>
          <a:prstGeom prst="rect">
            <a:avLst/>
          </a:prstGeom>
          <a:noFill/>
        </p:spPr>
        <p:txBody>
          <a:bodyPr wrap="square" rtlCol="0">
            <a:spAutoFit/>
          </a:bodyPr>
          <a:lstStyle/>
          <a:p>
            <a:pPr marL="0" marR="0">
              <a:spcBef>
                <a:spcPts val="0"/>
              </a:spcBef>
              <a:spcAft>
                <a:spcPts val="0"/>
              </a:spcAft>
              <a:tabLst>
                <a:tab pos="2172970" algn="l"/>
              </a:tabLst>
            </a:pPr>
            <a:r>
              <a:rPr lang="en-US" sz="2000" dirty="0">
                <a:effectLst/>
                <a:latin typeface="Open Sans" panose="020B0606030504020204" pitchFamily="34" charset="0"/>
                <a:ea typeface="Open Sans" panose="020B0606030504020204" pitchFamily="34" charset="0"/>
                <a:cs typeface="Open Sans" panose="020B0606030504020204" pitchFamily="34" charset="0"/>
              </a:rPr>
              <a:t>Medicare Part B, most Commercial Insurance, and Tricare, Veteran’s Health Coverage, and Medicaid pay for some palliative care, depending on the treatment. Medicare generally does not separate palliative care from the rest of a person’s covered services, so a palliative care provider will be paid like any doctor.</a:t>
            </a:r>
          </a:p>
          <a:p>
            <a:pPr marL="0" marR="0">
              <a:spcBef>
                <a:spcPts val="0"/>
              </a:spcBef>
              <a:spcAft>
                <a:spcPts val="0"/>
              </a:spcAft>
              <a:tabLst>
                <a:tab pos="2172970" algn="l"/>
              </a:tabLst>
            </a:pPr>
            <a:endParaRPr lang="en-US" sz="2000" dirty="0">
              <a:latin typeface="Open Sans" panose="020B0606030504020204" pitchFamily="34" charset="0"/>
              <a:ea typeface="Open Sans" panose="020B0606030504020204" pitchFamily="34" charset="0"/>
              <a:cs typeface="Open Sans" panose="020B0606030504020204" pitchFamily="34" charset="0"/>
            </a:endParaRPr>
          </a:p>
          <a:p>
            <a:pPr marL="0" marR="0">
              <a:spcBef>
                <a:spcPts val="0"/>
              </a:spcBef>
              <a:spcAft>
                <a:spcPts val="0"/>
              </a:spcAft>
              <a:tabLst>
                <a:tab pos="2172970" algn="l"/>
              </a:tabLst>
            </a:pPr>
            <a:r>
              <a:rPr lang="en-US" sz="2000" dirty="0">
                <a:latin typeface="Open Sans" panose="020B0606030504020204" pitchFamily="34" charset="0"/>
                <a:ea typeface="Open Sans" panose="020B0606030504020204" pitchFamily="34" charset="0"/>
                <a:cs typeface="Open Sans" panose="020B0606030504020204" pitchFamily="34" charset="0"/>
              </a:rPr>
              <a:t>Medicare Part A, most Commercial Insurance, Tricare, Veteran’s Health Coverage, and Medicaid pay for Hospice Care.  More details on the following slide.  </a:t>
            </a:r>
            <a:endParaRPr lang="en-US" dirty="0"/>
          </a:p>
        </p:txBody>
      </p:sp>
      <p:pic>
        <p:nvPicPr>
          <p:cNvPr id="16" name="Picture 15">
            <a:extLst>
              <a:ext uri="{FF2B5EF4-FFF2-40B4-BE49-F238E27FC236}">
                <a16:creationId xmlns:a16="http://schemas.microsoft.com/office/drawing/2014/main" id="{8B1811B1-9993-42A7-B18F-311987AD64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FDF21151-CBB6-029F-2B91-894E131D9A22}"/>
              </a:ext>
            </a:extLst>
          </p:cNvPr>
          <p:cNvSpPr txBox="1">
            <a:spLocks/>
          </p:cNvSpPr>
          <p:nvPr/>
        </p:nvSpPr>
        <p:spPr>
          <a:xfrm>
            <a:off x="10670747" y="6419367"/>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06/27/2023</a:t>
            </a:r>
          </a:p>
        </p:txBody>
      </p:sp>
    </p:spTree>
    <p:extLst>
      <p:ext uri="{BB962C8B-B14F-4D97-AF65-F5344CB8AC3E}">
        <p14:creationId xmlns:p14="http://schemas.microsoft.com/office/powerpoint/2010/main" val="809304005"/>
      </p:ext>
    </p:extLst>
  </p:cSld>
  <p:clrMapOvr>
    <a:masterClrMapping/>
  </p:clrMapOvr>
  <p:transition spd="slow">
    <p:push/>
  </p:transition>
</p:sld>
</file>

<file path=ppt/theme/theme1.xml><?xml version="1.0" encoding="utf-8"?>
<a:theme xmlns:a="http://schemas.openxmlformats.org/drawingml/2006/main" name="Auditors Office">
  <a:themeElements>
    <a:clrScheme name="Auditor's Office">
      <a:dk1>
        <a:sysClr val="windowText" lastClr="000000"/>
      </a:dk1>
      <a:lt1>
        <a:sysClr val="window" lastClr="FFFFFF"/>
      </a:lt1>
      <a:dk2>
        <a:srgbClr val="394D76"/>
      </a:dk2>
      <a:lt2>
        <a:srgbClr val="E7E6E6"/>
      </a:lt2>
      <a:accent1>
        <a:srgbClr val="6AC1ED"/>
      </a:accent1>
      <a:accent2>
        <a:srgbClr val="DB595B"/>
      </a:accent2>
      <a:accent3>
        <a:srgbClr val="751719"/>
      </a:accent3>
      <a:accent4>
        <a:srgbClr val="32AAE6"/>
      </a:accent4>
      <a:accent5>
        <a:srgbClr val="CD2D31"/>
      </a:accent5>
      <a:accent6>
        <a:srgbClr val="541012"/>
      </a:accent6>
      <a:hlink>
        <a:srgbClr val="6AC1ED"/>
      </a:hlink>
      <a:folHlink>
        <a:srgbClr val="32AAE6"/>
      </a:folHlink>
    </a:clrScheme>
    <a:fontScheme name="Custom 1">
      <a:majorFont>
        <a:latin typeface="Bebas Neue"/>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14747</TotalTime>
  <Words>2102</Words>
  <Application>Microsoft Office PowerPoint</Application>
  <PresentationFormat>Widescreen</PresentationFormat>
  <Paragraphs>182</Paragraphs>
  <Slides>14</Slides>
  <Notes>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14</vt:i4>
      </vt:variant>
    </vt:vector>
  </HeadingPairs>
  <TitlesOfParts>
    <vt:vector size="25" baseType="lpstr">
      <vt:lpstr>Arial</vt:lpstr>
      <vt:lpstr>Bebas Neue</vt:lpstr>
      <vt:lpstr>Calibri</vt:lpstr>
      <vt:lpstr>Calibri Light</vt:lpstr>
      <vt:lpstr>CG Times</vt:lpstr>
      <vt:lpstr>Open Sans</vt:lpstr>
      <vt:lpstr>Open Sans  </vt:lpstr>
      <vt:lpstr>Open Sans Extrabold</vt:lpstr>
      <vt:lpstr>Symbol</vt:lpstr>
      <vt:lpstr>Auditors Office</vt:lpstr>
      <vt:lpstr>Custom Design</vt:lpstr>
      <vt:lpstr>PowerPoint Presentation</vt:lpstr>
      <vt:lpstr>PowerPoint Presentation</vt:lpstr>
      <vt:lpstr>Disclaimer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TMint Developer</dc:creator>
  <cp:lastModifiedBy>Matthew Santelli</cp:lastModifiedBy>
  <cp:revision>295</cp:revision>
  <cp:lastPrinted>2023-09-06T05:26:13Z</cp:lastPrinted>
  <dcterms:created xsi:type="dcterms:W3CDTF">2018-10-24T15:50:45Z</dcterms:created>
  <dcterms:modified xsi:type="dcterms:W3CDTF">2023-11-13T17:38:42Z</dcterms:modified>
</cp:coreProperties>
</file>