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717" r:id="rId2"/>
  </p:sldMasterIdLst>
  <p:notesMasterIdLst>
    <p:notesMasterId r:id="rId25"/>
  </p:notesMasterIdLst>
  <p:handoutMasterIdLst>
    <p:handoutMasterId r:id="rId26"/>
  </p:handoutMasterIdLst>
  <p:sldIdLst>
    <p:sldId id="256" r:id="rId3"/>
    <p:sldId id="502" r:id="rId4"/>
    <p:sldId id="500" r:id="rId5"/>
    <p:sldId id="496" r:id="rId6"/>
    <p:sldId id="478" r:id="rId7"/>
    <p:sldId id="479" r:id="rId8"/>
    <p:sldId id="377" r:id="rId9"/>
    <p:sldId id="499" r:id="rId10"/>
    <p:sldId id="480" r:id="rId11"/>
    <p:sldId id="481" r:id="rId12"/>
    <p:sldId id="482" r:id="rId13"/>
    <p:sldId id="483" r:id="rId14"/>
    <p:sldId id="501" r:id="rId15"/>
    <p:sldId id="484" r:id="rId16"/>
    <p:sldId id="485" r:id="rId17"/>
    <p:sldId id="509" r:id="rId18"/>
    <p:sldId id="506" r:id="rId19"/>
    <p:sldId id="507" r:id="rId20"/>
    <p:sldId id="508" r:id="rId21"/>
    <p:sldId id="504" r:id="rId22"/>
    <p:sldId id="505" r:id="rId23"/>
    <p:sldId id="495" r:id="rId24"/>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ew Santelli" initials="MS" lastIdx="1" clrIdx="0">
    <p:extLst>
      <p:ext uri="{19B8F6BF-5375-455C-9EA6-DF929625EA0E}">
        <p15:presenceInfo xmlns:p15="http://schemas.microsoft.com/office/powerpoint/2012/main" userId="S::matthew.santelli@piercecountywa.gov::a7c42603-fa4e-49e6-8968-f9ccba555d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800080"/>
    <a:srgbClr val="1395D3"/>
    <a:srgbClr val="F99D41"/>
    <a:srgbClr val="39B09E"/>
    <a:srgbClr val="C72129"/>
    <a:srgbClr val="5C2B80"/>
    <a:srgbClr val="0082C8"/>
    <a:srgbClr val="285A83"/>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DDD242-33FF-4492-A0C8-CDA5E2F51818}" v="20" dt="2021-07-06T21:53:15.4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70" autoAdjust="0"/>
    <p:restoredTop sz="86134" autoAdjust="0"/>
  </p:normalViewPr>
  <p:slideViewPr>
    <p:cSldViewPr snapToGrid="0">
      <p:cViewPr varScale="1">
        <p:scale>
          <a:sx n="53" d="100"/>
          <a:sy n="53" d="100"/>
        </p:scale>
        <p:origin x="880" y="48"/>
      </p:cViewPr>
      <p:guideLst>
        <p:guide orient="horz" pos="2160"/>
        <p:guide pos="3840"/>
      </p:guideLst>
    </p:cSldViewPr>
  </p:slideViewPr>
  <p:notesTextViewPr>
    <p:cViewPr>
      <p:scale>
        <a:sx n="1" d="1"/>
        <a:sy n="1" d="1"/>
      </p:scale>
      <p:origin x="0" y="0"/>
    </p:cViewPr>
  </p:notesTextViewPr>
  <p:notesViewPr>
    <p:cSldViewPr snapToGrid="0">
      <p:cViewPr varScale="1">
        <p:scale>
          <a:sx n="52" d="100"/>
          <a:sy n="52" d="100"/>
        </p:scale>
        <p:origin x="286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558EA2-54F0-4A45-A3DD-AEE90C8CCB93}"/>
              </a:ext>
            </a:extLst>
          </p:cNvPr>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dirty="0"/>
          </a:p>
        </p:txBody>
      </p:sp>
      <p:sp>
        <p:nvSpPr>
          <p:cNvPr id="3" name="Date Placeholder 2">
            <a:extLst>
              <a:ext uri="{FF2B5EF4-FFF2-40B4-BE49-F238E27FC236}">
                <a16:creationId xmlns:a16="http://schemas.microsoft.com/office/drawing/2014/main" id="{0FFA5D89-8B76-4531-867D-092F22DE8A36}"/>
              </a:ext>
            </a:extLst>
          </p:cNvPr>
          <p:cNvSpPr>
            <a:spLocks noGrp="1"/>
          </p:cNvSpPr>
          <p:nvPr>
            <p:ph type="dt" sz="quarter" idx="1"/>
          </p:nvPr>
        </p:nvSpPr>
        <p:spPr>
          <a:xfrm>
            <a:off x="4008705" y="0"/>
            <a:ext cx="3066733" cy="469780"/>
          </a:xfrm>
          <a:prstGeom prst="rect">
            <a:avLst/>
          </a:prstGeom>
        </p:spPr>
        <p:txBody>
          <a:bodyPr vert="horz" lIns="93936" tIns="46968" rIns="93936" bIns="46968" rtlCol="0"/>
          <a:lstStyle>
            <a:lvl1pPr algn="r">
              <a:defRPr sz="1200"/>
            </a:lvl1pPr>
          </a:lstStyle>
          <a:p>
            <a:fld id="{69007CB4-2820-4182-9697-199D997E2268}" type="datetimeFigureOut">
              <a:rPr lang="en-US" smtClean="0"/>
              <a:t>10/13/2024</a:t>
            </a:fld>
            <a:endParaRPr lang="en-US" dirty="0"/>
          </a:p>
        </p:txBody>
      </p:sp>
      <p:sp>
        <p:nvSpPr>
          <p:cNvPr id="4" name="Footer Placeholder 3">
            <a:extLst>
              <a:ext uri="{FF2B5EF4-FFF2-40B4-BE49-F238E27FC236}">
                <a16:creationId xmlns:a16="http://schemas.microsoft.com/office/drawing/2014/main" id="{4B9C327F-207D-45B9-8E4A-37A15FD02F61}"/>
              </a:ext>
            </a:extLst>
          </p:cNvPr>
          <p:cNvSpPr>
            <a:spLocks noGrp="1"/>
          </p:cNvSpPr>
          <p:nvPr>
            <p:ph type="ftr" sz="quarter" idx="2"/>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dirty="0"/>
          </a:p>
        </p:txBody>
      </p:sp>
    </p:spTree>
    <p:extLst>
      <p:ext uri="{BB962C8B-B14F-4D97-AF65-F5344CB8AC3E}">
        <p14:creationId xmlns:p14="http://schemas.microsoft.com/office/powerpoint/2010/main" val="3303593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dirty="0"/>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E55510F1-CD6C-E346-956E-DD6A337F75D3}" type="datetimeFigureOut">
              <a:rPr lang="en-US" smtClean="0"/>
              <a:t>10/13/2024</a:t>
            </a:fld>
            <a:endParaRPr lang="en-US" dirty="0"/>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US" dirty="0"/>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CE588C5E-4BF4-3545-8717-4102CE10D842}" type="slidenum">
              <a:rPr lang="en-US" smtClean="0"/>
              <a:t>‹#›</a:t>
            </a:fld>
            <a:endParaRPr lang="en-US" dirty="0"/>
          </a:p>
        </p:txBody>
      </p:sp>
    </p:spTree>
    <p:extLst>
      <p:ext uri="{BB962C8B-B14F-4D97-AF65-F5344CB8AC3E}">
        <p14:creationId xmlns:p14="http://schemas.microsoft.com/office/powerpoint/2010/main" val="1943089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a:t>
            </a:fld>
            <a:endParaRPr lang="en-US" dirty="0"/>
          </a:p>
        </p:txBody>
      </p:sp>
    </p:spTree>
    <p:extLst>
      <p:ext uri="{BB962C8B-B14F-4D97-AF65-F5344CB8AC3E}">
        <p14:creationId xmlns:p14="http://schemas.microsoft.com/office/powerpoint/2010/main" val="2425375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4</a:t>
            </a:fld>
            <a:endParaRPr lang="en-US" dirty="0"/>
          </a:p>
        </p:txBody>
      </p:sp>
    </p:spTree>
    <p:extLst>
      <p:ext uri="{BB962C8B-B14F-4D97-AF65-F5344CB8AC3E}">
        <p14:creationId xmlns:p14="http://schemas.microsoft.com/office/powerpoint/2010/main" val="1801914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7</a:t>
            </a:fld>
            <a:endParaRPr lang="en-US" dirty="0"/>
          </a:p>
        </p:txBody>
      </p:sp>
    </p:spTree>
    <p:extLst>
      <p:ext uri="{BB962C8B-B14F-4D97-AF65-F5344CB8AC3E}">
        <p14:creationId xmlns:p14="http://schemas.microsoft.com/office/powerpoint/2010/main" val="3282735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8</a:t>
            </a:fld>
            <a:endParaRPr lang="en-US" dirty="0"/>
          </a:p>
        </p:txBody>
      </p:sp>
    </p:spTree>
    <p:extLst>
      <p:ext uri="{BB962C8B-B14F-4D97-AF65-F5344CB8AC3E}">
        <p14:creationId xmlns:p14="http://schemas.microsoft.com/office/powerpoint/2010/main" val="1125671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9</a:t>
            </a:fld>
            <a:endParaRPr lang="en-US" dirty="0"/>
          </a:p>
        </p:txBody>
      </p:sp>
    </p:spTree>
    <p:extLst>
      <p:ext uri="{BB962C8B-B14F-4D97-AF65-F5344CB8AC3E}">
        <p14:creationId xmlns:p14="http://schemas.microsoft.com/office/powerpoint/2010/main" val="440280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11</a:t>
            </a:fld>
            <a:endParaRPr lang="en-US" dirty="0"/>
          </a:p>
        </p:txBody>
      </p:sp>
    </p:spTree>
    <p:extLst>
      <p:ext uri="{BB962C8B-B14F-4D97-AF65-F5344CB8AC3E}">
        <p14:creationId xmlns:p14="http://schemas.microsoft.com/office/powerpoint/2010/main" val="26883201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12</a:t>
            </a:fld>
            <a:endParaRPr lang="en-US" dirty="0"/>
          </a:p>
        </p:txBody>
      </p:sp>
    </p:spTree>
    <p:extLst>
      <p:ext uri="{BB962C8B-B14F-4D97-AF65-F5344CB8AC3E}">
        <p14:creationId xmlns:p14="http://schemas.microsoft.com/office/powerpoint/2010/main" val="27664712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13</a:t>
            </a:fld>
            <a:endParaRPr lang="en-US" dirty="0"/>
          </a:p>
        </p:txBody>
      </p:sp>
    </p:spTree>
    <p:extLst>
      <p:ext uri="{BB962C8B-B14F-4D97-AF65-F5344CB8AC3E}">
        <p14:creationId xmlns:p14="http://schemas.microsoft.com/office/powerpoint/2010/main" val="2761667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D91FA-396F-4BE0-A6DD-887ECA6347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28E5E9-78FD-494B-B0D8-E26B3E7960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15FEF2-A0A8-437C-8FA7-8FA4545C3F27}"/>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CDE3C747-D603-4AE9-BFE3-FC12F11721AA}"/>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A43ABDFA-5FB7-43B7-8BE3-C01478C31CBE}"/>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7827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824AC-D9AB-4B4C-BAA8-3D35A61AEB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2239AB-FAD8-4D13-82C0-862B74B8F8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0C1087-3792-4352-8013-43208DB08D17}"/>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A7536B6A-38B9-4C56-9640-B2240887EB3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71FEE6E9-9737-41B9-8A6D-4112B44F817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012894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76E826-13DC-4D62-89BE-9B217BBA2F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B858FB-FEF0-4DED-9B38-415229C101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028759-99CE-43EC-BFDD-4AB3C9ED84FA}"/>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BE4582F0-4175-4E40-8ECE-8D24FFC4432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C8F48193-5667-4994-8DFB-78199F202C02}"/>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282326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Master Slide 01">
    <p:spTree>
      <p:nvGrpSpPr>
        <p:cNvPr id="1" name=""/>
        <p:cNvGrpSpPr/>
        <p:nvPr/>
      </p:nvGrpSpPr>
      <p:grpSpPr>
        <a:xfrm>
          <a:off x="0" y="0"/>
          <a:ext cx="0" cy="0"/>
          <a:chOff x="0" y="0"/>
          <a:chExt cx="0" cy="0"/>
        </a:xfrm>
      </p:grpSpPr>
      <p:sp>
        <p:nvSpPr>
          <p:cNvPr id="28" name="Picture Placeholder 27">
            <a:extLst>
              <a:ext uri="{FF2B5EF4-FFF2-40B4-BE49-F238E27FC236}">
                <a16:creationId xmlns:a16="http://schemas.microsoft.com/office/drawing/2014/main" id="{E41FF086-B9D3-4FD9-B266-315737EBE554}"/>
              </a:ext>
            </a:extLst>
          </p:cNvPr>
          <p:cNvSpPr>
            <a:spLocks noGrp="1"/>
          </p:cNvSpPr>
          <p:nvPr>
            <p:ph type="pic" sz="quarter" idx="10"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430792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Master Slide 15">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777E8560-C677-4B4B-BA83-5027A755C540}"/>
              </a:ext>
            </a:extLst>
          </p:cNvPr>
          <p:cNvSpPr>
            <a:spLocks noGrp="1"/>
          </p:cNvSpPr>
          <p:nvPr>
            <p:ph type="pic" sz="quarter" idx="10" hasCustomPrompt="1"/>
          </p:nvPr>
        </p:nvSpPr>
        <p:spPr>
          <a:xfrm>
            <a:off x="6266130" y="2266572"/>
            <a:ext cx="5050302" cy="4591429"/>
          </a:xfrm>
          <a:custGeom>
            <a:avLst/>
            <a:gdLst>
              <a:gd name="connsiteX0" fmla="*/ 0 w 5050302"/>
              <a:gd name="connsiteY0" fmla="*/ 0 h 4591429"/>
              <a:gd name="connsiteX1" fmla="*/ 5050302 w 5050302"/>
              <a:gd name="connsiteY1" fmla="*/ 0 h 4591429"/>
              <a:gd name="connsiteX2" fmla="*/ 5050302 w 5050302"/>
              <a:gd name="connsiteY2" fmla="*/ 4591429 h 4591429"/>
              <a:gd name="connsiteX3" fmla="*/ 0 w 5050302"/>
              <a:gd name="connsiteY3" fmla="*/ 4591429 h 4591429"/>
            </a:gdLst>
            <a:ahLst/>
            <a:cxnLst>
              <a:cxn ang="0">
                <a:pos x="connsiteX0" y="connsiteY0"/>
              </a:cxn>
              <a:cxn ang="0">
                <a:pos x="connsiteX1" y="connsiteY1"/>
              </a:cxn>
              <a:cxn ang="0">
                <a:pos x="connsiteX2" y="connsiteY2"/>
              </a:cxn>
              <a:cxn ang="0">
                <a:pos x="connsiteX3" y="connsiteY3"/>
              </a:cxn>
            </a:cxnLst>
            <a:rect l="l" t="t" r="r" b="b"/>
            <a:pathLst>
              <a:path w="5050302" h="4591429">
                <a:moveTo>
                  <a:pt x="0" y="0"/>
                </a:moveTo>
                <a:lnTo>
                  <a:pt x="5050302" y="0"/>
                </a:lnTo>
                <a:lnTo>
                  <a:pt x="5050302" y="4591429"/>
                </a:lnTo>
                <a:lnTo>
                  <a:pt x="0" y="4591429"/>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369431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aster Slide 25">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9755BCD-2319-6F49-8CE2-ACFEA918C6FE}"/>
              </a:ext>
            </a:extLst>
          </p:cNvPr>
          <p:cNvSpPr>
            <a:spLocks noGrp="1"/>
          </p:cNvSpPr>
          <p:nvPr>
            <p:ph type="pic" sz="quarter" idx="10" hasCustomPrompt="1"/>
          </p:nvPr>
        </p:nvSpPr>
        <p:spPr>
          <a:xfrm>
            <a:off x="0" y="4000366"/>
            <a:ext cx="12192000" cy="2857634"/>
          </a:xfrm>
          <a:custGeom>
            <a:avLst/>
            <a:gdLst>
              <a:gd name="connsiteX0" fmla="*/ 0 w 12192000"/>
              <a:gd name="connsiteY0" fmla="*/ 0 h 2857634"/>
              <a:gd name="connsiteX1" fmla="*/ 12192000 w 12192000"/>
              <a:gd name="connsiteY1" fmla="*/ 0 h 2857634"/>
              <a:gd name="connsiteX2" fmla="*/ 12192000 w 12192000"/>
              <a:gd name="connsiteY2" fmla="*/ 2857634 h 2857634"/>
              <a:gd name="connsiteX3" fmla="*/ 0 w 12192000"/>
              <a:gd name="connsiteY3" fmla="*/ 2857634 h 2857634"/>
            </a:gdLst>
            <a:ahLst/>
            <a:cxnLst>
              <a:cxn ang="0">
                <a:pos x="connsiteX0" y="connsiteY0"/>
              </a:cxn>
              <a:cxn ang="0">
                <a:pos x="connsiteX1" y="connsiteY1"/>
              </a:cxn>
              <a:cxn ang="0">
                <a:pos x="connsiteX2" y="connsiteY2"/>
              </a:cxn>
              <a:cxn ang="0">
                <a:pos x="connsiteX3" y="connsiteY3"/>
              </a:cxn>
            </a:cxnLst>
            <a:rect l="l" t="t" r="r" b="b"/>
            <a:pathLst>
              <a:path w="12192000" h="2857634">
                <a:moveTo>
                  <a:pt x="0" y="0"/>
                </a:moveTo>
                <a:lnTo>
                  <a:pt x="12192000" y="0"/>
                </a:lnTo>
                <a:lnTo>
                  <a:pt x="12192000" y="2857634"/>
                </a:lnTo>
                <a:lnTo>
                  <a:pt x="0" y="2857634"/>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980828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5184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89359-779A-4207-883C-874F2D8D42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FB2122-5803-465B-972B-8062D3F31208}"/>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a:extLst>
              <a:ext uri="{FF2B5EF4-FFF2-40B4-BE49-F238E27FC236}">
                <a16:creationId xmlns:a16="http://schemas.microsoft.com/office/drawing/2014/main" id="{E0BA1B66-2C01-47AC-B101-C540CBCB46EE}"/>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A6669C4-CB90-40F2-AF07-4B95892E226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852831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53FE-317B-4362-BD64-763E7DC6E1E7}"/>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6170DC-1ADB-4DBD-8F02-EED40A619EF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EAEB97-1F9C-41F4-BDD3-4F978008B2F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4B054187-A251-4683-871F-16B35D056E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D102BD3-BD25-4715-8E3F-BC39C4F83510}"/>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902714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068F0-42A9-4746-8C2B-A716F8DA34F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D32FB32-54DC-412B-A513-A2856D09D74B}"/>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DE0D1C-4775-4A56-8D2B-640B05B9F32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21C2C963-3098-4CEC-8991-05EFEA97C6B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8CC6E8B6-041A-4476-A34C-551D51FC0F7E}"/>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9441249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1DBBC-8D1B-4F03-901F-5C95073B9146}"/>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83B53-CDFF-4FA0-B839-06E9ABDEFB0F}"/>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9F585E-E32A-45CF-9E5B-40BBA30DA928}"/>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EF756CC9-42A9-43D4-8F89-0E07BAEB3AF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53DCF4B-7C4E-4DA2-A8B9-8E3063FFD2A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84549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AC82E-30F6-439A-8399-3495EE47FF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73161-9EDB-48A2-8A5C-8212277B3D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302B19-708F-40AA-9232-9B8CF1C5D1A5}"/>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12DA3B52-744C-4742-82B7-B3668E4390C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1B72C69A-0F85-4147-874F-19D0B981035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27283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B1937-7A32-4633-A579-CD5DD9EE06A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808C5C35-F234-4374-A0ED-CE1E05B7222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EF1D2B-CF17-4FCD-AE2E-DE1E45A779DA}"/>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1A30D4-A7B2-4A6A-B01F-003458368491}"/>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1267A2A-5AEC-47CE-BAF9-63E67937B2F1}"/>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A041391C-0A29-46E9-815B-F84A71A09E1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41125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8622-0221-4225-A503-28A87B06C04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9EA3D459-3914-4B28-88EA-06FE39145DA7}"/>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4F004F-B41B-4352-B9F8-DA7768FF28DE}"/>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326398-A1AC-44D9-9393-B7625B4E4BFD}"/>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A78678-0317-4346-8F9D-9F589A6F4E93}"/>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D251A3-07EC-4E1A-BBFC-7C96591C4A11}"/>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E386ED-D9D6-48FF-9828-DBC06352BA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95862889-21E6-4D9A-A26D-ABFF665B6B8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7175101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2FC42-F5BB-4E3B-A9F0-F278965B9BB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8E8D6F2A-1FA5-40E4-9C4D-4C9F0ADCA73E}"/>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B967C5A2-C5D0-4CBC-8B1D-A838EF3FF8F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DBD4DB3A-4F50-447E-B6C3-C97133F209D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160187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8E45F1-BD55-48E9-96B8-22BA9897549A}"/>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4661F135-9279-4639-B96B-86FD3275CE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783227C1-D464-41A8-A920-1F12EBDC8A7C}"/>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036881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1A391-6907-49C8-ABF9-35B1B18D969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84C8B7-18A5-4834-BC16-BA584823E437}"/>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DE299A-5754-4E97-957F-CBDF11D95A7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4BD734-BB72-4D76-9BFF-FFAABF23EC2D}"/>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E933A63-C14E-44E1-84E5-32C3D8DD570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E273F725-8382-49DB-A0B0-B4D6CFFA7D4F}"/>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2046079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E07FF-9C6D-4809-8A0D-7FE58431360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FA22FD-1DAB-494C-B936-AF06937E0AC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D0745B5-8E9F-401F-B2B2-F817AD955F8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D37CF9-A1C1-4334-B749-EB8F09AB7906}"/>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C7030A43-5FDB-4FEB-B34C-BF9A6522C31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041AB832-333B-4085-BF7B-B0454A14C77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1577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C85D0-60FA-4F1B-B595-3C10D3D4FA6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FE0E73-20A7-4A2E-B26F-72B35B53CEFC}"/>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CF321-28FC-4D5E-8B00-1DE5B4EB8851}"/>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61429A2D-F0CE-40A3-A0D5-C3636F8C830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FF21712-AEC5-436F-B180-F87BF812AABD}"/>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6636377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A093D8-68D2-40DC-9CF6-0CBA267D6C1C}"/>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AA7944-4A5E-4F07-8972-67E4A5FB3EF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3BD59-66E7-4D08-B805-8EF908E7A0C3}"/>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F237748F-AC2F-4334-858E-431D9C34A44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BC7DFA07-0CFB-43E1-A6EF-51EBCD53F97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393235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A7486-507E-467E-A744-45E4BB0B91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E14E30-227D-4D9A-8DBE-32C7ED1203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B850A-5980-4A6B-9709-097CD9EBE0C6}"/>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BE75D359-26EA-4099-B98D-E84691A6A4F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4A4AF6A-E72F-4017-81BF-01BD6F8A228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4205928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EDBA-8DC7-48E9-A855-29FD96D892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CE7EAC-3F4C-4C0C-B1F7-1B2C9759FE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55FBA4-EEE6-421E-B958-282EC01BFE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360F0FB-FA68-48B3-94F9-43CE69CBA505}"/>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a:extLst>
              <a:ext uri="{FF2B5EF4-FFF2-40B4-BE49-F238E27FC236}">
                <a16:creationId xmlns:a16="http://schemas.microsoft.com/office/drawing/2014/main" id="{7C7140E2-6579-4FA0-B8A8-6F5D505C107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96D2B7BE-8520-44A9-8E6C-EE46D0454953}"/>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12338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1991F-C3AF-40B4-869B-59EC0B247D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BAE54F-EC22-4C52-B2B3-32CD7B71DF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4D80DA-E554-46C7-951B-81243D5B13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41E2D-3093-46A4-86BD-F00A7283EA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FAC334-26BC-4E37-B036-30663D05CC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11F060-82E2-472E-AF56-531F3818BD3F}"/>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8" name="Footer Placeholder 7">
            <a:extLst>
              <a:ext uri="{FF2B5EF4-FFF2-40B4-BE49-F238E27FC236}">
                <a16:creationId xmlns:a16="http://schemas.microsoft.com/office/drawing/2014/main" id="{337E9E75-6810-4746-BE3E-AB9C447101F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2F7E6CAA-61F7-48F0-9838-B3DE2CA176CC}"/>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555066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E4CC4-56F0-4805-8C8B-9EEB673C48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0497CA-CDEF-4A12-B8EE-0990ED5DFD9E}"/>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a:extLst>
              <a:ext uri="{FF2B5EF4-FFF2-40B4-BE49-F238E27FC236}">
                <a16:creationId xmlns:a16="http://schemas.microsoft.com/office/drawing/2014/main" id="{BBD09F6F-7970-40B5-9E3D-75660ED06A5B}"/>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C1E01DB4-9726-4382-8674-A938CD8F6F3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039521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A7DC40-217C-4400-B7E5-10761F54676B}"/>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3" name="Footer Placeholder 2">
            <a:extLst>
              <a:ext uri="{FF2B5EF4-FFF2-40B4-BE49-F238E27FC236}">
                <a16:creationId xmlns:a16="http://schemas.microsoft.com/office/drawing/2014/main" id="{0BF9113C-744D-47C7-92E6-EEB5B2B3982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0C61E88C-ECD6-404E-9680-E2F1D9C71F6D}"/>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732591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5088A-DA64-4526-977A-490D457C54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3C7899-A3EC-426A-BA83-B40FE93B40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E2BC9B-DA6B-4D80-875B-C95E08C122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CAB0A0-6B95-4583-AB25-6F842231A711}"/>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a:extLst>
              <a:ext uri="{FF2B5EF4-FFF2-40B4-BE49-F238E27FC236}">
                <a16:creationId xmlns:a16="http://schemas.microsoft.com/office/drawing/2014/main" id="{9A2B356B-F5CE-4521-A128-5B1A586A4F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53DE320D-6E43-41B2-A769-96D128945919}"/>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14953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19FFD-9881-4394-BD1C-D77101F795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FD32E7-2FC9-407C-9D4C-2042304126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D3AD8BD7-5D8D-4C40-9753-FE13AFE90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5DE1CF-39C7-4BED-82E6-ACB7F39B7DE7}"/>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a:extLst>
              <a:ext uri="{FF2B5EF4-FFF2-40B4-BE49-F238E27FC236}">
                <a16:creationId xmlns:a16="http://schemas.microsoft.com/office/drawing/2014/main" id="{00813BFE-3D15-4D9C-A12C-E0938A99E79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2DEAE7A3-FF42-41C7-8EE5-29205EDBA96F}"/>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188169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6F6815-2D36-4388-96A9-C33E70AE0D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8DC63B-9CD9-485C-8A19-13EAFAEB1C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7153715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63" r:id="rId13"/>
    <p:sldLayoutId id="2147483673" r:id="rId14"/>
    <p:sldLayoutId id="2147483677" r:id="rId15"/>
    <p:sldLayoutId id="2147483716" r:id="rId16"/>
  </p:sldLayoutIdLst>
  <p:hf sldNum="0" hdr="0" ft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5B3B65-5696-4C50-BADA-2846C6CAB1CA}"/>
              </a:ext>
            </a:extLst>
          </p:cNvPr>
          <p:cNvSpPr/>
          <p:nvPr userDrawn="1"/>
        </p:nvSpPr>
        <p:spPr>
          <a:xfrm>
            <a:off x="10058400" y="6260123"/>
            <a:ext cx="2133600" cy="597877"/>
          </a:xfrm>
          <a:prstGeom prst="rect">
            <a:avLst/>
          </a:prstGeom>
          <a:solidFill>
            <a:srgbClr val="39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a:extLst>
              <a:ext uri="{FF2B5EF4-FFF2-40B4-BE49-F238E27FC236}">
                <a16:creationId xmlns:a16="http://schemas.microsoft.com/office/drawing/2014/main" id="{7C77239D-F4B2-4AC4-B7D0-FCE2E2D320A4}"/>
              </a:ext>
            </a:extLst>
          </p:cNvPr>
          <p:cNvSpPr>
            <a:spLocks noGrp="1"/>
          </p:cNvSpPr>
          <p:nvPr>
            <p:ph type="dt" sz="half" idx="2"/>
          </p:nvPr>
        </p:nvSpPr>
        <p:spPr>
          <a:xfrm>
            <a:off x="10632834" y="6391522"/>
            <a:ext cx="855785" cy="365125"/>
          </a:xfrm>
          <a:prstGeom prst="rect">
            <a:avLst/>
          </a:prstGeom>
        </p:spPr>
        <p:txBody>
          <a:bodyPr vert="horz" lIns="91440" tIns="45720" rIns="91440" bIns="45720" rtlCol="0" anchor="ctr"/>
          <a:lstStyle>
            <a:lvl1pPr algn="l">
              <a:defRPr sz="11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6" name="Slide Number Placeholder 5">
            <a:extLst>
              <a:ext uri="{FF2B5EF4-FFF2-40B4-BE49-F238E27FC236}">
                <a16:creationId xmlns:a16="http://schemas.microsoft.com/office/drawing/2014/main" id="{DDCB7BE8-4266-45ED-A0F7-4A11DB097E11}"/>
              </a:ext>
            </a:extLst>
          </p:cNvPr>
          <p:cNvSpPr>
            <a:spLocks noGrp="1"/>
          </p:cNvSpPr>
          <p:nvPr>
            <p:ph type="sldNum" sz="quarter" idx="4"/>
          </p:nvPr>
        </p:nvSpPr>
        <p:spPr>
          <a:xfrm>
            <a:off x="11488619" y="6391522"/>
            <a:ext cx="568568" cy="365125"/>
          </a:xfrm>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90971346-E884-406D-8C7C-9462158E8A60}" type="slidenum">
              <a:rPr lang="en-US" smtClean="0"/>
              <a:pPr/>
              <a:t>‹#›</a:t>
            </a:fld>
            <a:endParaRPr lang="en-US" dirty="0"/>
          </a:p>
        </p:txBody>
      </p:sp>
      <p:pic>
        <p:nvPicPr>
          <p:cNvPr id="7" name="Picture 6">
            <a:extLst>
              <a:ext uri="{FF2B5EF4-FFF2-40B4-BE49-F238E27FC236}">
                <a16:creationId xmlns:a16="http://schemas.microsoft.com/office/drawing/2014/main" id="{226F2046-51BE-492D-B1C3-8A003385EB9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177453" y="6391522"/>
            <a:ext cx="367458" cy="391013"/>
          </a:xfrm>
          <a:prstGeom prst="rect">
            <a:avLst/>
          </a:prstGeom>
        </p:spPr>
      </p:pic>
    </p:spTree>
    <p:extLst>
      <p:ext uri="{BB962C8B-B14F-4D97-AF65-F5344CB8AC3E}">
        <p14:creationId xmlns:p14="http://schemas.microsoft.com/office/powerpoint/2010/main" val="2360051154"/>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hyperlink" Target="http://www.alzstore.com/"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https://www.insurance.wa.gov/contact-shiba" TargetMode="External"/><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hyperlink" Target="http://www.soundoutreach.org/"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washingtonlawhelp.org/" TargetMode="External"/><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hyperlink" Target="https://nwjustice.org/get-legal-help"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8" Type="http://schemas.openxmlformats.org/officeDocument/2006/relationships/hyperlink" Target="https://www.piercecountywa.gov/veterans" TargetMode="External"/><Relationship Id="rId3" Type="http://schemas.openxmlformats.org/officeDocument/2006/relationships/hyperlink" Target="http://www.mshh-donorcloset.com/" TargetMode="External"/><Relationship Id="rId7" Type="http://schemas.openxmlformats.org/officeDocument/2006/relationships/hyperlink" Target="https://www.dementialegalplanning.org/" TargetMode="External"/><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hyperlink" Target="https://wacaregivingjourney.com/" TargetMode="External"/><Relationship Id="rId5" Type="http://schemas.openxmlformats.org/officeDocument/2006/relationships/hyperlink" Target="https://www.washingtonconnection.org/" TargetMode="External"/><Relationship Id="rId4" Type="http://schemas.openxmlformats.org/officeDocument/2006/relationships/hyperlink" Target="http://www.alzstore.com/" TargetMode="External"/><Relationship Id="rId9" Type="http://schemas.openxmlformats.org/officeDocument/2006/relationships/hyperlink" Target="https://wacaresfund.wa.gov/"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www.multicare.org/" TargetMode="External"/><Relationship Id="rId2" Type="http://schemas.openxmlformats.org/officeDocument/2006/relationships/image" Target="../media/image2.png"/><Relationship Id="rId1" Type="http://schemas.openxmlformats.org/officeDocument/2006/relationships/slideLayout" Target="../slideLayouts/slideLayout15.xml"/><Relationship Id="rId5" Type="http://schemas.openxmlformats.org/officeDocument/2006/relationships/hyperlink" Target="http://www.alz.org/" TargetMode="External"/><Relationship Id="rId4" Type="http://schemas.openxmlformats.org/officeDocument/2006/relationships/hyperlink" Target="http://www.chifranciscan.org/"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hyperlink" Target="https://www.cdc.gov/media/releases/2015/p0730-US-disability.html" TargetMode="External"/><Relationship Id="rId4" Type="http://schemas.openxmlformats.org/officeDocument/2006/relationships/hyperlink" Target="https://www.strictlylimitedgames.com/"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caregiverconnection.org/alzheimers-care/"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hyperlink" Target="http://nationalacademies.org/hmd/~/media/Files/Activity%20Files/Aging/Family%20Caregiving/Marie%20A%20Bernard.pdf"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www.sageusa.org/wp-content/uploads/2018/05/sageusa-out-visible-lgbt-market-research-full-report.pdf" TargetMode="External"/><Relationship Id="rId4" Type="http://schemas.openxmlformats.org/officeDocument/2006/relationships/hyperlink" Target="https://www.aarp.org/content/dam/aarp/ppi/2015/caregiving-in-the-united-states-2015-report-revised.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D6DCD3E-044C-441A-A956-9DCF1752A659}"/>
              </a:ext>
            </a:extLst>
          </p:cNvPr>
          <p:cNvSpPr txBox="1"/>
          <p:nvPr/>
        </p:nvSpPr>
        <p:spPr>
          <a:xfrm>
            <a:off x="3598878" y="4407786"/>
            <a:ext cx="4994244" cy="1323439"/>
          </a:xfrm>
          <a:prstGeom prst="rect">
            <a:avLst/>
          </a:prstGeom>
          <a:noFill/>
        </p:spPr>
        <p:txBody>
          <a:bodyPr wrap="square" rtlCol="0">
            <a:spAutoFit/>
          </a:bodyPr>
          <a:lstStyle/>
          <a:p>
            <a:pPr algn="ctr"/>
            <a:r>
              <a:rPr lang="en-US" sz="1600" dirty="0">
                <a:latin typeface="+mj-lt"/>
              </a:rPr>
              <a:t>Matthew M. Santelli</a:t>
            </a:r>
          </a:p>
          <a:p>
            <a:pPr algn="ctr"/>
            <a:r>
              <a:rPr lang="en-US" sz="1600" dirty="0">
                <a:latin typeface="+mj-lt"/>
              </a:rPr>
              <a:t>Education and Outreach Specialist</a:t>
            </a:r>
          </a:p>
          <a:p>
            <a:pPr algn="ctr"/>
            <a:r>
              <a:rPr lang="en-US" sz="1600" dirty="0">
                <a:latin typeface="+mj-lt"/>
              </a:rPr>
              <a:t>Pierce County Aging and Disabilities Resource Center</a:t>
            </a:r>
          </a:p>
          <a:p>
            <a:pPr algn="ctr"/>
            <a:endParaRPr lang="en-US" sz="1600" dirty="0">
              <a:latin typeface="+mj-lt"/>
            </a:endParaRPr>
          </a:p>
          <a:p>
            <a:pPr algn="ctr"/>
            <a:endParaRPr lang="en-US" sz="1600" dirty="0">
              <a:latin typeface="+mj-lt"/>
            </a:endParaRPr>
          </a:p>
        </p:txBody>
      </p:sp>
      <p:sp>
        <p:nvSpPr>
          <p:cNvPr id="15" name="TextBox 14">
            <a:extLst>
              <a:ext uri="{FF2B5EF4-FFF2-40B4-BE49-F238E27FC236}">
                <a16:creationId xmlns:a16="http://schemas.microsoft.com/office/drawing/2014/main" id="{BEE8010B-0C25-4FCD-A69A-F5DC2BFE88CD}"/>
              </a:ext>
            </a:extLst>
          </p:cNvPr>
          <p:cNvSpPr txBox="1"/>
          <p:nvPr/>
        </p:nvSpPr>
        <p:spPr>
          <a:xfrm>
            <a:off x="1553310" y="1984831"/>
            <a:ext cx="8991601" cy="3108543"/>
          </a:xfrm>
          <a:prstGeom prst="rect">
            <a:avLst/>
          </a:prstGeom>
          <a:noFill/>
        </p:spPr>
        <p:txBody>
          <a:bodyPr wrap="square" rtlCol="0">
            <a:spAutoFit/>
          </a:bodyPr>
          <a:lstStyle/>
          <a:p>
            <a:pPr algn="ctr"/>
            <a:r>
              <a:rPr lang="en-US" sz="4800" b="1" dirty="0"/>
              <a:t>Caring for the Caregiver</a:t>
            </a:r>
          </a:p>
          <a:p>
            <a:pPr algn="ctr"/>
            <a:r>
              <a:rPr lang="en-US" sz="2800" b="1" dirty="0"/>
              <a:t>A presentation as part of the Pierce County ADRC “Hot Topics” series</a:t>
            </a:r>
          </a:p>
          <a:p>
            <a:pPr algn="ctr"/>
            <a:endParaRPr lang="en-US" sz="4800" dirty="0"/>
          </a:p>
          <a:p>
            <a:pPr algn="ctr"/>
            <a:endParaRPr lang="en-US" sz="2000" dirty="0"/>
          </a:p>
          <a:p>
            <a:pPr algn="ctr"/>
            <a:endParaRPr lang="en-US" sz="2400" dirty="0"/>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6" name="Group 5">
            <a:extLst>
              <a:ext uri="{FF2B5EF4-FFF2-40B4-BE49-F238E27FC236}">
                <a16:creationId xmlns:a16="http://schemas.microsoft.com/office/drawing/2014/main" id="{413EA236-59EF-4D1C-BDB0-805A02F3DE73}"/>
              </a:ext>
            </a:extLst>
          </p:cNvPr>
          <p:cNvGrpSpPr/>
          <p:nvPr/>
        </p:nvGrpSpPr>
        <p:grpSpPr>
          <a:xfrm>
            <a:off x="10058400" y="6295053"/>
            <a:ext cx="2133600" cy="562947"/>
            <a:chOff x="10058400" y="6295053"/>
            <a:chExt cx="2133600" cy="562947"/>
          </a:xfrm>
        </p:grpSpPr>
        <p:sp>
          <p:nvSpPr>
            <p:cNvPr id="10" name="Rectangle 9">
              <a:extLst>
                <a:ext uri="{FF2B5EF4-FFF2-40B4-BE49-F238E27FC236}">
                  <a16:creationId xmlns:a16="http://schemas.microsoft.com/office/drawing/2014/main" id="{62D9B8A4-DBDD-4BEF-B868-5C6EF1217F24}"/>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35D33E60-2151-428E-8E97-812A352797C2}"/>
                </a:ext>
              </a:extLst>
            </p:cNvPr>
            <p:cNvSpPr txBox="1">
              <a:spLocks/>
            </p:cNvSpPr>
            <p:nvPr/>
          </p:nvSpPr>
          <p:spPr>
            <a:xfrm>
              <a:off x="10658037" y="6408407"/>
              <a:ext cx="934326"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
          <p:nvSpPr>
            <p:cNvPr id="12" name="Slide Number Placeholder 5">
              <a:extLst>
                <a:ext uri="{FF2B5EF4-FFF2-40B4-BE49-F238E27FC236}">
                  <a16:creationId xmlns:a16="http://schemas.microsoft.com/office/drawing/2014/main" id="{0BEF3AC3-F8A2-42C6-9048-FFDB6B934178}"/>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a:t>
              </a:fld>
              <a:endParaRPr lang="en-US" sz="1100" dirty="0">
                <a:solidFill>
                  <a:schemeClr val="tx1"/>
                </a:solidFill>
              </a:endParaRPr>
            </a:p>
          </p:txBody>
        </p:sp>
        <p:pic>
          <p:nvPicPr>
            <p:cNvPr id="14" name="Picture 13">
              <a:extLst>
                <a:ext uri="{FF2B5EF4-FFF2-40B4-BE49-F238E27FC236}">
                  <a16:creationId xmlns:a16="http://schemas.microsoft.com/office/drawing/2014/main" id="{17E189E7-D892-41D9-B0B8-692A8FC5BC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617920108"/>
      </p:ext>
    </p:extLst>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939485" y="1115387"/>
            <a:ext cx="10549134" cy="4770537"/>
          </a:xfrm>
          <a:prstGeom prst="rect">
            <a:avLst/>
          </a:prstGeom>
          <a:noFill/>
        </p:spPr>
        <p:txBody>
          <a:bodyPr wrap="square" rtlCol="0">
            <a:spAutoFit/>
          </a:bodyPr>
          <a:lstStyle/>
          <a:p>
            <a:r>
              <a:rPr lang="en-US" sz="2000" b="1" dirty="0"/>
              <a:t>Healthcare</a:t>
            </a:r>
            <a:endParaRPr lang="en-US" sz="2000" dirty="0"/>
          </a:p>
          <a:p>
            <a:r>
              <a:rPr lang="en-US" sz="2000" dirty="0"/>
              <a:t>Due to new technology and modern medicine, </a:t>
            </a:r>
            <a:r>
              <a:rPr lang="en-US" sz="2000" b="1" dirty="0"/>
              <a:t>the number of older adults who need care is rapidly growing.</a:t>
            </a:r>
            <a:r>
              <a:rPr lang="en-US" sz="2000" dirty="0"/>
              <a:t> In fact, the fastest growing group of people in the United States are those who are 80 years or older. This leaves fewer young family members to provide adequate care and support for seniors.</a:t>
            </a:r>
            <a:endParaRPr lang="en-US" sz="1200" dirty="0"/>
          </a:p>
          <a:p>
            <a:br>
              <a:rPr lang="en-US" sz="1200" dirty="0"/>
            </a:br>
            <a:r>
              <a:rPr lang="en-US" sz="2000" dirty="0"/>
              <a:t>Furthermore, about half of caregivers are employed, which makes adequate care even more difficult to provide. Dual income households are increasingly more common, leaving less time for caregiving. People are having fewer children or none at all, there are higher divorce rates, more people are opting out of marriage, and blended families are growing.</a:t>
            </a:r>
            <a:endParaRPr lang="en-US" sz="1200" dirty="0"/>
          </a:p>
          <a:p>
            <a:br>
              <a:rPr lang="en-US" sz="1200" dirty="0"/>
            </a:br>
            <a:r>
              <a:rPr lang="en-US" sz="2000" dirty="0"/>
              <a:t>All of these factors mean that </a:t>
            </a:r>
            <a:r>
              <a:rPr lang="en-US" sz="2000" b="1" dirty="0"/>
              <a:t>fewer people can act as caregivers</a:t>
            </a:r>
            <a:r>
              <a:rPr lang="en-US" sz="2000" dirty="0"/>
              <a:t> for family members and loved ones. If patients do not have a family member to care for them, they are forced to pay privately for care in the home, apply for government sponsored care in the home,  or seek placement in a care facility.  Professional care facilities are often the only option for family members seeking consistent quality care for loved ones.  </a:t>
            </a:r>
            <a:endParaRPr lang="en-US" sz="3200" b="1" dirty="0"/>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DFAEB67C-A323-405B-9C52-0C1EA686D80C}"/>
                </a:ext>
              </a:extLst>
            </p:cNvPr>
            <p:cNvSpPr txBox="1">
              <a:spLocks/>
            </p:cNvSpPr>
            <p:nvPr/>
          </p:nvSpPr>
          <p:spPr>
            <a:xfrm>
              <a:off x="10565961" y="6391521"/>
              <a:ext cx="970902"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398827" y="6391522"/>
              <a:ext cx="658360"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10</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F1DB3442-EC97-4F53-8C1B-EDD827DC6CD3}"/>
              </a:ext>
            </a:extLst>
          </p:cNvPr>
          <p:cNvSpPr txBox="1"/>
          <p:nvPr/>
        </p:nvSpPr>
        <p:spPr>
          <a:xfrm>
            <a:off x="5393322" y="4354363"/>
            <a:ext cx="10479024" cy="445699"/>
          </a:xfrm>
          <a:prstGeom prst="rect">
            <a:avLst/>
          </a:prstGeom>
          <a:noFill/>
        </p:spPr>
        <p:txBody>
          <a:bodyPr wrap="square" rtlCol="0">
            <a:spAutoFit/>
          </a:bodyPr>
          <a:lstStyle/>
          <a:p>
            <a:pPr algn="ctr">
              <a:lnSpc>
                <a:spcPct val="114000"/>
              </a:lnSpc>
              <a:spcAft>
                <a:spcPts val="1200"/>
              </a:spcAft>
            </a:pPr>
            <a:endParaRPr lang="en-US" sz="2200" b="1" u="sng" dirty="0"/>
          </a:p>
        </p:txBody>
      </p:sp>
      <p:pic>
        <p:nvPicPr>
          <p:cNvPr id="11" name="Picture 10">
            <a:extLst>
              <a:ext uri="{FF2B5EF4-FFF2-40B4-BE49-F238E27FC236}">
                <a16:creationId xmlns:a16="http://schemas.microsoft.com/office/drawing/2014/main" id="{3BDC17D2-59C2-492C-994F-156BA02B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TextBox 2">
            <a:extLst>
              <a:ext uri="{FF2B5EF4-FFF2-40B4-BE49-F238E27FC236}">
                <a16:creationId xmlns:a16="http://schemas.microsoft.com/office/drawing/2014/main" id="{C4E722EF-ADEB-4AA0-B69E-4087A60C2779}"/>
              </a:ext>
            </a:extLst>
          </p:cNvPr>
          <p:cNvSpPr txBox="1"/>
          <p:nvPr/>
        </p:nvSpPr>
        <p:spPr>
          <a:xfrm>
            <a:off x="773500" y="320324"/>
            <a:ext cx="8909027" cy="584775"/>
          </a:xfrm>
          <a:prstGeom prst="rect">
            <a:avLst/>
          </a:prstGeom>
          <a:noFill/>
        </p:spPr>
        <p:txBody>
          <a:bodyPr wrap="square" rtlCol="0">
            <a:spAutoFit/>
          </a:bodyPr>
          <a:lstStyle/>
          <a:p>
            <a:r>
              <a:rPr lang="en-US" sz="3200" b="1" dirty="0"/>
              <a:t>Challenges facing caregivers</a:t>
            </a:r>
            <a:endParaRPr lang="en-US" dirty="0"/>
          </a:p>
        </p:txBody>
      </p:sp>
    </p:spTree>
    <p:extLst>
      <p:ext uri="{BB962C8B-B14F-4D97-AF65-F5344CB8AC3E}">
        <p14:creationId xmlns:p14="http://schemas.microsoft.com/office/powerpoint/2010/main" val="3969654042"/>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794512" y="346160"/>
            <a:ext cx="9911865" cy="584775"/>
          </a:xfrm>
          <a:prstGeom prst="rect">
            <a:avLst/>
          </a:prstGeom>
          <a:noFill/>
        </p:spPr>
        <p:txBody>
          <a:bodyPr wrap="square" rtlCol="0">
            <a:spAutoFit/>
          </a:bodyPr>
          <a:lstStyle/>
          <a:p>
            <a:r>
              <a:rPr lang="en-US" sz="3200" b="1" dirty="0"/>
              <a:t>More challenges facing caregivers</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1DB3442-EC97-4F53-8C1B-EDD827DC6CD3}"/>
              </a:ext>
            </a:extLst>
          </p:cNvPr>
          <p:cNvSpPr txBox="1"/>
          <p:nvPr/>
        </p:nvSpPr>
        <p:spPr>
          <a:xfrm>
            <a:off x="1001098" y="925777"/>
            <a:ext cx="10750294" cy="5847755"/>
          </a:xfrm>
          <a:prstGeom prst="rect">
            <a:avLst/>
          </a:prstGeom>
          <a:noFill/>
        </p:spPr>
        <p:txBody>
          <a:bodyPr wrap="square" rtlCol="0">
            <a:spAutoFit/>
          </a:bodyPr>
          <a:lstStyle/>
          <a:p>
            <a:r>
              <a:rPr lang="en-US" sz="2000" b="1" dirty="0"/>
              <a:t>Physical, Emotional and Mental Health</a:t>
            </a:r>
            <a:endParaRPr lang="en-US" sz="2000" dirty="0"/>
          </a:p>
          <a:p>
            <a:r>
              <a:rPr lang="en-US" sz="2000" dirty="0"/>
              <a:t>Caregivers endure physical, emotional, and mental health complications at an increasingly high rate. Of this group, family caregivers who support older adults are most likely to experience depression, anxiety, and social isolation. Between 40-70% of caregivers live with significant depressive symptoms. </a:t>
            </a:r>
            <a:endParaRPr lang="en-US" sz="1200" dirty="0"/>
          </a:p>
          <a:p>
            <a:endParaRPr lang="en-US" sz="1200" dirty="0"/>
          </a:p>
          <a:p>
            <a:r>
              <a:rPr lang="en-US" sz="2000" dirty="0"/>
              <a:t>Anxiety and depression are known to be prominent among caregivers, and as the patient’s functional abilities decline, the caregiver’s depression worsens. These higher levels of depression typically occur when someone is caring for a patient with dementia. In fact, 30-40% of dementia caregivers experience strong emotional stress levels.</a:t>
            </a:r>
          </a:p>
          <a:p>
            <a:r>
              <a:rPr lang="en-US" sz="2000" dirty="0"/>
              <a:t>Physical health takes a toll, too. Caregivers are at a heightened risk for elevated levels of stress hormones and experience higher rates of chronic disease. An increase in stress puts caregivers at risk for increased drug and alcohol use.  Caregivers are more likely to use prescription and psychotropic drugs than non-caregivers.</a:t>
            </a:r>
            <a:endParaRPr lang="en-US" sz="1200" dirty="0"/>
          </a:p>
          <a:p>
            <a:endParaRPr lang="en-US" sz="1200" dirty="0"/>
          </a:p>
          <a:p>
            <a:r>
              <a:rPr lang="en-US" sz="2000" b="1" dirty="0"/>
              <a:t>Lack of preparation/understanding of LTC planning for home or facility care</a:t>
            </a:r>
          </a:p>
          <a:p>
            <a:r>
              <a:rPr lang="en-US" sz="2000" dirty="0"/>
              <a:t>Caregivers often neglect long-term care planning due to their lack of knowledge of financial options to pay for care, uncertainty about different types of care programs, and feelings of obligation to the care receiver. </a:t>
            </a:r>
            <a:endParaRPr lang="en-US" sz="2200" dirty="0"/>
          </a:p>
        </p:txBody>
      </p:sp>
      <p:pic>
        <p:nvPicPr>
          <p:cNvPr id="11" name="Picture 10">
            <a:extLst>
              <a:ext uri="{FF2B5EF4-FFF2-40B4-BE49-F238E27FC236}">
                <a16:creationId xmlns:a16="http://schemas.microsoft.com/office/drawing/2014/main" id="{501FFFAE-6E63-49AD-AEF5-B71380481F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13" name="Group 12">
            <a:extLst>
              <a:ext uri="{FF2B5EF4-FFF2-40B4-BE49-F238E27FC236}">
                <a16:creationId xmlns:a16="http://schemas.microsoft.com/office/drawing/2014/main" id="{02CDBC7D-3392-4E36-AAF4-595EA6C391D0}"/>
              </a:ext>
            </a:extLst>
          </p:cNvPr>
          <p:cNvGrpSpPr/>
          <p:nvPr/>
        </p:nvGrpSpPr>
        <p:grpSpPr>
          <a:xfrm>
            <a:off x="10058400" y="6295053"/>
            <a:ext cx="2133600" cy="562947"/>
            <a:chOff x="10058400" y="6295053"/>
            <a:chExt cx="2133600" cy="562947"/>
          </a:xfrm>
          <a:solidFill>
            <a:srgbClr val="285A83"/>
          </a:solidFill>
        </p:grpSpPr>
        <p:sp>
          <p:nvSpPr>
            <p:cNvPr id="17" name="Rectangle 16">
              <a:extLst>
                <a:ext uri="{FF2B5EF4-FFF2-40B4-BE49-F238E27FC236}">
                  <a16:creationId xmlns:a16="http://schemas.microsoft.com/office/drawing/2014/main" id="{A60D9CC0-B1EE-477B-8BBC-AA121D3EFBDC}"/>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5">
              <a:extLst>
                <a:ext uri="{FF2B5EF4-FFF2-40B4-BE49-F238E27FC236}">
                  <a16:creationId xmlns:a16="http://schemas.microsoft.com/office/drawing/2014/main" id="{35E66015-556E-44CD-8D6F-08FAFBFAD8D9}"/>
                </a:ext>
              </a:extLst>
            </p:cNvPr>
            <p:cNvSpPr txBox="1">
              <a:spLocks/>
            </p:cNvSpPr>
            <p:nvPr/>
          </p:nvSpPr>
          <p:spPr>
            <a:xfrm>
              <a:off x="11385844" y="6386887"/>
              <a:ext cx="731096"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11</a:t>
              </a:fld>
              <a:endParaRPr lang="en-US" sz="1100" dirty="0">
                <a:solidFill>
                  <a:schemeClr val="tx1"/>
                </a:solidFill>
              </a:endParaRPr>
            </a:p>
          </p:txBody>
        </p:sp>
        <p:pic>
          <p:nvPicPr>
            <p:cNvPr id="23" name="Picture 22">
              <a:extLst>
                <a:ext uri="{FF2B5EF4-FFF2-40B4-BE49-F238E27FC236}">
                  <a16:creationId xmlns:a16="http://schemas.microsoft.com/office/drawing/2014/main" id="{515790AF-2EAA-4081-8288-181C0F0984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9" name="Date Placeholder 3">
            <a:extLst>
              <a:ext uri="{FF2B5EF4-FFF2-40B4-BE49-F238E27FC236}">
                <a16:creationId xmlns:a16="http://schemas.microsoft.com/office/drawing/2014/main" id="{9C509892-95BB-46ED-A72E-2325AE31C403}"/>
              </a:ext>
            </a:extLst>
          </p:cNvPr>
          <p:cNvSpPr txBox="1">
            <a:spLocks/>
          </p:cNvSpPr>
          <p:nvPr/>
        </p:nvSpPr>
        <p:spPr>
          <a:xfrm>
            <a:off x="10641174" y="6389081"/>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Tree>
    <p:extLst>
      <p:ext uri="{BB962C8B-B14F-4D97-AF65-F5344CB8AC3E}">
        <p14:creationId xmlns:p14="http://schemas.microsoft.com/office/powerpoint/2010/main" val="2498163224"/>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DFAEB67C-A323-405B-9C52-0C1EA686D80C}"/>
                </a:ext>
              </a:extLst>
            </p:cNvPr>
            <p:cNvSpPr txBox="1">
              <a:spLocks/>
            </p:cNvSpPr>
            <p:nvPr/>
          </p:nvSpPr>
          <p:spPr>
            <a:xfrm>
              <a:off x="10632834" y="6391522"/>
              <a:ext cx="952614"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04/19/2021</a:t>
              </a:r>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326091" y="6391522"/>
              <a:ext cx="731096"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12</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340523"/>
            <a:ext cx="9967687" cy="4708981"/>
          </a:xfrm>
          <a:prstGeom prst="rect">
            <a:avLst/>
          </a:prstGeom>
        </p:spPr>
        <p:txBody>
          <a:bodyPr wrap="square">
            <a:spAutoFit/>
          </a:bodyPr>
          <a:lstStyle/>
          <a:p>
            <a:r>
              <a:rPr lang="en-US" sz="2000" b="1" dirty="0">
                <a:latin typeface="Open Sans" panose="020B0606030504020204"/>
              </a:rPr>
              <a:t>A mother with three chronically disabled sons</a:t>
            </a:r>
          </a:p>
          <a:p>
            <a:r>
              <a:rPr lang="en-US" sz="2000" dirty="0">
                <a:latin typeface="Open Sans" panose="020B0606030504020204"/>
              </a:rPr>
              <a:t>Example of a mother caring for three adult sons, all of whom were mentally ill.  At age 62, she became ill very quickly and died, failing to manage her own health while devoting herself to caring for her sons  After months of struggle trying to live on their own, all three sons ended up living in separate group homes for the mentally ill.   </a:t>
            </a:r>
          </a:p>
          <a:p>
            <a:endParaRPr lang="en-US" sz="2000" dirty="0">
              <a:latin typeface="Open Sans" panose="020B0606030504020204"/>
            </a:endParaRPr>
          </a:p>
          <a:p>
            <a:r>
              <a:rPr lang="en-US" sz="2000" b="1" dirty="0">
                <a:latin typeface="Open Sans" panose="020B0606030504020204"/>
              </a:rPr>
              <a:t>A husband needing cancer treatment caring for a disabled wife and disabled son</a:t>
            </a:r>
          </a:p>
          <a:p>
            <a:r>
              <a:rPr lang="en-US" sz="2000" dirty="0">
                <a:latin typeface="Open Sans" panose="020B0606030504020204"/>
              </a:rPr>
              <a:t>Example of a husband caring for a chronically ill disabled wife and developmentally delayed son.  He became ill himself from cancer and could not undergo life-saving treatment while caring for himself and caring for his wife and son.  With the support and guidance of his cancer treatment social worker, he arranged for his wife to move to an Adult Family Home for care.  The husband survived and all of them thrived, once all were receiving the proper care.   </a:t>
            </a:r>
          </a:p>
          <a:p>
            <a:endParaRPr lang="en-US" sz="2000" b="1" dirty="0">
              <a:latin typeface="Open Sans" panose="020B0606030504020204"/>
              <a:cs typeface="Calibri" panose="020F0502020204030204" pitchFamily="34" charset="0"/>
            </a:endParaRPr>
          </a:p>
          <a:p>
            <a:r>
              <a:rPr lang="en-US" sz="2000" b="1" dirty="0">
                <a:latin typeface="Open Sans" panose="020B0606030504020204"/>
                <a:cs typeface="Calibri" panose="020F0502020204030204" pitchFamily="34" charset="0"/>
              </a:rPr>
              <a:t>Overall, 30% to 70% of caregivers die before their care receivers die.</a:t>
            </a:r>
            <a:endParaRPr lang="en-US" sz="4000" b="1"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741680" y="538035"/>
            <a:ext cx="8341360" cy="584775"/>
          </a:xfrm>
          <a:prstGeom prst="rect">
            <a:avLst/>
          </a:prstGeom>
          <a:noFill/>
        </p:spPr>
        <p:txBody>
          <a:bodyPr wrap="square" rtlCol="0">
            <a:spAutoFit/>
          </a:bodyPr>
          <a:lstStyle/>
          <a:p>
            <a:r>
              <a:rPr lang="en-US" sz="3200" b="1" dirty="0">
                <a:latin typeface="Open Sans" panose="020B0606030504020204"/>
                <a:cs typeface="Calibri" panose="020F0502020204030204" pitchFamily="34" charset="0"/>
              </a:rPr>
              <a:t>Two examples of caregiver situations</a:t>
            </a:r>
            <a:endParaRPr lang="en-US" dirty="0"/>
          </a:p>
        </p:txBody>
      </p:sp>
      <p:sp>
        <p:nvSpPr>
          <p:cNvPr id="12" name="Date Placeholder 3">
            <a:extLst>
              <a:ext uri="{FF2B5EF4-FFF2-40B4-BE49-F238E27FC236}">
                <a16:creationId xmlns:a16="http://schemas.microsoft.com/office/drawing/2014/main" id="{20A929BA-DD9B-408A-A70A-AC32399CEF8C}"/>
              </a:ext>
            </a:extLst>
          </p:cNvPr>
          <p:cNvSpPr txBox="1">
            <a:spLocks/>
          </p:cNvSpPr>
          <p:nvPr/>
        </p:nvSpPr>
        <p:spPr>
          <a:xfrm>
            <a:off x="10607257"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Tree>
    <p:extLst>
      <p:ext uri="{BB962C8B-B14F-4D97-AF65-F5344CB8AC3E}">
        <p14:creationId xmlns:p14="http://schemas.microsoft.com/office/powerpoint/2010/main" val="794567112"/>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E909A2C-9E26-4969-BF4F-DAA248260447}"/>
              </a:ext>
            </a:extLst>
          </p:cNvPr>
          <p:cNvSpPr txBox="1"/>
          <p:nvPr/>
        </p:nvSpPr>
        <p:spPr>
          <a:xfrm>
            <a:off x="741680" y="1581324"/>
            <a:ext cx="10962640" cy="4708981"/>
          </a:xfrm>
          <a:prstGeom prst="rect">
            <a:avLst/>
          </a:prstGeom>
          <a:noFill/>
        </p:spPr>
        <p:txBody>
          <a:bodyPr wrap="square" rtlCol="0">
            <a:spAutoFit/>
          </a:bodyPr>
          <a:lstStyle/>
          <a:p>
            <a:pPr marL="285750" indent="-285750">
              <a:buFont typeface="Arial" panose="020B0604020202020204" pitchFamily="34" charset="0"/>
              <a:buChar char="•"/>
            </a:pPr>
            <a:r>
              <a:rPr lang="en-US" sz="2000" dirty="0"/>
              <a:t>Proper heating/cooling systems, well-maintained with safety covers for thermostats.    </a:t>
            </a:r>
          </a:p>
          <a:p>
            <a:pPr marL="285750" indent="-285750">
              <a:buFont typeface="Arial" panose="020B0604020202020204" pitchFamily="34" charset="0"/>
              <a:buChar char="•"/>
            </a:pPr>
            <a:r>
              <a:rPr lang="en-US" sz="2000" dirty="0"/>
              <a:t>Grab bars, ramps, adjustable beds, lift recliner chairs, door alarms.  </a:t>
            </a:r>
          </a:p>
          <a:p>
            <a:pPr marL="285750" indent="-285750">
              <a:buFont typeface="Arial" panose="020B0604020202020204" pitchFamily="34" charset="0"/>
              <a:buChar char="•"/>
            </a:pPr>
            <a:r>
              <a:rPr lang="en-US" sz="2000" dirty="0"/>
              <a:t>Locks on access to stairwells, electrical panels, water heaters.  </a:t>
            </a:r>
          </a:p>
          <a:p>
            <a:pPr marL="285750" indent="-285750">
              <a:buFont typeface="Arial" panose="020B0604020202020204" pitchFamily="34" charset="0"/>
              <a:buChar char="•"/>
            </a:pPr>
            <a:r>
              <a:rPr lang="en-US" sz="2000" dirty="0"/>
              <a:t>Removal of car keys from the home.</a:t>
            </a:r>
          </a:p>
          <a:p>
            <a:pPr marL="285750" indent="-285750">
              <a:buFont typeface="Arial" panose="020B0604020202020204" pitchFamily="34" charset="0"/>
              <a:buChar char="•"/>
            </a:pPr>
            <a:r>
              <a:rPr lang="en-US" sz="2000" dirty="0"/>
              <a:t>Shower chairs, bath benches, detachable shower heads, toilet seat risers, shoe horns.  </a:t>
            </a:r>
          </a:p>
          <a:p>
            <a:pPr marL="285750" indent="-285750">
              <a:buFont typeface="Arial" panose="020B0604020202020204" pitchFamily="34" charset="0"/>
              <a:buChar char="•"/>
            </a:pPr>
            <a:r>
              <a:rPr lang="en-US" sz="2000" dirty="0"/>
              <a:t>Medication containers in a safe place, walkers for in the home, walkers for outside the home, wheelchairs, crutches, different types of canes, adjustable beds, power lift chairs.  </a:t>
            </a:r>
          </a:p>
          <a:p>
            <a:pPr marL="285750" indent="-285750">
              <a:buFont typeface="Arial" panose="020B0604020202020204" pitchFamily="34" charset="0"/>
              <a:buChar char="•"/>
            </a:pPr>
            <a:r>
              <a:rPr lang="en-US" sz="2000" dirty="0"/>
              <a:t>Securing and/or eliminating loose carpets and throw rugs.  </a:t>
            </a:r>
          </a:p>
          <a:p>
            <a:pPr marL="285750" indent="-285750">
              <a:buFont typeface="Arial" panose="020B0604020202020204" pitchFamily="34" charset="0"/>
              <a:buChar char="•"/>
            </a:pPr>
            <a:r>
              <a:rPr lang="en-US" sz="2000" dirty="0"/>
              <a:t>Weighted utensils, colored plates with food guards, smoke detectors (monitored if possible), amplified phones, closed caption phones, door alarms.  </a:t>
            </a:r>
          </a:p>
          <a:p>
            <a:pPr marL="285750" indent="-285750">
              <a:buFont typeface="Arial" panose="020B0604020202020204" pitchFamily="34" charset="0"/>
              <a:buChar char="•"/>
            </a:pPr>
            <a:r>
              <a:rPr lang="en-US" sz="2000" dirty="0"/>
              <a:t>Personal Emergency Response systems, safe return bracelets, location trackers for shoes, reminder devices with family voice recordings.  </a:t>
            </a:r>
          </a:p>
          <a:p>
            <a:pPr marL="285750" indent="-285750">
              <a:buFont typeface="Arial" panose="020B0604020202020204" pitchFamily="34" charset="0"/>
              <a:buChar char="•"/>
            </a:pPr>
            <a:r>
              <a:rPr lang="en-US" sz="2000" dirty="0"/>
              <a:t>Robotic pets and robotic babies for dementia clients.  </a:t>
            </a:r>
          </a:p>
          <a:p>
            <a:endParaRPr lang="en-US" sz="2000" dirty="0"/>
          </a:p>
          <a:p>
            <a:r>
              <a:rPr lang="en-US" sz="2000" dirty="0"/>
              <a:t>More useful ideas at Alzheimer’s Store, </a:t>
            </a:r>
            <a:r>
              <a:rPr lang="en-US" sz="2000" dirty="0">
                <a:hlinkClick r:id="rId3">
                  <a:extLst>
                    <a:ext uri="{A12FA001-AC4F-418D-AE19-62706E023703}">
                      <ahyp:hlinkClr xmlns:ahyp="http://schemas.microsoft.com/office/drawing/2018/hyperlinkcolor" val="tx"/>
                    </a:ext>
                  </a:extLst>
                </a:hlinkClick>
              </a:rPr>
              <a:t>www.alzstore.com</a:t>
            </a:r>
            <a:r>
              <a:rPr lang="en-US" sz="2000" dirty="0"/>
              <a:t>  or 1-800-752-3238. </a:t>
            </a:r>
            <a:endParaRPr lang="en-US" sz="3200" b="1" dirty="0">
              <a:cs typeface="Calibri" panose="020F0502020204030204" pitchFamily="34" charset="0"/>
            </a:endParaRPr>
          </a:p>
        </p:txBody>
      </p:sp>
      <p:sp>
        <p:nvSpPr>
          <p:cNvPr id="2" name="TextBox 1">
            <a:extLst>
              <a:ext uri="{FF2B5EF4-FFF2-40B4-BE49-F238E27FC236}">
                <a16:creationId xmlns:a16="http://schemas.microsoft.com/office/drawing/2014/main" id="{AD7F3931-BA3B-4E65-976E-ADCB01AE12CB}"/>
              </a:ext>
            </a:extLst>
          </p:cNvPr>
          <p:cNvSpPr txBox="1"/>
          <p:nvPr/>
        </p:nvSpPr>
        <p:spPr>
          <a:xfrm>
            <a:off x="741680" y="426720"/>
            <a:ext cx="8768080" cy="1354217"/>
          </a:xfrm>
          <a:prstGeom prst="rect">
            <a:avLst/>
          </a:prstGeom>
          <a:noFill/>
        </p:spPr>
        <p:txBody>
          <a:bodyPr wrap="square" rtlCol="0">
            <a:spAutoFit/>
          </a:bodyPr>
          <a:lstStyle/>
          <a:p>
            <a:r>
              <a:rPr lang="en-US" sz="3200" b="1" dirty="0">
                <a:cs typeface="Calibri" panose="020F0502020204030204" pitchFamily="34" charset="0"/>
              </a:rPr>
              <a:t>Some ideas to make the home of the care receiver safer and more accessible</a:t>
            </a:r>
          </a:p>
          <a:p>
            <a:endParaRPr lang="en-US" dirty="0"/>
          </a:p>
        </p:txBody>
      </p:sp>
      <p:grpSp>
        <p:nvGrpSpPr>
          <p:cNvPr id="6" name="Group 5">
            <a:extLst>
              <a:ext uri="{FF2B5EF4-FFF2-40B4-BE49-F238E27FC236}">
                <a16:creationId xmlns:a16="http://schemas.microsoft.com/office/drawing/2014/main" id="{BD052574-2093-4D7E-AE3B-AE2D6067C07B}"/>
              </a:ext>
            </a:extLst>
          </p:cNvPr>
          <p:cNvGrpSpPr/>
          <p:nvPr/>
        </p:nvGrpSpPr>
        <p:grpSpPr>
          <a:xfrm>
            <a:off x="10058400" y="6295053"/>
            <a:ext cx="2133600" cy="562947"/>
            <a:chOff x="10058400" y="6295053"/>
            <a:chExt cx="2133600" cy="562947"/>
          </a:xfrm>
          <a:solidFill>
            <a:srgbClr val="285A83"/>
          </a:solidFill>
        </p:grpSpPr>
        <p:sp>
          <p:nvSpPr>
            <p:cNvPr id="7" name="Rectangle 6">
              <a:extLst>
                <a:ext uri="{FF2B5EF4-FFF2-40B4-BE49-F238E27FC236}">
                  <a16:creationId xmlns:a16="http://schemas.microsoft.com/office/drawing/2014/main" id="{A16FD867-FB55-4595-A7A4-249AF60AF8E3}"/>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3">
              <a:extLst>
                <a:ext uri="{FF2B5EF4-FFF2-40B4-BE49-F238E27FC236}">
                  <a16:creationId xmlns:a16="http://schemas.microsoft.com/office/drawing/2014/main" id="{819C6AF5-39B3-4F60-B999-140AEC651672}"/>
                </a:ext>
              </a:extLst>
            </p:cNvPr>
            <p:cNvSpPr txBox="1">
              <a:spLocks/>
            </p:cNvSpPr>
            <p:nvPr/>
          </p:nvSpPr>
          <p:spPr>
            <a:xfrm>
              <a:off x="10632834" y="6391522"/>
              <a:ext cx="952614"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04/19/2021</a:t>
              </a:r>
            </a:p>
          </p:txBody>
        </p:sp>
        <p:sp>
          <p:nvSpPr>
            <p:cNvPr id="9" name="Slide Number Placeholder 5">
              <a:extLst>
                <a:ext uri="{FF2B5EF4-FFF2-40B4-BE49-F238E27FC236}">
                  <a16:creationId xmlns:a16="http://schemas.microsoft.com/office/drawing/2014/main" id="{FC4E5C7F-D958-46DF-9038-6DCE88F5453B}"/>
                </a:ext>
              </a:extLst>
            </p:cNvPr>
            <p:cNvSpPr txBox="1">
              <a:spLocks/>
            </p:cNvSpPr>
            <p:nvPr/>
          </p:nvSpPr>
          <p:spPr>
            <a:xfrm>
              <a:off x="11440160" y="6391522"/>
              <a:ext cx="617027"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13</a:t>
              </a:fld>
              <a:endParaRPr lang="en-US" sz="1100" dirty="0">
                <a:solidFill>
                  <a:schemeClr val="tx1"/>
                </a:solidFill>
              </a:endParaRPr>
            </a:p>
          </p:txBody>
        </p:sp>
        <p:pic>
          <p:nvPicPr>
            <p:cNvPr id="10" name="Picture 9">
              <a:extLst>
                <a:ext uri="{FF2B5EF4-FFF2-40B4-BE49-F238E27FC236}">
                  <a16:creationId xmlns:a16="http://schemas.microsoft.com/office/drawing/2014/main" id="{469F2D5F-8822-4571-A0A1-54E32C84B8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B2C6942-2BE7-493F-B50F-A22AF3779BBD}"/>
              </a:ext>
            </a:extLst>
          </p:cNvPr>
          <p:cNvSpPr txBox="1">
            <a:spLocks/>
          </p:cNvSpPr>
          <p:nvPr/>
        </p:nvSpPr>
        <p:spPr>
          <a:xfrm>
            <a:off x="1066397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pic>
        <p:nvPicPr>
          <p:cNvPr id="12" name="Picture 11">
            <a:extLst>
              <a:ext uri="{FF2B5EF4-FFF2-40B4-BE49-F238E27FC236}">
                <a16:creationId xmlns:a16="http://schemas.microsoft.com/office/drawing/2014/main" id="{9C0CB6DF-2CB0-4404-9832-AA2F39BC012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1144682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DFAEB67C-A323-405B-9C52-0C1EA686D80C}"/>
                </a:ext>
              </a:extLst>
            </p:cNvPr>
            <p:cNvSpPr txBox="1">
              <a:spLocks/>
            </p:cNvSpPr>
            <p:nvPr/>
          </p:nvSpPr>
          <p:spPr>
            <a:xfrm>
              <a:off x="10632834" y="6391522"/>
              <a:ext cx="970902"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04/19/2021</a:t>
              </a:r>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326091" y="6391522"/>
              <a:ext cx="731096"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14</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2EE78831-A109-4A91-A5AD-E1E233DDFF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BD00DEFC-F219-4E39-A25E-3B911B7B6C81}"/>
              </a:ext>
            </a:extLst>
          </p:cNvPr>
          <p:cNvSpPr/>
          <p:nvPr/>
        </p:nvSpPr>
        <p:spPr>
          <a:xfrm>
            <a:off x="705177" y="478749"/>
            <a:ext cx="9500796" cy="1077218"/>
          </a:xfrm>
          <a:prstGeom prst="rect">
            <a:avLst/>
          </a:prstGeom>
        </p:spPr>
        <p:txBody>
          <a:bodyPr wrap="square">
            <a:spAutoFit/>
          </a:bodyPr>
          <a:lstStyle/>
          <a:p>
            <a:pPr algn="just"/>
            <a:r>
              <a:rPr lang="en-US" sz="3200" b="1" dirty="0">
                <a:cs typeface="Calibri" panose="020F0502020204030204" pitchFamily="34" charset="0"/>
              </a:rPr>
              <a:t>Some important health and safety tips for caregivers					</a:t>
            </a:r>
          </a:p>
        </p:txBody>
      </p:sp>
      <p:sp>
        <p:nvSpPr>
          <p:cNvPr id="2" name="TextBox 1">
            <a:extLst>
              <a:ext uri="{FF2B5EF4-FFF2-40B4-BE49-F238E27FC236}">
                <a16:creationId xmlns:a16="http://schemas.microsoft.com/office/drawing/2014/main" id="{CAB47D3A-73AF-4F30-B610-38A90FCB324C}"/>
              </a:ext>
            </a:extLst>
          </p:cNvPr>
          <p:cNvSpPr txBox="1"/>
          <p:nvPr/>
        </p:nvSpPr>
        <p:spPr>
          <a:xfrm>
            <a:off x="705177" y="2956014"/>
            <a:ext cx="10311384" cy="861774"/>
          </a:xfrm>
          <a:prstGeom prst="rect">
            <a:avLst/>
          </a:prstGeom>
          <a:noFill/>
        </p:spPr>
        <p:txBody>
          <a:bodyPr wrap="square" rtlCol="0">
            <a:spAutoFit/>
          </a:bodyPr>
          <a:lstStyle/>
          <a:p>
            <a:pPr algn="just">
              <a:spcAft>
                <a:spcPts val="1200"/>
              </a:spcAft>
            </a:pPr>
            <a:endParaRPr lang="en-US" sz="2200" dirty="0">
              <a:cs typeface="Calibri" panose="020F0502020204030204" pitchFamily="34" charset="0"/>
            </a:endParaRPr>
          </a:p>
          <a:p>
            <a:endParaRPr lang="en-US" dirty="0"/>
          </a:p>
        </p:txBody>
      </p:sp>
      <p:sp>
        <p:nvSpPr>
          <p:cNvPr id="4" name="TextBox 3">
            <a:extLst>
              <a:ext uri="{FF2B5EF4-FFF2-40B4-BE49-F238E27FC236}">
                <a16:creationId xmlns:a16="http://schemas.microsoft.com/office/drawing/2014/main" id="{5B8B9D8F-39F3-4C0F-BA1C-2C96062B828B}"/>
              </a:ext>
            </a:extLst>
          </p:cNvPr>
          <p:cNvSpPr txBox="1"/>
          <p:nvPr/>
        </p:nvSpPr>
        <p:spPr>
          <a:xfrm>
            <a:off x="938645" y="1953491"/>
            <a:ext cx="10314710" cy="3370153"/>
          </a:xfrm>
          <a:prstGeom prst="rect">
            <a:avLst/>
          </a:prstGeom>
          <a:noFill/>
        </p:spPr>
        <p:txBody>
          <a:bodyPr wrap="square" rtlCol="0">
            <a:spAutoFit/>
          </a:bodyPr>
          <a:lstStyle/>
          <a:p>
            <a:pPr marL="285750" indent="-285750" algn="just">
              <a:spcBef>
                <a:spcPts val="300"/>
              </a:spcBef>
              <a:buFont typeface="Arial" panose="020B0604020202020204" pitchFamily="34" charset="0"/>
              <a:buChar char="•"/>
            </a:pPr>
            <a:r>
              <a:rPr lang="en-US" sz="2000" dirty="0"/>
              <a:t>First AID classes,</a:t>
            </a:r>
          </a:p>
          <a:p>
            <a:pPr marL="285750" indent="-285750" algn="just">
              <a:spcBef>
                <a:spcPts val="300"/>
              </a:spcBef>
              <a:buFont typeface="Arial" panose="020B0604020202020204" pitchFamily="34" charset="0"/>
              <a:buChar char="•"/>
            </a:pPr>
            <a:r>
              <a:rPr lang="en-US" sz="2000" dirty="0"/>
              <a:t>Fundamentals of caregiving classes,</a:t>
            </a:r>
          </a:p>
          <a:p>
            <a:pPr marL="285750" indent="-285750" algn="just">
              <a:spcBef>
                <a:spcPts val="300"/>
              </a:spcBef>
              <a:buFont typeface="Arial" panose="020B0604020202020204" pitchFamily="34" charset="0"/>
              <a:buChar char="•"/>
            </a:pPr>
            <a:r>
              <a:rPr lang="en-US" sz="2000" dirty="0"/>
              <a:t>Back and leg and arm supports,</a:t>
            </a:r>
          </a:p>
          <a:p>
            <a:pPr marL="285750" indent="-285750" algn="just">
              <a:spcBef>
                <a:spcPts val="300"/>
              </a:spcBef>
              <a:buFont typeface="Arial" panose="020B0604020202020204" pitchFamily="34" charset="0"/>
              <a:buChar char="•"/>
            </a:pPr>
            <a:r>
              <a:rPr lang="en-US" sz="2000" dirty="0"/>
              <a:t>Private caregivers, </a:t>
            </a:r>
          </a:p>
          <a:p>
            <a:pPr marL="285750" indent="-285750" algn="just">
              <a:spcBef>
                <a:spcPts val="300"/>
              </a:spcBef>
              <a:buFont typeface="Arial" panose="020B0604020202020204" pitchFamily="34" charset="0"/>
              <a:buChar char="•"/>
            </a:pPr>
            <a:r>
              <a:rPr lang="en-US" sz="2000" dirty="0"/>
              <a:t>Respite care in the home or outside the home at Adult Day Health programs,</a:t>
            </a:r>
          </a:p>
          <a:p>
            <a:pPr marL="285750" indent="-285750" algn="just">
              <a:spcBef>
                <a:spcPts val="300"/>
              </a:spcBef>
              <a:buFont typeface="Arial" panose="020B0604020202020204" pitchFamily="34" charset="0"/>
              <a:buChar char="•"/>
            </a:pPr>
            <a:r>
              <a:rPr lang="en-US" sz="2000" dirty="0"/>
              <a:t>Relaxation techniques such as yoga, meditation, aromatherapy, massage, and</a:t>
            </a:r>
          </a:p>
          <a:p>
            <a:pPr marL="285750" indent="-285750" algn="just">
              <a:spcBef>
                <a:spcPts val="300"/>
              </a:spcBef>
              <a:buFont typeface="Arial" panose="020B0604020202020204" pitchFamily="34" charset="0"/>
              <a:buChar char="•"/>
            </a:pPr>
            <a:r>
              <a:rPr lang="en-US" sz="2000" dirty="0"/>
              <a:t>Having the necessary documents in place for Durable Power of Attorney for Health Care and Financial decision-making, POLST forms, Advance Directives for Health Care, Last Will and Testament, Burial/Cremation Plans.    </a:t>
            </a:r>
          </a:p>
          <a:p>
            <a:endParaRPr lang="en-US" dirty="0"/>
          </a:p>
        </p:txBody>
      </p:sp>
      <p:sp>
        <p:nvSpPr>
          <p:cNvPr id="12" name="Date Placeholder 3">
            <a:extLst>
              <a:ext uri="{FF2B5EF4-FFF2-40B4-BE49-F238E27FC236}">
                <a16:creationId xmlns:a16="http://schemas.microsoft.com/office/drawing/2014/main" id="{8996A9EE-DE06-4232-B63A-8DBC043CF424}"/>
              </a:ext>
            </a:extLst>
          </p:cNvPr>
          <p:cNvSpPr txBox="1">
            <a:spLocks/>
          </p:cNvSpPr>
          <p:nvPr/>
        </p:nvSpPr>
        <p:spPr>
          <a:xfrm>
            <a:off x="1066397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Tree>
    <p:extLst>
      <p:ext uri="{BB962C8B-B14F-4D97-AF65-F5344CB8AC3E}">
        <p14:creationId xmlns:p14="http://schemas.microsoft.com/office/powerpoint/2010/main" val="2205384255"/>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DFAEB67C-A323-405B-9C52-0C1EA686D80C}"/>
                </a:ext>
              </a:extLst>
            </p:cNvPr>
            <p:cNvSpPr txBox="1">
              <a:spLocks/>
            </p:cNvSpPr>
            <p:nvPr/>
          </p:nvSpPr>
          <p:spPr>
            <a:xfrm>
              <a:off x="10632834" y="6391522"/>
              <a:ext cx="980045"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04/19/2021</a:t>
              </a:r>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19609" y="6391522"/>
              <a:ext cx="63757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15</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FF9F2472-5FA7-4BE9-A790-5AEC5DA99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TextBox 1">
            <a:extLst>
              <a:ext uri="{FF2B5EF4-FFF2-40B4-BE49-F238E27FC236}">
                <a16:creationId xmlns:a16="http://schemas.microsoft.com/office/drawing/2014/main" id="{0294A010-1F52-42C9-913E-2A2140F45B0E}"/>
              </a:ext>
            </a:extLst>
          </p:cNvPr>
          <p:cNvSpPr txBox="1"/>
          <p:nvPr/>
        </p:nvSpPr>
        <p:spPr>
          <a:xfrm>
            <a:off x="832104" y="407647"/>
            <a:ext cx="9098280" cy="1077218"/>
          </a:xfrm>
          <a:prstGeom prst="rect">
            <a:avLst/>
          </a:prstGeom>
          <a:noFill/>
        </p:spPr>
        <p:txBody>
          <a:bodyPr wrap="square" rtlCol="0">
            <a:spAutoFit/>
          </a:bodyPr>
          <a:lstStyle/>
          <a:p>
            <a:r>
              <a:rPr lang="en-US" sz="3200" b="1" dirty="0"/>
              <a:t>Even more important health and safety tips for caregivers</a:t>
            </a:r>
          </a:p>
        </p:txBody>
      </p:sp>
      <p:sp>
        <p:nvSpPr>
          <p:cNvPr id="3" name="TextBox 2">
            <a:extLst>
              <a:ext uri="{FF2B5EF4-FFF2-40B4-BE49-F238E27FC236}">
                <a16:creationId xmlns:a16="http://schemas.microsoft.com/office/drawing/2014/main" id="{D59577DF-97ED-4219-AB22-5F4A26DA04A5}"/>
              </a:ext>
            </a:extLst>
          </p:cNvPr>
          <p:cNvSpPr txBox="1"/>
          <p:nvPr/>
        </p:nvSpPr>
        <p:spPr>
          <a:xfrm>
            <a:off x="1029531" y="1567992"/>
            <a:ext cx="10656515" cy="4785926"/>
          </a:xfrm>
          <a:prstGeom prst="rect">
            <a:avLst/>
          </a:prstGeom>
          <a:noFill/>
        </p:spPr>
        <p:txBody>
          <a:bodyPr wrap="square" rtlCol="0">
            <a:spAutoFit/>
          </a:bodyPr>
          <a:lstStyle/>
          <a:p>
            <a:pPr marL="285750" lvl="0" indent="-285750">
              <a:spcBef>
                <a:spcPts val="300"/>
              </a:spcBef>
              <a:buFont typeface="Arial" panose="020B0604020202020204" pitchFamily="34" charset="0"/>
              <a:buChar char="•"/>
            </a:pPr>
            <a:r>
              <a:rPr lang="en-US" sz="2000" dirty="0"/>
              <a:t>Learn and use stress-reduction techniques, e.g. meditation, prayer, yoga, Tai Chi.</a:t>
            </a:r>
          </a:p>
          <a:p>
            <a:pPr marL="285750" lvl="0" indent="-285750">
              <a:spcBef>
                <a:spcPts val="300"/>
              </a:spcBef>
              <a:buFont typeface="Arial" panose="020B0604020202020204" pitchFamily="34" charset="0"/>
              <a:buChar char="•"/>
            </a:pPr>
            <a:r>
              <a:rPr lang="en-US" sz="2000" dirty="0"/>
              <a:t>Attend to your own healthcare needs.</a:t>
            </a:r>
          </a:p>
          <a:p>
            <a:pPr marL="285750" lvl="0" indent="-285750">
              <a:spcBef>
                <a:spcPts val="300"/>
              </a:spcBef>
              <a:buFont typeface="Arial" panose="020B0604020202020204" pitchFamily="34" charset="0"/>
              <a:buChar char="•"/>
            </a:pPr>
            <a:r>
              <a:rPr lang="en-US" sz="2000" dirty="0"/>
              <a:t>Get proper rest and nutrition.</a:t>
            </a:r>
          </a:p>
          <a:p>
            <a:pPr marL="285750" lvl="0" indent="-285750">
              <a:spcBef>
                <a:spcPts val="300"/>
              </a:spcBef>
              <a:buFont typeface="Arial" panose="020B0604020202020204" pitchFamily="34" charset="0"/>
              <a:buChar char="•"/>
            </a:pPr>
            <a:r>
              <a:rPr lang="en-US" sz="2000" dirty="0"/>
              <a:t>Exercise regularly, even if only for 10 minutes at a time.</a:t>
            </a:r>
          </a:p>
          <a:p>
            <a:pPr marL="285750" lvl="0" indent="-285750">
              <a:spcBef>
                <a:spcPts val="300"/>
              </a:spcBef>
              <a:buFont typeface="Arial" panose="020B0604020202020204" pitchFamily="34" charset="0"/>
              <a:buChar char="•"/>
            </a:pPr>
            <a:r>
              <a:rPr lang="en-US" sz="2000" dirty="0"/>
              <a:t>Take time off without feeling guilty.</a:t>
            </a:r>
          </a:p>
          <a:p>
            <a:pPr marL="285750" lvl="0" indent="-285750">
              <a:spcBef>
                <a:spcPts val="300"/>
              </a:spcBef>
              <a:buFont typeface="Arial" panose="020B0604020202020204" pitchFamily="34" charset="0"/>
              <a:buChar char="•"/>
            </a:pPr>
            <a:r>
              <a:rPr lang="en-US" sz="2000" dirty="0"/>
              <a:t>Participate in pleasant, nurturing activities, such as reading a book, taking a bath.</a:t>
            </a:r>
          </a:p>
          <a:p>
            <a:pPr marL="285750" lvl="0" indent="-285750">
              <a:spcBef>
                <a:spcPts val="300"/>
              </a:spcBef>
              <a:buFont typeface="Arial" panose="020B0604020202020204" pitchFamily="34" charset="0"/>
              <a:buChar char="•"/>
            </a:pPr>
            <a:r>
              <a:rPr lang="en-US" sz="2000" dirty="0"/>
              <a:t>Seek and accept the support of others.</a:t>
            </a:r>
          </a:p>
          <a:p>
            <a:pPr marL="285750" lvl="0" indent="-285750">
              <a:spcBef>
                <a:spcPts val="300"/>
              </a:spcBef>
              <a:buFont typeface="Arial" panose="020B0604020202020204" pitchFamily="34" charset="0"/>
              <a:buChar char="•"/>
            </a:pPr>
            <a:r>
              <a:rPr lang="en-US" sz="2000" dirty="0"/>
              <a:t>Seek supportive counseling as needed, talk to a trusted counselor, friend, or pastor.</a:t>
            </a:r>
          </a:p>
          <a:p>
            <a:pPr marL="285750" lvl="0" indent="-285750">
              <a:spcBef>
                <a:spcPts val="300"/>
              </a:spcBef>
              <a:buFont typeface="Arial" panose="020B0604020202020204" pitchFamily="34" charset="0"/>
              <a:buChar char="•"/>
            </a:pPr>
            <a:r>
              <a:rPr lang="en-US" sz="2000" dirty="0"/>
              <a:t>Identify and acknowledge your feelings, you have a right to ALL of them.</a:t>
            </a:r>
          </a:p>
          <a:p>
            <a:pPr marL="285750" lvl="0" indent="-285750">
              <a:spcBef>
                <a:spcPts val="300"/>
              </a:spcBef>
              <a:buFont typeface="Arial" panose="020B0604020202020204" pitchFamily="34" charset="0"/>
              <a:buChar char="•"/>
            </a:pPr>
            <a:r>
              <a:rPr lang="en-US" sz="2000" dirty="0"/>
              <a:t>Change the negative ways you view situations to avoid despair.</a:t>
            </a:r>
          </a:p>
          <a:p>
            <a:pPr marL="285750" indent="-285750">
              <a:spcBef>
                <a:spcPts val="300"/>
              </a:spcBef>
              <a:buFont typeface="Arial" panose="020B0604020202020204" pitchFamily="34" charset="0"/>
              <a:buChar char="•"/>
            </a:pPr>
            <a:r>
              <a:rPr lang="en-US" sz="2000" dirty="0"/>
              <a:t>Attend a caregiver support group in-person or online.  </a:t>
            </a:r>
            <a:br>
              <a:rPr lang="en-US" sz="2000" dirty="0"/>
            </a:br>
            <a:endParaRPr lang="en-US" sz="2000" dirty="0"/>
          </a:p>
          <a:p>
            <a:pPr marL="285750" indent="-285750">
              <a:buFont typeface="Arial" panose="020B0604020202020204" pitchFamily="34" charset="0"/>
              <a:buChar char="•"/>
            </a:pPr>
            <a:r>
              <a:rPr lang="en-US" sz="2000" dirty="0"/>
              <a:t>For COVID-19 vaccine information including current booster availability, please contact your local pharmacy.  Also consider the Influenza vaccine and the RSV vaccine.  </a:t>
            </a:r>
            <a:endParaRPr lang="en-US" dirty="0"/>
          </a:p>
        </p:txBody>
      </p:sp>
      <p:sp>
        <p:nvSpPr>
          <p:cNvPr id="12" name="Date Placeholder 3">
            <a:extLst>
              <a:ext uri="{FF2B5EF4-FFF2-40B4-BE49-F238E27FC236}">
                <a16:creationId xmlns:a16="http://schemas.microsoft.com/office/drawing/2014/main" id="{456BCBE6-0FB0-4A54-9F18-49186AA3860F}"/>
              </a:ext>
            </a:extLst>
          </p:cNvPr>
          <p:cNvSpPr txBox="1">
            <a:spLocks/>
          </p:cNvSpPr>
          <p:nvPr/>
        </p:nvSpPr>
        <p:spPr>
          <a:xfrm>
            <a:off x="10595526" y="6398156"/>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Tree>
    <p:extLst>
      <p:ext uri="{BB962C8B-B14F-4D97-AF65-F5344CB8AC3E}">
        <p14:creationId xmlns:p14="http://schemas.microsoft.com/office/powerpoint/2010/main" val="693062156"/>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DFAEB67C-A323-405B-9C52-0C1EA686D80C}"/>
                </a:ext>
              </a:extLst>
            </p:cNvPr>
            <p:cNvSpPr txBox="1">
              <a:spLocks/>
            </p:cNvSpPr>
            <p:nvPr/>
          </p:nvSpPr>
          <p:spPr>
            <a:xfrm>
              <a:off x="10632834" y="6391522"/>
              <a:ext cx="980045"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04/19/2021</a:t>
              </a:r>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19609" y="6391522"/>
              <a:ext cx="63757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16</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FF9F2472-5FA7-4BE9-A790-5AEC5DA99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TextBox 1">
            <a:extLst>
              <a:ext uri="{FF2B5EF4-FFF2-40B4-BE49-F238E27FC236}">
                <a16:creationId xmlns:a16="http://schemas.microsoft.com/office/drawing/2014/main" id="{0294A010-1F52-42C9-913E-2A2140F45B0E}"/>
              </a:ext>
            </a:extLst>
          </p:cNvPr>
          <p:cNvSpPr txBox="1"/>
          <p:nvPr/>
        </p:nvSpPr>
        <p:spPr>
          <a:xfrm>
            <a:off x="832104" y="407647"/>
            <a:ext cx="9098280" cy="1077218"/>
          </a:xfrm>
          <a:prstGeom prst="rect">
            <a:avLst/>
          </a:prstGeom>
          <a:noFill/>
        </p:spPr>
        <p:txBody>
          <a:bodyPr wrap="square" rtlCol="0">
            <a:spAutoFit/>
          </a:bodyPr>
          <a:lstStyle/>
          <a:p>
            <a:r>
              <a:rPr lang="en-US" sz="3200" b="1" dirty="0"/>
              <a:t>Even more important health and safety tips for caregivers</a:t>
            </a:r>
          </a:p>
        </p:txBody>
      </p:sp>
      <p:sp>
        <p:nvSpPr>
          <p:cNvPr id="3" name="TextBox 2">
            <a:extLst>
              <a:ext uri="{FF2B5EF4-FFF2-40B4-BE49-F238E27FC236}">
                <a16:creationId xmlns:a16="http://schemas.microsoft.com/office/drawing/2014/main" id="{D59577DF-97ED-4219-AB22-5F4A26DA04A5}"/>
              </a:ext>
            </a:extLst>
          </p:cNvPr>
          <p:cNvSpPr txBox="1"/>
          <p:nvPr/>
        </p:nvSpPr>
        <p:spPr>
          <a:xfrm>
            <a:off x="1029531" y="1567992"/>
            <a:ext cx="10656515" cy="3708708"/>
          </a:xfrm>
          <a:prstGeom prst="rect">
            <a:avLst/>
          </a:prstGeom>
          <a:noFill/>
        </p:spPr>
        <p:txBody>
          <a:bodyPr wrap="square" rtlCol="0">
            <a:spAutoFit/>
          </a:bodyPr>
          <a:lstStyle/>
          <a:p>
            <a:r>
              <a:rPr lang="en-US" sz="3200" dirty="0">
                <a:solidFill>
                  <a:schemeClr val="tx1">
                    <a:lumMod val="95000"/>
                    <a:lumOff val="5000"/>
                  </a:schemeClr>
                </a:solidFill>
              </a:rPr>
              <a:t>COVID-19 update</a:t>
            </a:r>
          </a:p>
          <a:p>
            <a:endParaRPr lang="en-US" sz="4000" dirty="0">
              <a:solidFill>
                <a:schemeClr val="tx1">
                  <a:lumMod val="95000"/>
                  <a:lumOff val="5000"/>
                </a:schemeClr>
              </a:solidFill>
            </a:endParaRPr>
          </a:p>
          <a:p>
            <a:r>
              <a:rPr lang="en-US" sz="2000" dirty="0">
                <a:solidFill>
                  <a:schemeClr val="tx1">
                    <a:lumMod val="95000"/>
                    <a:lumOff val="5000"/>
                  </a:schemeClr>
                </a:solidFill>
              </a:rPr>
              <a:t>Vaccines and current boosters along with diagnostic testing are free of charge or billable at no charge with your Medicare benefit.    </a:t>
            </a:r>
          </a:p>
          <a:p>
            <a:endParaRPr lang="en-US" sz="2000" dirty="0">
              <a:solidFill>
                <a:schemeClr val="tx1">
                  <a:lumMod val="95000"/>
                  <a:lumOff val="5000"/>
                </a:schemeClr>
              </a:solidFill>
            </a:endParaRPr>
          </a:p>
          <a:p>
            <a:r>
              <a:rPr lang="en-US" sz="2000" dirty="0">
                <a:solidFill>
                  <a:schemeClr val="tx1">
                    <a:lumMod val="95000"/>
                    <a:lumOff val="5000"/>
                  </a:schemeClr>
                </a:solidFill>
              </a:rPr>
              <a:t>Updated vaccine boosters now at local pharmacies along with RSV and Flu vaccines.  </a:t>
            </a:r>
          </a:p>
          <a:p>
            <a:endParaRPr lang="en-US" sz="2000" dirty="0"/>
          </a:p>
          <a:p>
            <a:r>
              <a:rPr lang="en-US" sz="2000" dirty="0">
                <a:solidFill>
                  <a:schemeClr val="tx1">
                    <a:lumMod val="95000"/>
                    <a:lumOff val="5000"/>
                  </a:schemeClr>
                </a:solidFill>
              </a:rPr>
              <a:t>If you test positive for COVID-19, talk to your physician about treatment with Paxlovid. </a:t>
            </a:r>
          </a:p>
          <a:p>
            <a:pPr lvl="0">
              <a:spcBef>
                <a:spcPts val="300"/>
              </a:spcBef>
            </a:pPr>
            <a:endParaRPr lang="en-US" sz="2000" dirty="0"/>
          </a:p>
          <a:p>
            <a:pPr lvl="0">
              <a:spcBef>
                <a:spcPts val="300"/>
              </a:spcBef>
            </a:pPr>
            <a:endParaRPr lang="en-US" dirty="0"/>
          </a:p>
        </p:txBody>
      </p:sp>
      <p:sp>
        <p:nvSpPr>
          <p:cNvPr id="12" name="Date Placeholder 3">
            <a:extLst>
              <a:ext uri="{FF2B5EF4-FFF2-40B4-BE49-F238E27FC236}">
                <a16:creationId xmlns:a16="http://schemas.microsoft.com/office/drawing/2014/main" id="{456BCBE6-0FB0-4A54-9F18-49186AA3860F}"/>
              </a:ext>
            </a:extLst>
          </p:cNvPr>
          <p:cNvSpPr txBox="1">
            <a:spLocks/>
          </p:cNvSpPr>
          <p:nvPr/>
        </p:nvSpPr>
        <p:spPr>
          <a:xfrm>
            <a:off x="10595526" y="6398156"/>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Tree>
    <p:extLst>
      <p:ext uri="{BB962C8B-B14F-4D97-AF65-F5344CB8AC3E}">
        <p14:creationId xmlns:p14="http://schemas.microsoft.com/office/powerpoint/2010/main" val="3248739341"/>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DFAEB67C-A323-405B-9C52-0C1EA686D80C}"/>
                </a:ext>
              </a:extLst>
            </p:cNvPr>
            <p:cNvSpPr txBox="1">
              <a:spLocks/>
            </p:cNvSpPr>
            <p:nvPr/>
          </p:nvSpPr>
          <p:spPr>
            <a:xfrm>
              <a:off x="10632834" y="6391522"/>
              <a:ext cx="980045"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04/19/2021</a:t>
              </a:r>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19609" y="6391522"/>
              <a:ext cx="63757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17</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FF9F2472-5FA7-4BE9-A790-5AEC5DA99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TextBox 1">
            <a:extLst>
              <a:ext uri="{FF2B5EF4-FFF2-40B4-BE49-F238E27FC236}">
                <a16:creationId xmlns:a16="http://schemas.microsoft.com/office/drawing/2014/main" id="{0294A010-1F52-42C9-913E-2A2140F45B0E}"/>
              </a:ext>
            </a:extLst>
          </p:cNvPr>
          <p:cNvSpPr txBox="1"/>
          <p:nvPr/>
        </p:nvSpPr>
        <p:spPr>
          <a:xfrm>
            <a:off x="832104" y="407647"/>
            <a:ext cx="9098280" cy="584775"/>
          </a:xfrm>
          <a:prstGeom prst="rect">
            <a:avLst/>
          </a:prstGeom>
          <a:noFill/>
        </p:spPr>
        <p:txBody>
          <a:bodyPr wrap="square" rtlCol="0">
            <a:spAutoFit/>
          </a:bodyPr>
          <a:lstStyle/>
          <a:p>
            <a:r>
              <a:rPr lang="en-US" sz="3200" b="1" dirty="0"/>
              <a:t>Help with Medicare questions</a:t>
            </a:r>
          </a:p>
        </p:txBody>
      </p:sp>
      <p:sp>
        <p:nvSpPr>
          <p:cNvPr id="3" name="TextBox 2">
            <a:extLst>
              <a:ext uri="{FF2B5EF4-FFF2-40B4-BE49-F238E27FC236}">
                <a16:creationId xmlns:a16="http://schemas.microsoft.com/office/drawing/2014/main" id="{D59577DF-97ED-4219-AB22-5F4A26DA04A5}"/>
              </a:ext>
            </a:extLst>
          </p:cNvPr>
          <p:cNvSpPr txBox="1"/>
          <p:nvPr/>
        </p:nvSpPr>
        <p:spPr>
          <a:xfrm>
            <a:off x="869413" y="1340523"/>
            <a:ext cx="10656515" cy="4647426"/>
          </a:xfrm>
          <a:prstGeom prst="rect">
            <a:avLst/>
          </a:prstGeom>
          <a:noFill/>
        </p:spPr>
        <p:txBody>
          <a:bodyPr wrap="square" rtlCol="0">
            <a:spAutoFit/>
          </a:bodyPr>
          <a:lstStyle/>
          <a:p>
            <a:r>
              <a:rPr lang="en-US" sz="3200" dirty="0"/>
              <a:t>Washington Statewide Health Insurance Benefits Advisors (SHIBA)</a:t>
            </a:r>
          </a:p>
          <a:p>
            <a:endParaRPr lang="en-US" sz="3200" dirty="0"/>
          </a:p>
          <a:p>
            <a:pPr marL="342900" indent="-342900">
              <a:buFont typeface="Arial" panose="020B0604020202020204" pitchFamily="34" charset="0"/>
              <a:buChar char="•"/>
            </a:pPr>
            <a:r>
              <a:rPr lang="en-US" sz="2000" dirty="0"/>
              <a:t>A division of the Washington State Office of the Insurance Commissioner.</a:t>
            </a:r>
          </a:p>
          <a:p>
            <a:endParaRPr lang="en-US" sz="2000" dirty="0"/>
          </a:p>
          <a:p>
            <a:pPr marL="342900" indent="-342900">
              <a:buFont typeface="Arial" panose="020B0604020202020204" pitchFamily="34" charset="0"/>
              <a:buChar char="•"/>
            </a:pPr>
            <a:r>
              <a:rPr lang="en-US" sz="2000" dirty="0"/>
              <a:t>Statewide phone contact:  1-800-562-6900 and website address:  </a:t>
            </a:r>
            <a:r>
              <a:rPr lang="en-US" sz="2000" dirty="0">
                <a:hlinkClick r:id="rId3">
                  <a:extLst>
                    <a:ext uri="{A12FA001-AC4F-418D-AE19-62706E023703}">
                      <ahyp:hlinkClr xmlns:ahyp="http://schemas.microsoft.com/office/drawing/2018/hyperlinkcolor" val="tx"/>
                    </a:ext>
                  </a:extLst>
                </a:hlinkClick>
              </a:rPr>
              <a:t>https://www.insurance.wa.gov/contact-shiba</a:t>
            </a:r>
            <a:r>
              <a:rPr lang="en-US" sz="2000" dirty="0"/>
              <a:t>. </a:t>
            </a:r>
          </a:p>
          <a:p>
            <a:r>
              <a:rPr lang="en-US" sz="2000" dirty="0"/>
              <a:t>     </a:t>
            </a:r>
          </a:p>
          <a:p>
            <a:r>
              <a:rPr lang="en-US" sz="2000" dirty="0"/>
              <a:t>     Pierce County phone contact:  253-212-3519 and website address:       	</a:t>
            </a:r>
            <a:r>
              <a:rPr lang="en-US" sz="2000" dirty="0">
                <a:hlinkClick r:id="rId4">
                  <a:extLst>
                    <a:ext uri="{A12FA001-AC4F-418D-AE19-62706E023703}">
                      <ahyp:hlinkClr xmlns:ahyp="http://schemas.microsoft.com/office/drawing/2018/hyperlinkcolor" val="tx"/>
                    </a:ext>
                  </a:extLst>
                </a:hlinkClick>
              </a:rPr>
              <a:t>http://www.soundoutreach.org/</a:t>
            </a:r>
            <a:r>
              <a:rPr lang="en-US" sz="2000" dirty="0"/>
              <a:t>. </a:t>
            </a:r>
          </a:p>
          <a:p>
            <a:endParaRPr lang="en-US" sz="2000" dirty="0"/>
          </a:p>
          <a:p>
            <a:pPr marL="342900" indent="-342900">
              <a:buFont typeface="Arial" panose="020B0604020202020204" pitchFamily="34" charset="0"/>
              <a:buChar char="•"/>
            </a:pPr>
            <a:r>
              <a:rPr lang="en-US" sz="2000" dirty="0"/>
              <a:t>Helping people of all ages and backgrounds with their Medicare questions and options.</a:t>
            </a:r>
          </a:p>
        </p:txBody>
      </p:sp>
      <p:sp>
        <p:nvSpPr>
          <p:cNvPr id="12" name="Date Placeholder 3">
            <a:extLst>
              <a:ext uri="{FF2B5EF4-FFF2-40B4-BE49-F238E27FC236}">
                <a16:creationId xmlns:a16="http://schemas.microsoft.com/office/drawing/2014/main" id="{456BCBE6-0FB0-4A54-9F18-49186AA3860F}"/>
              </a:ext>
            </a:extLst>
          </p:cNvPr>
          <p:cNvSpPr txBox="1">
            <a:spLocks/>
          </p:cNvSpPr>
          <p:nvPr/>
        </p:nvSpPr>
        <p:spPr>
          <a:xfrm>
            <a:off x="10595526" y="6398156"/>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Tree>
    <p:extLst>
      <p:ext uri="{BB962C8B-B14F-4D97-AF65-F5344CB8AC3E}">
        <p14:creationId xmlns:p14="http://schemas.microsoft.com/office/powerpoint/2010/main" val="2015856296"/>
      </p:ext>
    </p:extLst>
  </p:cSld>
  <p:clrMapOvr>
    <a:masterClrMapping/>
  </p:clrMapOvr>
  <p:transition spd="slow">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DFAEB67C-A323-405B-9C52-0C1EA686D80C}"/>
                </a:ext>
              </a:extLst>
            </p:cNvPr>
            <p:cNvSpPr txBox="1">
              <a:spLocks/>
            </p:cNvSpPr>
            <p:nvPr/>
          </p:nvSpPr>
          <p:spPr>
            <a:xfrm>
              <a:off x="10632834" y="6391522"/>
              <a:ext cx="980045"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04/19/2021</a:t>
              </a:r>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19609" y="6391522"/>
              <a:ext cx="63757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18</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FF9F2472-5FA7-4BE9-A790-5AEC5DA99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TextBox 1">
            <a:extLst>
              <a:ext uri="{FF2B5EF4-FFF2-40B4-BE49-F238E27FC236}">
                <a16:creationId xmlns:a16="http://schemas.microsoft.com/office/drawing/2014/main" id="{0294A010-1F52-42C9-913E-2A2140F45B0E}"/>
              </a:ext>
            </a:extLst>
          </p:cNvPr>
          <p:cNvSpPr txBox="1"/>
          <p:nvPr/>
        </p:nvSpPr>
        <p:spPr>
          <a:xfrm>
            <a:off x="832104" y="407647"/>
            <a:ext cx="9098280" cy="584775"/>
          </a:xfrm>
          <a:prstGeom prst="rect">
            <a:avLst/>
          </a:prstGeom>
          <a:noFill/>
        </p:spPr>
        <p:txBody>
          <a:bodyPr wrap="square" rtlCol="0">
            <a:spAutoFit/>
          </a:bodyPr>
          <a:lstStyle/>
          <a:p>
            <a:r>
              <a:rPr lang="en-US" sz="3200" b="1" dirty="0"/>
              <a:t>Help with legal documents </a:t>
            </a:r>
          </a:p>
        </p:txBody>
      </p:sp>
      <p:sp>
        <p:nvSpPr>
          <p:cNvPr id="3" name="TextBox 2">
            <a:extLst>
              <a:ext uri="{FF2B5EF4-FFF2-40B4-BE49-F238E27FC236}">
                <a16:creationId xmlns:a16="http://schemas.microsoft.com/office/drawing/2014/main" id="{D59577DF-97ED-4219-AB22-5F4A26DA04A5}"/>
              </a:ext>
            </a:extLst>
          </p:cNvPr>
          <p:cNvSpPr txBox="1"/>
          <p:nvPr/>
        </p:nvSpPr>
        <p:spPr>
          <a:xfrm>
            <a:off x="869413" y="1340523"/>
            <a:ext cx="10656515" cy="38472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rPr>
              <a:t>WashingtonLawHelp.org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rPr>
              <a:t>Their website is maintained by staff at the Northwest Justice Project.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rPr>
              <a:t>Website for information:  </a:t>
            </a:r>
            <a:r>
              <a:rPr kumimoji="0" lang="en-US" sz="20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hlinkClick r:id="rId3">
                  <a:extLst>
                    <a:ext uri="{A12FA001-AC4F-418D-AE19-62706E023703}">
                      <ahyp:hlinkClr xmlns:ahyp="http://schemas.microsoft.com/office/drawing/2018/hyperlinkcolor" val="tx"/>
                    </a:ext>
                  </a:extLst>
                </a:hlinkClick>
              </a:rPr>
              <a:t>www.washingtonlawhelp.org</a:t>
            </a:r>
            <a:r>
              <a:rPr kumimoji="0" lang="en-US" sz="20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rPr>
              <a:t> and for free legal help:  </a:t>
            </a:r>
            <a:r>
              <a:rPr kumimoji="0" lang="en-US" sz="20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https://nwjustice.org/get-legal-help</a:t>
            </a:r>
            <a:r>
              <a:rPr kumimoji="0" lang="en-US" sz="20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rPr>
              <a:t>Washington Law Help offers free civil legal services for low-income persons and seniors in Washington. Their site’s legal education materials and tools give you basic information on a number of legal problems, and in some cases, detailed instructions and forms to help you represent yourself in court.  </a:t>
            </a:r>
          </a:p>
        </p:txBody>
      </p:sp>
      <p:sp>
        <p:nvSpPr>
          <p:cNvPr id="12" name="Date Placeholder 3">
            <a:extLst>
              <a:ext uri="{FF2B5EF4-FFF2-40B4-BE49-F238E27FC236}">
                <a16:creationId xmlns:a16="http://schemas.microsoft.com/office/drawing/2014/main" id="{456BCBE6-0FB0-4A54-9F18-49186AA3860F}"/>
              </a:ext>
            </a:extLst>
          </p:cNvPr>
          <p:cNvSpPr txBox="1">
            <a:spLocks/>
          </p:cNvSpPr>
          <p:nvPr/>
        </p:nvSpPr>
        <p:spPr>
          <a:xfrm>
            <a:off x="10595526" y="6398156"/>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Tree>
    <p:extLst>
      <p:ext uri="{BB962C8B-B14F-4D97-AF65-F5344CB8AC3E}">
        <p14:creationId xmlns:p14="http://schemas.microsoft.com/office/powerpoint/2010/main" val="3033217480"/>
      </p:ext>
    </p:extLst>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DFAEB67C-A323-405B-9C52-0C1EA686D80C}"/>
                </a:ext>
              </a:extLst>
            </p:cNvPr>
            <p:cNvSpPr txBox="1">
              <a:spLocks/>
            </p:cNvSpPr>
            <p:nvPr/>
          </p:nvSpPr>
          <p:spPr>
            <a:xfrm>
              <a:off x="10632834" y="6391522"/>
              <a:ext cx="980045"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04/19/2021</a:t>
              </a:r>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19609" y="6391522"/>
              <a:ext cx="63757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19</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FF9F2472-5FA7-4BE9-A790-5AEC5DA99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TextBox 1">
            <a:extLst>
              <a:ext uri="{FF2B5EF4-FFF2-40B4-BE49-F238E27FC236}">
                <a16:creationId xmlns:a16="http://schemas.microsoft.com/office/drawing/2014/main" id="{0294A010-1F52-42C9-913E-2A2140F45B0E}"/>
              </a:ext>
            </a:extLst>
          </p:cNvPr>
          <p:cNvSpPr txBox="1"/>
          <p:nvPr/>
        </p:nvSpPr>
        <p:spPr>
          <a:xfrm>
            <a:off x="832104" y="407647"/>
            <a:ext cx="9098280" cy="584775"/>
          </a:xfrm>
          <a:prstGeom prst="rect">
            <a:avLst/>
          </a:prstGeom>
          <a:noFill/>
        </p:spPr>
        <p:txBody>
          <a:bodyPr wrap="square" rtlCol="0">
            <a:spAutoFit/>
          </a:bodyPr>
          <a:lstStyle/>
          <a:p>
            <a:r>
              <a:rPr lang="en-US" sz="3200" b="1" dirty="0"/>
              <a:t>More help with legal documents </a:t>
            </a:r>
          </a:p>
        </p:txBody>
      </p:sp>
      <p:sp>
        <p:nvSpPr>
          <p:cNvPr id="3" name="TextBox 2">
            <a:extLst>
              <a:ext uri="{FF2B5EF4-FFF2-40B4-BE49-F238E27FC236}">
                <a16:creationId xmlns:a16="http://schemas.microsoft.com/office/drawing/2014/main" id="{D59577DF-97ED-4219-AB22-5F4A26DA04A5}"/>
              </a:ext>
            </a:extLst>
          </p:cNvPr>
          <p:cNvSpPr txBox="1"/>
          <p:nvPr/>
        </p:nvSpPr>
        <p:spPr>
          <a:xfrm>
            <a:off x="832104" y="1220941"/>
            <a:ext cx="10656515" cy="495520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a:t>WashingtonLawHelp.org (cont’d)</a:t>
            </a:r>
          </a:p>
          <a:p>
            <a:endParaRPr lang="en-US" sz="2400" dirty="0"/>
          </a:p>
          <a:p>
            <a:r>
              <a:rPr lang="en-US" sz="2000" dirty="0"/>
              <a:t>From the website, click on “Legal Topics” and then “Planning Ahead/Seniors”:</a:t>
            </a:r>
          </a:p>
          <a:p>
            <a:endParaRPr lang="en-US" sz="2000" dirty="0"/>
          </a:p>
          <a:p>
            <a:pPr marL="342900" indent="-342900">
              <a:buFont typeface="Arial" panose="020B0604020202020204" pitchFamily="34" charset="0"/>
              <a:buChar char="•"/>
            </a:pPr>
            <a:r>
              <a:rPr lang="en-US" sz="2000" dirty="0"/>
              <a:t>Alzheimer’s / Dementia</a:t>
            </a:r>
          </a:p>
          <a:p>
            <a:endParaRPr lang="en-US" sz="2000" dirty="0"/>
          </a:p>
          <a:p>
            <a:pPr marL="342900" indent="-342900">
              <a:buFont typeface="Arial" panose="020B0604020202020204" pitchFamily="34" charset="0"/>
              <a:buChar char="•"/>
            </a:pPr>
            <a:r>
              <a:rPr lang="en-US" sz="2000" dirty="0"/>
              <a:t>Power of Attorney</a:t>
            </a:r>
          </a:p>
          <a:p>
            <a:endParaRPr lang="en-US" sz="2000" dirty="0"/>
          </a:p>
          <a:p>
            <a:pPr marL="342900" indent="-342900">
              <a:buFont typeface="Arial" panose="020B0604020202020204" pitchFamily="34" charset="0"/>
              <a:buChar char="•"/>
            </a:pPr>
            <a:r>
              <a:rPr lang="en-US" sz="2000" dirty="0"/>
              <a:t>Guardianship of an Adult</a:t>
            </a:r>
          </a:p>
          <a:p>
            <a:endParaRPr lang="en-US" sz="2000" dirty="0"/>
          </a:p>
          <a:p>
            <a:pPr marL="342900" indent="-342900">
              <a:buFont typeface="Arial" panose="020B0604020202020204" pitchFamily="34" charset="0"/>
              <a:buChar char="•"/>
            </a:pPr>
            <a:r>
              <a:rPr lang="en-US" sz="2000" dirty="0"/>
              <a:t>Planning for Death</a:t>
            </a:r>
          </a:p>
          <a:p>
            <a:endParaRPr lang="en-US" sz="2000" dirty="0"/>
          </a:p>
          <a:p>
            <a:pPr marL="342900" indent="-342900">
              <a:buFont typeface="Arial" panose="020B0604020202020204" pitchFamily="34" charset="0"/>
              <a:buChar char="•"/>
            </a:pPr>
            <a:r>
              <a:rPr lang="en-US" sz="2000" dirty="0"/>
              <a:t>Healthcare for Seniors</a:t>
            </a:r>
          </a:p>
          <a:p>
            <a:endParaRPr lang="en-US" sz="2000" dirty="0"/>
          </a:p>
          <a:p>
            <a:pPr marL="342900" indent="-342900">
              <a:buFont typeface="Arial" panose="020B0604020202020204" pitchFamily="34" charset="0"/>
              <a:buChar char="•"/>
            </a:pPr>
            <a:r>
              <a:rPr lang="en-US" sz="2000" dirty="0"/>
              <a:t>Social Security</a:t>
            </a:r>
            <a:endParaRPr kumimoji="0" lang="en-US" sz="2000" b="0" i="0" u="none" strike="noStrike" kern="1200" cap="none" spc="0" normalizeH="0" baseline="0" noProof="0" dirty="0">
              <a:ln>
                <a:noFill/>
              </a:ln>
              <a:effectLst/>
              <a:uLnTx/>
              <a:uFillTx/>
              <a:latin typeface="Calibri" panose="020F0502020204030204"/>
              <a:ea typeface="+mn-ea"/>
              <a:cs typeface="+mn-cs"/>
            </a:endParaRPr>
          </a:p>
        </p:txBody>
      </p:sp>
      <p:sp>
        <p:nvSpPr>
          <p:cNvPr id="12" name="Date Placeholder 3">
            <a:extLst>
              <a:ext uri="{FF2B5EF4-FFF2-40B4-BE49-F238E27FC236}">
                <a16:creationId xmlns:a16="http://schemas.microsoft.com/office/drawing/2014/main" id="{456BCBE6-0FB0-4A54-9F18-49186AA3860F}"/>
              </a:ext>
            </a:extLst>
          </p:cNvPr>
          <p:cNvSpPr txBox="1">
            <a:spLocks/>
          </p:cNvSpPr>
          <p:nvPr/>
        </p:nvSpPr>
        <p:spPr>
          <a:xfrm>
            <a:off x="10595526" y="6398156"/>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Tree>
    <p:extLst>
      <p:ext uri="{BB962C8B-B14F-4D97-AF65-F5344CB8AC3E}">
        <p14:creationId xmlns:p14="http://schemas.microsoft.com/office/powerpoint/2010/main" val="1036075959"/>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77A4756-78CC-456C-A902-4E2F3693CBCA}"/>
              </a:ext>
            </a:extLst>
          </p:cNvPr>
          <p:cNvSpPr/>
          <p:nvPr/>
        </p:nvSpPr>
        <p:spPr>
          <a:xfrm>
            <a:off x="1376737" y="1681809"/>
            <a:ext cx="9421403" cy="2223942"/>
          </a:xfrm>
          <a:prstGeom prst="rect">
            <a:avLst/>
          </a:prstGeom>
        </p:spPr>
        <p:txBody>
          <a:bodyPr wrap="square">
            <a:spAutoFit/>
          </a:bodyPr>
          <a:lstStyle/>
          <a:p>
            <a:pPr algn="ctr">
              <a:lnSpc>
                <a:spcPct val="107000"/>
              </a:lnSpc>
              <a:spcAft>
                <a:spcPts val="1800"/>
              </a:spcAft>
            </a:pPr>
            <a:r>
              <a:rPr lang="en-US" sz="3200" b="1" dirty="0">
                <a:latin typeface="Open Sans"/>
                <a:ea typeface="Calibri" panose="020F0502020204030204" pitchFamily="34" charset="0"/>
                <a:cs typeface="Times New Roman" panose="02020603050405020304" pitchFamily="18" charset="0"/>
              </a:rPr>
              <a:t>Disclaimer</a:t>
            </a:r>
          </a:p>
          <a:p>
            <a:pPr>
              <a:lnSpc>
                <a:spcPct val="114000"/>
              </a:lnSpc>
              <a:spcAft>
                <a:spcPts val="800"/>
              </a:spcAft>
            </a:pPr>
            <a:r>
              <a:rPr lang="en-US" sz="2000" dirty="0">
                <a:ea typeface="Calibri" panose="020F0502020204030204" pitchFamily="34" charset="0"/>
                <a:cs typeface="Times New Roman" panose="02020603050405020304" pitchFamily="18" charset="0"/>
              </a:rPr>
              <a:t>The information provided during this presentation is not intended to serve as an exhaustive list of caregiver situations.   Caregivers needing support should consult with their physicians, family members, and other trusted individuals to develop a plan for self-care.  </a:t>
            </a:r>
            <a:r>
              <a:rPr lang="en-US" sz="2000" dirty="0">
                <a:solidFill>
                  <a:srgbClr val="FFFFFF"/>
                </a:solidFill>
                <a:ea typeface="Calibri" panose="020F0502020204030204" pitchFamily="34" charset="0"/>
                <a:cs typeface="Times New Roman" panose="02020603050405020304" pitchFamily="18" charset="0"/>
              </a:rPr>
              <a:t>    </a:t>
            </a:r>
            <a:endParaRPr lang="en-US" sz="2000" dirty="0">
              <a:solidFill>
                <a:srgbClr val="FFFFFF"/>
              </a:solidFill>
              <a:effectLst/>
              <a:ea typeface="Calibri" panose="020F0502020204030204" pitchFamily="34" charset="0"/>
              <a:cs typeface="Times New Roman" panose="02020603050405020304" pitchFamily="18" charset="0"/>
            </a:endParaRPr>
          </a:p>
        </p:txBody>
      </p:sp>
      <p:grpSp>
        <p:nvGrpSpPr>
          <p:cNvPr id="3" name="Group 2">
            <a:extLst>
              <a:ext uri="{FF2B5EF4-FFF2-40B4-BE49-F238E27FC236}">
                <a16:creationId xmlns:a16="http://schemas.microsoft.com/office/drawing/2014/main" id="{41862B13-BD79-4F1C-AEBD-D7707EAF6070}"/>
              </a:ext>
            </a:extLst>
          </p:cNvPr>
          <p:cNvGrpSpPr/>
          <p:nvPr/>
        </p:nvGrpSpPr>
        <p:grpSpPr>
          <a:xfrm>
            <a:off x="10058400" y="6295053"/>
            <a:ext cx="2133600" cy="562947"/>
            <a:chOff x="10058400" y="6295053"/>
            <a:chExt cx="2133600" cy="562947"/>
          </a:xfrm>
        </p:grpSpPr>
        <p:sp>
          <p:nvSpPr>
            <p:cNvPr id="4" name="Rectangle 3">
              <a:extLst>
                <a:ext uri="{FF2B5EF4-FFF2-40B4-BE49-F238E27FC236}">
                  <a16:creationId xmlns:a16="http://schemas.microsoft.com/office/drawing/2014/main" id="{61B62A10-9860-4B9D-8C71-02EDDAB8EE64}"/>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3">
              <a:extLst>
                <a:ext uri="{FF2B5EF4-FFF2-40B4-BE49-F238E27FC236}">
                  <a16:creationId xmlns:a16="http://schemas.microsoft.com/office/drawing/2014/main" id="{E1E0C83F-254F-4190-ADF7-1A576B477EFE}"/>
                </a:ext>
              </a:extLst>
            </p:cNvPr>
            <p:cNvSpPr txBox="1">
              <a:spLocks/>
            </p:cNvSpPr>
            <p:nvPr/>
          </p:nvSpPr>
          <p:spPr>
            <a:xfrm>
              <a:off x="10658037" y="6408407"/>
              <a:ext cx="934326"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
          <p:nvSpPr>
            <p:cNvPr id="6" name="Slide Number Placeholder 5">
              <a:extLst>
                <a:ext uri="{FF2B5EF4-FFF2-40B4-BE49-F238E27FC236}">
                  <a16:creationId xmlns:a16="http://schemas.microsoft.com/office/drawing/2014/main" id="{DDF48505-E847-413B-83DB-DF9736D69326}"/>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a:t>
              </a:fld>
              <a:endParaRPr lang="en-US" sz="1100" dirty="0">
                <a:solidFill>
                  <a:schemeClr val="tx1"/>
                </a:solidFill>
              </a:endParaRPr>
            </a:p>
          </p:txBody>
        </p:sp>
        <p:pic>
          <p:nvPicPr>
            <p:cNvPr id="7" name="Picture 6">
              <a:extLst>
                <a:ext uri="{FF2B5EF4-FFF2-40B4-BE49-F238E27FC236}">
                  <a16:creationId xmlns:a16="http://schemas.microsoft.com/office/drawing/2014/main" id="{BF36CEE4-8A83-40FA-A993-8C08501893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7059505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DFAEB67C-A323-405B-9C52-0C1EA686D80C}"/>
                </a:ext>
              </a:extLst>
            </p:cNvPr>
            <p:cNvSpPr txBox="1">
              <a:spLocks/>
            </p:cNvSpPr>
            <p:nvPr/>
          </p:nvSpPr>
          <p:spPr>
            <a:xfrm>
              <a:off x="10632834" y="6391522"/>
              <a:ext cx="980045"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04/19/2021</a:t>
              </a:r>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19609" y="6391522"/>
              <a:ext cx="63757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20</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FF9F2472-5FA7-4BE9-A790-5AEC5DA99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TextBox 1">
            <a:extLst>
              <a:ext uri="{FF2B5EF4-FFF2-40B4-BE49-F238E27FC236}">
                <a16:creationId xmlns:a16="http://schemas.microsoft.com/office/drawing/2014/main" id="{0294A010-1F52-42C9-913E-2A2140F45B0E}"/>
              </a:ext>
            </a:extLst>
          </p:cNvPr>
          <p:cNvSpPr txBox="1"/>
          <p:nvPr/>
        </p:nvSpPr>
        <p:spPr>
          <a:xfrm>
            <a:off x="832104" y="407647"/>
            <a:ext cx="9098280" cy="584775"/>
          </a:xfrm>
          <a:prstGeom prst="rect">
            <a:avLst/>
          </a:prstGeom>
          <a:noFill/>
        </p:spPr>
        <p:txBody>
          <a:bodyPr wrap="square" rtlCol="0">
            <a:spAutoFit/>
          </a:bodyPr>
          <a:lstStyle/>
          <a:p>
            <a:r>
              <a:rPr lang="en-US" sz="3200" b="1" dirty="0"/>
              <a:t>More local caregiver support programs</a:t>
            </a:r>
          </a:p>
        </p:txBody>
      </p:sp>
      <p:sp>
        <p:nvSpPr>
          <p:cNvPr id="3" name="TextBox 2">
            <a:extLst>
              <a:ext uri="{FF2B5EF4-FFF2-40B4-BE49-F238E27FC236}">
                <a16:creationId xmlns:a16="http://schemas.microsoft.com/office/drawing/2014/main" id="{D59577DF-97ED-4219-AB22-5F4A26DA04A5}"/>
              </a:ext>
            </a:extLst>
          </p:cNvPr>
          <p:cNvSpPr txBox="1"/>
          <p:nvPr/>
        </p:nvSpPr>
        <p:spPr>
          <a:xfrm>
            <a:off x="1029531" y="1567992"/>
            <a:ext cx="10656515" cy="3477875"/>
          </a:xfrm>
          <a:prstGeom prst="rect">
            <a:avLst/>
          </a:prstGeom>
          <a:noFill/>
        </p:spPr>
        <p:txBody>
          <a:bodyPr wrap="square" rtlCol="0">
            <a:spAutoFit/>
          </a:bodyPr>
          <a:lstStyle/>
          <a:p>
            <a:r>
              <a:rPr lang="en-US" sz="2000" dirty="0"/>
              <a:t>Pierce County Aging and Disability Resource Center provides three types of  caregiver programs available to support caregivers and care receivers in their homes.       </a:t>
            </a:r>
          </a:p>
          <a:p>
            <a:endParaRPr lang="en-US" sz="2000" dirty="0"/>
          </a:p>
          <a:p>
            <a:pPr marL="457200" indent="-457200">
              <a:buFont typeface="+mj-lt"/>
              <a:buAutoNum type="arabicPeriod"/>
            </a:pPr>
            <a:r>
              <a:rPr lang="en-US" sz="2000" b="1" dirty="0"/>
              <a:t>COPES program</a:t>
            </a:r>
            <a:r>
              <a:rPr lang="en-US" sz="2000" dirty="0"/>
              <a:t>:  Medicaid-funded program to provide in-home care for senior/disabled clients unable to meet their daily personal care needs.  </a:t>
            </a:r>
          </a:p>
          <a:p>
            <a:pPr marL="457200" indent="-457200">
              <a:buFont typeface="+mj-lt"/>
              <a:buAutoNum type="arabicPeriod"/>
            </a:pPr>
            <a:endParaRPr lang="en-US" sz="2000" b="1" dirty="0"/>
          </a:p>
          <a:p>
            <a:pPr marL="457200" indent="-457200">
              <a:buFont typeface="+mj-lt"/>
              <a:buAutoNum type="arabicPeriod"/>
            </a:pPr>
            <a:r>
              <a:rPr lang="en-US" sz="2000" b="1" dirty="0"/>
              <a:t>TSOA program</a:t>
            </a:r>
            <a:r>
              <a:rPr lang="en-US" sz="2000" dirty="0"/>
              <a:t>:  Medicaid-expansion program to provide more limited in-home care for clients ages 55 and over unable to meet their daily personal care needs.  </a:t>
            </a:r>
          </a:p>
          <a:p>
            <a:pPr marL="457200" indent="-457200">
              <a:buFont typeface="+mj-lt"/>
              <a:buAutoNum type="arabicPeriod"/>
            </a:pPr>
            <a:endParaRPr lang="en-US" sz="2000" b="1" dirty="0"/>
          </a:p>
          <a:p>
            <a:pPr marL="457200" indent="-457200">
              <a:buFont typeface="+mj-lt"/>
              <a:buAutoNum type="arabicPeriod"/>
            </a:pPr>
            <a:r>
              <a:rPr lang="en-US" sz="2000" b="1" dirty="0"/>
              <a:t>FCSP program</a:t>
            </a:r>
            <a:r>
              <a:rPr lang="en-US" sz="2000" dirty="0"/>
              <a:t>: Non-Medicaid program to provide support and respite care to unpaid family caregivers who provide care to an adult friend or family member.   </a:t>
            </a:r>
          </a:p>
        </p:txBody>
      </p:sp>
      <p:sp>
        <p:nvSpPr>
          <p:cNvPr id="12" name="Date Placeholder 3">
            <a:extLst>
              <a:ext uri="{FF2B5EF4-FFF2-40B4-BE49-F238E27FC236}">
                <a16:creationId xmlns:a16="http://schemas.microsoft.com/office/drawing/2014/main" id="{456BCBE6-0FB0-4A54-9F18-49186AA3860F}"/>
              </a:ext>
            </a:extLst>
          </p:cNvPr>
          <p:cNvSpPr txBox="1">
            <a:spLocks/>
          </p:cNvSpPr>
          <p:nvPr/>
        </p:nvSpPr>
        <p:spPr>
          <a:xfrm>
            <a:off x="10595526" y="6398156"/>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Tree>
    <p:extLst>
      <p:ext uri="{BB962C8B-B14F-4D97-AF65-F5344CB8AC3E}">
        <p14:creationId xmlns:p14="http://schemas.microsoft.com/office/powerpoint/2010/main" val="2368584184"/>
      </p:ext>
    </p:extLst>
  </p:cSld>
  <p:clrMapOvr>
    <a:masterClrMapping/>
  </p:clrMapOvr>
  <p:transition spd="slow">
    <p:pu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DFAEB67C-A323-405B-9C52-0C1EA686D80C}"/>
                </a:ext>
              </a:extLst>
            </p:cNvPr>
            <p:cNvSpPr txBox="1">
              <a:spLocks/>
            </p:cNvSpPr>
            <p:nvPr/>
          </p:nvSpPr>
          <p:spPr>
            <a:xfrm>
              <a:off x="10632834" y="6391522"/>
              <a:ext cx="980045"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04/19/2021</a:t>
              </a:r>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19609" y="6391522"/>
              <a:ext cx="63757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21</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FF9F2472-5FA7-4BE9-A790-5AEC5DA99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TextBox 1">
            <a:extLst>
              <a:ext uri="{FF2B5EF4-FFF2-40B4-BE49-F238E27FC236}">
                <a16:creationId xmlns:a16="http://schemas.microsoft.com/office/drawing/2014/main" id="{0294A010-1F52-42C9-913E-2A2140F45B0E}"/>
              </a:ext>
            </a:extLst>
          </p:cNvPr>
          <p:cNvSpPr txBox="1"/>
          <p:nvPr/>
        </p:nvSpPr>
        <p:spPr>
          <a:xfrm>
            <a:off x="832104" y="407647"/>
            <a:ext cx="9098280" cy="584775"/>
          </a:xfrm>
          <a:prstGeom prst="rect">
            <a:avLst/>
          </a:prstGeom>
          <a:noFill/>
        </p:spPr>
        <p:txBody>
          <a:bodyPr wrap="square" rtlCol="0">
            <a:spAutoFit/>
          </a:bodyPr>
          <a:lstStyle/>
          <a:p>
            <a:r>
              <a:rPr lang="en-US" sz="3200" b="1" dirty="0"/>
              <a:t>Even more caregiver support programs</a:t>
            </a:r>
          </a:p>
        </p:txBody>
      </p:sp>
      <p:sp>
        <p:nvSpPr>
          <p:cNvPr id="3" name="TextBox 2">
            <a:extLst>
              <a:ext uri="{FF2B5EF4-FFF2-40B4-BE49-F238E27FC236}">
                <a16:creationId xmlns:a16="http://schemas.microsoft.com/office/drawing/2014/main" id="{D59577DF-97ED-4219-AB22-5F4A26DA04A5}"/>
              </a:ext>
            </a:extLst>
          </p:cNvPr>
          <p:cNvSpPr txBox="1"/>
          <p:nvPr/>
        </p:nvSpPr>
        <p:spPr>
          <a:xfrm>
            <a:off x="605362" y="1432112"/>
            <a:ext cx="10656515" cy="5324535"/>
          </a:xfrm>
          <a:prstGeom prst="rect">
            <a:avLst/>
          </a:prstGeom>
          <a:noFill/>
        </p:spPr>
        <p:txBody>
          <a:bodyPr wrap="square" rtlCol="0">
            <a:spAutoFit/>
          </a:bodyPr>
          <a:lstStyle/>
          <a:p>
            <a:pPr marL="342900" indent="-342900">
              <a:buFont typeface="Arial" panose="020B0604020202020204" pitchFamily="34" charset="0"/>
              <a:buChar char="•"/>
            </a:pPr>
            <a:r>
              <a:rPr lang="en-US" sz="2000" b="1" dirty="0"/>
              <a:t>MSHH Donor Closet</a:t>
            </a:r>
            <a:r>
              <a:rPr lang="en-US" sz="2000" dirty="0"/>
              <a:t>:  located 3635 So Lawrence St, Tacoma.  Phone 253-327-1033.  Website </a:t>
            </a:r>
            <a:r>
              <a:rPr lang="en-US" sz="2000" dirty="0">
                <a:hlinkClick r:id="rId3">
                  <a:extLst>
                    <a:ext uri="{A12FA001-AC4F-418D-AE19-62706E023703}">
                      <ahyp:hlinkClr xmlns:ahyp="http://schemas.microsoft.com/office/drawing/2018/hyperlinkcolor" val="tx"/>
                    </a:ext>
                  </a:extLst>
                </a:hlinkClick>
              </a:rPr>
              <a:t>http://www.mshh-donorcloset.com/</a:t>
            </a:r>
            <a:endParaRPr lang="en-US" sz="2000" dirty="0"/>
          </a:p>
          <a:p>
            <a:endParaRPr lang="en-US" sz="2000" dirty="0"/>
          </a:p>
          <a:p>
            <a:pPr marL="342900" indent="-342900">
              <a:buFont typeface="Arial" panose="020B0604020202020204" pitchFamily="34" charset="0"/>
              <a:buChar char="•"/>
            </a:pPr>
            <a:r>
              <a:rPr lang="en-US" sz="2000" b="1" dirty="0"/>
              <a:t>The Alzheimer’s Store</a:t>
            </a:r>
            <a:r>
              <a:rPr lang="en-US" sz="2000" dirty="0"/>
              <a:t>:  Phone 1-800-752-3238 Website </a:t>
            </a:r>
            <a:r>
              <a:rPr lang="en-US" sz="2000" dirty="0">
                <a:hlinkClick r:id="rId4">
                  <a:extLst>
                    <a:ext uri="{A12FA001-AC4F-418D-AE19-62706E023703}">
                      <ahyp:hlinkClr xmlns:ahyp="http://schemas.microsoft.com/office/drawing/2018/hyperlinkcolor" val="tx"/>
                    </a:ext>
                  </a:extLst>
                </a:hlinkClick>
              </a:rPr>
              <a:t>www.alzstore.com</a:t>
            </a:r>
            <a:endParaRPr lang="en-US" sz="2000" dirty="0"/>
          </a:p>
          <a:p>
            <a:endParaRPr lang="en-US" sz="2000" dirty="0"/>
          </a:p>
          <a:p>
            <a:pPr marL="342900" indent="-342900">
              <a:buFont typeface="Arial" panose="020B0604020202020204" pitchFamily="34" charset="0"/>
              <a:buChar char="•"/>
            </a:pPr>
            <a:r>
              <a:rPr lang="en-US" sz="2000" b="1" dirty="0"/>
              <a:t>Washington Connection</a:t>
            </a:r>
            <a:r>
              <a:rPr lang="en-US" sz="2000" dirty="0"/>
              <a:t>:  Website </a:t>
            </a:r>
            <a:r>
              <a:rPr lang="en-US" sz="2000" dirty="0">
                <a:hlinkClick r:id="rId5">
                  <a:extLst>
                    <a:ext uri="{A12FA001-AC4F-418D-AE19-62706E023703}">
                      <ahyp:hlinkClr xmlns:ahyp="http://schemas.microsoft.com/office/drawing/2018/hyperlinkcolor" val="tx"/>
                    </a:ext>
                  </a:extLst>
                </a:hlinkClick>
              </a:rPr>
              <a:t>https://www.washingtonconnection.org</a:t>
            </a:r>
            <a:r>
              <a:rPr lang="en-US" sz="2000" dirty="0"/>
              <a:t> </a:t>
            </a:r>
          </a:p>
          <a:p>
            <a:endParaRPr lang="en-US" sz="2000" dirty="0"/>
          </a:p>
          <a:p>
            <a:pPr marL="342900" indent="-342900">
              <a:buFont typeface="Arial" panose="020B0604020202020204" pitchFamily="34" charset="0"/>
              <a:buChar char="•"/>
            </a:pPr>
            <a:r>
              <a:rPr lang="en-US" sz="2000" b="1" dirty="0" err="1"/>
              <a:t>Trualta</a:t>
            </a:r>
            <a:r>
              <a:rPr lang="en-US" sz="2000" b="1" dirty="0"/>
              <a:t> (Caregiver Information)</a:t>
            </a:r>
            <a:r>
              <a:rPr lang="en-US" sz="2000" dirty="0"/>
              <a:t>:  Website  </a:t>
            </a:r>
            <a:r>
              <a:rPr lang="en-US" sz="2000" dirty="0">
                <a:hlinkClick r:id="rId6">
                  <a:extLst>
                    <a:ext uri="{A12FA001-AC4F-418D-AE19-62706E023703}">
                      <ahyp:hlinkClr xmlns:ahyp="http://schemas.microsoft.com/office/drawing/2018/hyperlinkcolor" val="tx"/>
                    </a:ext>
                  </a:extLst>
                </a:hlinkClick>
              </a:rPr>
              <a:t>https://wacaregivingjourney.com</a:t>
            </a:r>
            <a:r>
              <a:rPr lang="en-US" sz="2000" dirty="0"/>
              <a:t> </a:t>
            </a:r>
          </a:p>
          <a:p>
            <a:endParaRPr lang="en-US" sz="2000" dirty="0"/>
          </a:p>
          <a:p>
            <a:pPr marL="342900" indent="-342900">
              <a:buFont typeface="Arial" panose="020B0604020202020204" pitchFamily="34" charset="0"/>
              <a:buChar char="•"/>
            </a:pPr>
            <a:r>
              <a:rPr lang="en-US" sz="2000" b="1" dirty="0"/>
              <a:t>Dementia Legal Planning Project: </a:t>
            </a:r>
            <a:r>
              <a:rPr lang="en-US" sz="2000" dirty="0"/>
              <a:t>Phone 425-780-5589 Website </a:t>
            </a:r>
            <a:r>
              <a:rPr lang="en-US" sz="2000" b="1" dirty="0"/>
              <a:t> </a:t>
            </a:r>
            <a:r>
              <a:rPr lang="en-US" sz="2000" dirty="0">
                <a:hlinkClick r:id="rId7">
                  <a:extLst>
                    <a:ext uri="{A12FA001-AC4F-418D-AE19-62706E023703}">
                      <ahyp:hlinkClr xmlns:ahyp="http://schemas.microsoft.com/office/drawing/2018/hyperlinkcolor" val="tx"/>
                    </a:ext>
                  </a:extLst>
                </a:hlinkClick>
              </a:rPr>
              <a:t>https://www.dementialegalplanning.org</a:t>
            </a:r>
            <a:r>
              <a:rPr lang="en-US" sz="2000" dirty="0"/>
              <a:t> </a:t>
            </a:r>
          </a:p>
          <a:p>
            <a:endParaRPr lang="en-US" sz="2000" dirty="0"/>
          </a:p>
          <a:p>
            <a:pPr marL="342900" indent="-342900">
              <a:buFont typeface="Arial" panose="020B0604020202020204" pitchFamily="34" charset="0"/>
              <a:buChar char="•"/>
            </a:pPr>
            <a:r>
              <a:rPr lang="en-US" sz="2000" b="1" dirty="0"/>
              <a:t>Pierce County Veterans Program</a:t>
            </a:r>
            <a:r>
              <a:rPr lang="en-US" sz="2000" dirty="0"/>
              <a:t>: located 3602 Pacific Ave, Suite 200, Tacoma.  Phone 253-798-7449 Website </a:t>
            </a:r>
            <a:r>
              <a:rPr lang="en-US" sz="2000" dirty="0">
                <a:hlinkClick r:id="rId8">
                  <a:extLst>
                    <a:ext uri="{A12FA001-AC4F-418D-AE19-62706E023703}">
                      <ahyp:hlinkClr xmlns:ahyp="http://schemas.microsoft.com/office/drawing/2018/hyperlinkcolor" val="tx"/>
                    </a:ext>
                  </a:extLst>
                </a:hlinkClick>
              </a:rPr>
              <a:t>https://www.piercecountywa.gov/veterans</a:t>
            </a:r>
            <a:r>
              <a:rPr lang="en-US" sz="2000" dirty="0"/>
              <a:t> </a:t>
            </a:r>
          </a:p>
          <a:p>
            <a:endParaRPr lang="en-US" sz="2000" dirty="0"/>
          </a:p>
          <a:p>
            <a:pPr marL="342900" indent="-342900">
              <a:buFont typeface="Arial" panose="020B0604020202020204" pitchFamily="34" charset="0"/>
              <a:buChar char="•"/>
            </a:pPr>
            <a:r>
              <a:rPr lang="en-US" sz="2000" b="1" dirty="0"/>
              <a:t>WA Cares (Washington Long-Term Care Trust Act) </a:t>
            </a:r>
            <a:r>
              <a:rPr lang="en-US" sz="2000" dirty="0"/>
              <a:t>for active workers only!  </a:t>
            </a:r>
          </a:p>
          <a:p>
            <a:r>
              <a:rPr lang="en-US" sz="2000" dirty="0"/>
              <a:t>	Website </a:t>
            </a:r>
            <a:r>
              <a:rPr lang="en-US" sz="2000" dirty="0">
                <a:hlinkClick r:id="rId9">
                  <a:extLst>
                    <a:ext uri="{A12FA001-AC4F-418D-AE19-62706E023703}">
                      <ahyp:hlinkClr xmlns:ahyp="http://schemas.microsoft.com/office/drawing/2018/hyperlinkcolor" val="tx"/>
                    </a:ext>
                  </a:extLst>
                </a:hlinkClick>
              </a:rPr>
              <a:t>https://wacaresfund.wa.gov/</a:t>
            </a:r>
            <a:r>
              <a:rPr lang="en-US" sz="2000" dirty="0"/>
              <a:t> </a:t>
            </a:r>
          </a:p>
        </p:txBody>
      </p:sp>
      <p:sp>
        <p:nvSpPr>
          <p:cNvPr id="12" name="Date Placeholder 3">
            <a:extLst>
              <a:ext uri="{FF2B5EF4-FFF2-40B4-BE49-F238E27FC236}">
                <a16:creationId xmlns:a16="http://schemas.microsoft.com/office/drawing/2014/main" id="{456BCBE6-0FB0-4A54-9F18-49186AA3860F}"/>
              </a:ext>
            </a:extLst>
          </p:cNvPr>
          <p:cNvSpPr txBox="1">
            <a:spLocks/>
          </p:cNvSpPr>
          <p:nvPr/>
        </p:nvSpPr>
        <p:spPr>
          <a:xfrm>
            <a:off x="10595526" y="6398156"/>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Tree>
    <p:extLst>
      <p:ext uri="{BB962C8B-B14F-4D97-AF65-F5344CB8AC3E}">
        <p14:creationId xmlns:p14="http://schemas.microsoft.com/office/powerpoint/2010/main" val="669566972"/>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ACF393D-2BF1-43B9-B93B-B406C078EF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4B87C91B-6A2A-4EE5-AA1F-607AA7015661}"/>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DE4FF4F5-1839-45CE-887E-A4F6141614B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88904FEB-29F7-4AB8-9193-1459CA6A5674}"/>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22</a:t>
              </a:fld>
              <a:endParaRPr lang="en-US" sz="1100" dirty="0">
                <a:solidFill>
                  <a:schemeClr val="tx1"/>
                </a:solidFill>
              </a:endParaRPr>
            </a:p>
          </p:txBody>
        </p:sp>
        <p:pic>
          <p:nvPicPr>
            <p:cNvPr id="7" name="Picture 6">
              <a:extLst>
                <a:ext uri="{FF2B5EF4-FFF2-40B4-BE49-F238E27FC236}">
                  <a16:creationId xmlns:a16="http://schemas.microsoft.com/office/drawing/2014/main" id="{8A934B5B-37AA-49D1-8126-49368CBA6A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8" name="TextBox 7">
            <a:extLst>
              <a:ext uri="{FF2B5EF4-FFF2-40B4-BE49-F238E27FC236}">
                <a16:creationId xmlns:a16="http://schemas.microsoft.com/office/drawing/2014/main" id="{AB014A3A-E0FD-4898-AEE6-D49D0E5E6F31}"/>
              </a:ext>
            </a:extLst>
          </p:cNvPr>
          <p:cNvSpPr txBox="1"/>
          <p:nvPr/>
        </p:nvSpPr>
        <p:spPr>
          <a:xfrm>
            <a:off x="1041753" y="263305"/>
            <a:ext cx="9448800" cy="1077218"/>
          </a:xfrm>
          <a:prstGeom prst="rect">
            <a:avLst/>
          </a:prstGeom>
          <a:noFill/>
        </p:spPr>
        <p:txBody>
          <a:bodyPr wrap="square" rtlCol="0">
            <a:spAutoFit/>
          </a:bodyPr>
          <a:lstStyle/>
          <a:p>
            <a:r>
              <a:rPr lang="en-US" sz="3200" b="1" dirty="0"/>
              <a:t>For more Information, here are some useful resources:</a:t>
            </a:r>
            <a:endParaRPr lang="en-US" dirty="0"/>
          </a:p>
        </p:txBody>
      </p:sp>
      <p:sp>
        <p:nvSpPr>
          <p:cNvPr id="9" name="TextBox 8">
            <a:extLst>
              <a:ext uri="{FF2B5EF4-FFF2-40B4-BE49-F238E27FC236}">
                <a16:creationId xmlns:a16="http://schemas.microsoft.com/office/drawing/2014/main" id="{6868E7D0-8547-4C07-A8E8-0EBBB8254ABE}"/>
              </a:ext>
            </a:extLst>
          </p:cNvPr>
          <p:cNvSpPr txBox="1"/>
          <p:nvPr/>
        </p:nvSpPr>
        <p:spPr>
          <a:xfrm>
            <a:off x="1041753" y="1638807"/>
            <a:ext cx="10063127" cy="5016758"/>
          </a:xfrm>
          <a:prstGeom prst="rect">
            <a:avLst/>
          </a:prstGeom>
          <a:noFill/>
        </p:spPr>
        <p:txBody>
          <a:bodyPr wrap="square" rtlCol="0">
            <a:spAutoFit/>
          </a:bodyPr>
          <a:lstStyle/>
          <a:p>
            <a:r>
              <a:rPr lang="en-US" sz="2000" b="1" dirty="0"/>
              <a:t>Pierce County Aging Disabilities Resource Center </a:t>
            </a:r>
            <a:r>
              <a:rPr lang="en-US" sz="2000" dirty="0"/>
              <a:t>at</a:t>
            </a:r>
          </a:p>
          <a:p>
            <a:r>
              <a:rPr lang="en-US" sz="2000" dirty="0"/>
              <a:t>253-798-4600 / www.pierceadrc.org (information on COPES, TSOA, and the Family Caregiver Support Program) </a:t>
            </a:r>
          </a:p>
          <a:p>
            <a:endParaRPr lang="en-US" sz="2000" dirty="0"/>
          </a:p>
          <a:p>
            <a:r>
              <a:rPr lang="en-US" sz="2000" b="1" dirty="0"/>
              <a:t>Pierce County Long-Term Care Ombudsman </a:t>
            </a:r>
            <a:r>
              <a:rPr lang="en-US" sz="2000" dirty="0"/>
              <a:t>(information on care facilities) at 253-798-3789</a:t>
            </a:r>
          </a:p>
          <a:p>
            <a:endParaRPr lang="en-US" sz="2000" dirty="0"/>
          </a:p>
          <a:p>
            <a:r>
              <a:rPr lang="en-US" sz="2000" b="1" dirty="0"/>
              <a:t>Caregiver support group information </a:t>
            </a:r>
            <a:r>
              <a:rPr lang="en-US" sz="2000" dirty="0"/>
              <a:t>at:  </a:t>
            </a:r>
          </a:p>
          <a:p>
            <a:r>
              <a:rPr lang="en-US" sz="2000" dirty="0">
                <a:hlinkClick r:id="rId3">
                  <a:extLst>
                    <a:ext uri="{A12FA001-AC4F-418D-AE19-62706E023703}">
                      <ahyp:hlinkClr xmlns:ahyp="http://schemas.microsoft.com/office/drawing/2018/hyperlinkcolor" val="tx"/>
                    </a:ext>
                  </a:extLst>
                </a:hlinkClick>
              </a:rPr>
              <a:t>www.multicare.org</a:t>
            </a:r>
            <a:endParaRPr lang="en-US" sz="2000" dirty="0"/>
          </a:p>
          <a:p>
            <a:r>
              <a:rPr lang="en-US" sz="2000" dirty="0">
                <a:hlinkClick r:id="rId4">
                  <a:extLst>
                    <a:ext uri="{A12FA001-AC4F-418D-AE19-62706E023703}">
                      <ahyp:hlinkClr xmlns:ahyp="http://schemas.microsoft.com/office/drawing/2018/hyperlinkcolor" val="tx"/>
                    </a:ext>
                  </a:extLst>
                </a:hlinkClick>
              </a:rPr>
              <a:t>www.chifranciscan.org</a:t>
            </a:r>
            <a:endParaRPr lang="en-US" sz="2000" dirty="0"/>
          </a:p>
          <a:p>
            <a:r>
              <a:rPr lang="en-US" sz="2000" dirty="0">
                <a:hlinkClick r:id="rId5">
                  <a:extLst>
                    <a:ext uri="{A12FA001-AC4F-418D-AE19-62706E023703}">
                      <ahyp:hlinkClr xmlns:ahyp="http://schemas.microsoft.com/office/drawing/2018/hyperlinkcolor" val="tx"/>
                    </a:ext>
                  </a:extLst>
                </a:hlinkClick>
              </a:rPr>
              <a:t>www.alz.org</a:t>
            </a:r>
            <a:endParaRPr lang="en-US" sz="2000" dirty="0"/>
          </a:p>
          <a:p>
            <a:endParaRPr lang="en-US" sz="2000" dirty="0"/>
          </a:p>
          <a:p>
            <a:endParaRPr lang="en-US" sz="2000" dirty="0"/>
          </a:p>
          <a:p>
            <a:endParaRPr lang="en-US" sz="2000" dirty="0"/>
          </a:p>
          <a:p>
            <a:endParaRPr lang="en-US" sz="2000" dirty="0"/>
          </a:p>
          <a:p>
            <a:r>
              <a:rPr lang="en-US" sz="2000" dirty="0"/>
              <a:t> </a:t>
            </a:r>
            <a:endParaRPr lang="en-US" sz="2200" b="1" dirty="0"/>
          </a:p>
        </p:txBody>
      </p:sp>
      <p:sp>
        <p:nvSpPr>
          <p:cNvPr id="11" name="Date Placeholder 3">
            <a:extLst>
              <a:ext uri="{FF2B5EF4-FFF2-40B4-BE49-F238E27FC236}">
                <a16:creationId xmlns:a16="http://schemas.microsoft.com/office/drawing/2014/main" id="{619AA519-3081-41EB-8C89-914B8BE9B714}"/>
              </a:ext>
            </a:extLst>
          </p:cNvPr>
          <p:cNvSpPr txBox="1">
            <a:spLocks/>
          </p:cNvSpPr>
          <p:nvPr/>
        </p:nvSpPr>
        <p:spPr>
          <a:xfrm>
            <a:off x="1066397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Tree>
    <p:extLst>
      <p:ext uri="{BB962C8B-B14F-4D97-AF65-F5344CB8AC3E}">
        <p14:creationId xmlns:p14="http://schemas.microsoft.com/office/powerpoint/2010/main" val="544215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AC6F88-AE11-4295-AFA5-385006C76A85}"/>
              </a:ext>
            </a:extLst>
          </p:cNvPr>
          <p:cNvSpPr>
            <a:spLocks noGrp="1"/>
          </p:cNvSpPr>
          <p:nvPr>
            <p:ph type="ctrTitle"/>
          </p:nvPr>
        </p:nvSpPr>
        <p:spPr>
          <a:xfrm flipV="1">
            <a:off x="1524000" y="3509962"/>
            <a:ext cx="5914490" cy="92075"/>
          </a:xfrm>
        </p:spPr>
        <p:txBody>
          <a:bodyPr>
            <a:normAutofit fontScale="90000"/>
          </a:bodyPr>
          <a:lstStyle/>
          <a:p>
            <a:br>
              <a:rPr lang="en-US" dirty="0"/>
            </a:br>
            <a:endParaRPr lang="en-US" dirty="0"/>
          </a:p>
        </p:txBody>
      </p:sp>
      <p:sp>
        <p:nvSpPr>
          <p:cNvPr id="6" name="Subtitle 5">
            <a:extLst>
              <a:ext uri="{FF2B5EF4-FFF2-40B4-BE49-F238E27FC236}">
                <a16:creationId xmlns:a16="http://schemas.microsoft.com/office/drawing/2014/main" id="{ACA36088-A79D-4D87-9A2F-A6F092E14572}"/>
              </a:ext>
            </a:extLst>
          </p:cNvPr>
          <p:cNvSpPr>
            <a:spLocks noGrp="1"/>
          </p:cNvSpPr>
          <p:nvPr>
            <p:ph type="subTitle" idx="1"/>
          </p:nvPr>
        </p:nvSpPr>
        <p:spPr>
          <a:xfrm>
            <a:off x="824545" y="901798"/>
            <a:ext cx="9352908" cy="945223"/>
          </a:xfrm>
        </p:spPr>
        <p:txBody>
          <a:bodyPr>
            <a:normAutofit/>
          </a:bodyPr>
          <a:lstStyle/>
          <a:p>
            <a:pPr algn="just"/>
            <a:r>
              <a:rPr lang="en-US" sz="3200" b="1" dirty="0"/>
              <a:t>How do we determine who is a caregiver?</a:t>
            </a:r>
          </a:p>
        </p:txBody>
      </p:sp>
      <p:sp>
        <p:nvSpPr>
          <p:cNvPr id="7" name="Rectangle 6">
            <a:extLst>
              <a:ext uri="{FF2B5EF4-FFF2-40B4-BE49-F238E27FC236}">
                <a16:creationId xmlns:a16="http://schemas.microsoft.com/office/drawing/2014/main" id="{DD85C3A9-A259-402D-B4BC-48D4BDD5EA87}"/>
              </a:ext>
            </a:extLst>
          </p:cNvPr>
          <p:cNvSpPr/>
          <p:nvPr/>
        </p:nvSpPr>
        <p:spPr>
          <a:xfrm>
            <a:off x="934947" y="1771024"/>
            <a:ext cx="10091119" cy="2708434"/>
          </a:xfrm>
          <a:prstGeom prst="rect">
            <a:avLst/>
          </a:prstGeom>
        </p:spPr>
        <p:txBody>
          <a:bodyPr wrap="square">
            <a:spAutoFit/>
          </a:bodyPr>
          <a:lstStyle/>
          <a:p>
            <a:pPr marL="342900" indent="-342900">
              <a:spcAft>
                <a:spcPts val="1800"/>
              </a:spcAft>
              <a:buFont typeface="Arial" panose="020B0604020202020204" pitchFamily="34" charset="0"/>
              <a:buChar char="•"/>
            </a:pPr>
            <a:r>
              <a:rPr lang="en-US" sz="2000" dirty="0"/>
              <a:t>Today we will consider </a:t>
            </a:r>
            <a:r>
              <a:rPr lang="en-US" sz="2000" u="sng" dirty="0"/>
              <a:t>unpaid</a:t>
            </a:r>
            <a:r>
              <a:rPr lang="en-US" sz="2000" dirty="0"/>
              <a:t> family and friend caregivers.</a:t>
            </a:r>
          </a:p>
          <a:p>
            <a:pPr marL="342900" indent="-342900">
              <a:spcAft>
                <a:spcPts val="1800"/>
              </a:spcAft>
              <a:buFont typeface="Arial" panose="020B0604020202020204" pitchFamily="34" charset="0"/>
              <a:buChar char="•"/>
            </a:pPr>
            <a:r>
              <a:rPr lang="en-US" sz="2000" dirty="0"/>
              <a:t>A caregiver is giving the care and a care receiver is getting the care,</a:t>
            </a:r>
          </a:p>
          <a:p>
            <a:pPr marL="342900" indent="-342900">
              <a:spcAft>
                <a:spcPts val="1800"/>
              </a:spcAft>
              <a:buFont typeface="Arial" panose="020B0604020202020204" pitchFamily="34" charset="0"/>
              <a:buChar char="•"/>
            </a:pPr>
            <a:r>
              <a:rPr lang="en-US" sz="2000" dirty="0"/>
              <a:t>The definition of “what is a caregiver” changes over time as family dynamics, the economy, and our longevity changes.  Technological changes have also imposed an additional burden on caregivers, along with greater risks of financial exploitation that caregivers must monitor.  “Giving care” as a caregiver can be defined in many different aspects, as noted on the following slides.  </a:t>
            </a:r>
            <a:endParaRPr lang="en-US" sz="2000" b="1" dirty="0"/>
          </a:p>
        </p:txBody>
      </p:sp>
      <p:grpSp>
        <p:nvGrpSpPr>
          <p:cNvPr id="9" name="Group 8">
            <a:extLst>
              <a:ext uri="{FF2B5EF4-FFF2-40B4-BE49-F238E27FC236}">
                <a16:creationId xmlns:a16="http://schemas.microsoft.com/office/drawing/2014/main" id="{EC1D5541-8E01-433B-A318-BBF1E4F44D5C}"/>
              </a:ext>
            </a:extLst>
          </p:cNvPr>
          <p:cNvGrpSpPr/>
          <p:nvPr/>
        </p:nvGrpSpPr>
        <p:grpSpPr>
          <a:xfrm>
            <a:off x="10058400" y="6295053"/>
            <a:ext cx="2133600" cy="562947"/>
            <a:chOff x="10058400" y="6295053"/>
            <a:chExt cx="2133600" cy="562947"/>
          </a:xfrm>
        </p:grpSpPr>
        <p:sp>
          <p:nvSpPr>
            <p:cNvPr id="13" name="Rectangle 12">
              <a:extLst>
                <a:ext uri="{FF2B5EF4-FFF2-40B4-BE49-F238E27FC236}">
                  <a16:creationId xmlns:a16="http://schemas.microsoft.com/office/drawing/2014/main" id="{E2DF0BC7-DAD7-40B9-9FC7-CF2FEFB95580}"/>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Date Placeholder 3">
              <a:extLst>
                <a:ext uri="{FF2B5EF4-FFF2-40B4-BE49-F238E27FC236}">
                  <a16:creationId xmlns:a16="http://schemas.microsoft.com/office/drawing/2014/main" id="{695015D0-854F-43FB-8568-BE148BBAC9DF}"/>
                </a:ext>
              </a:extLst>
            </p:cNvPr>
            <p:cNvSpPr txBox="1">
              <a:spLocks/>
            </p:cNvSpPr>
            <p:nvPr/>
          </p:nvSpPr>
          <p:spPr>
            <a:xfrm>
              <a:off x="10632834" y="6391522"/>
              <a:ext cx="934326"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
          <p:nvSpPr>
            <p:cNvPr id="15" name="Slide Number Placeholder 5">
              <a:extLst>
                <a:ext uri="{FF2B5EF4-FFF2-40B4-BE49-F238E27FC236}">
                  <a16:creationId xmlns:a16="http://schemas.microsoft.com/office/drawing/2014/main" id="{064C163B-1CA1-463E-BFC0-C767776C74C9}"/>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3</a:t>
              </a:fld>
              <a:endParaRPr lang="en-US" sz="1100" dirty="0">
                <a:solidFill>
                  <a:schemeClr val="tx1"/>
                </a:solidFill>
              </a:endParaRPr>
            </a:p>
          </p:txBody>
        </p:sp>
        <p:pic>
          <p:nvPicPr>
            <p:cNvPr id="16" name="Picture 15">
              <a:extLst>
                <a:ext uri="{FF2B5EF4-FFF2-40B4-BE49-F238E27FC236}">
                  <a16:creationId xmlns:a16="http://schemas.microsoft.com/office/drawing/2014/main" id="{053C5BD1-6045-4CF9-A361-133B98BCA9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pic>
        <p:nvPicPr>
          <p:cNvPr id="17" name="Picture 16">
            <a:extLst>
              <a:ext uri="{FF2B5EF4-FFF2-40B4-BE49-F238E27FC236}">
                <a16:creationId xmlns:a16="http://schemas.microsoft.com/office/drawing/2014/main" id="{C9B2CDBB-95B8-4E5C-9D73-AD8F09C2B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32123" y="320324"/>
            <a:ext cx="1056230" cy="945223"/>
          </a:xfrm>
          <a:prstGeom prst="rect">
            <a:avLst/>
          </a:prstGeom>
        </p:spPr>
      </p:pic>
    </p:spTree>
    <p:extLst>
      <p:ext uri="{BB962C8B-B14F-4D97-AF65-F5344CB8AC3E}">
        <p14:creationId xmlns:p14="http://schemas.microsoft.com/office/powerpoint/2010/main" val="497823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5100EE-DD61-49FC-89CC-C235117113B8}"/>
              </a:ext>
            </a:extLst>
          </p:cNvPr>
          <p:cNvSpPr txBox="1"/>
          <p:nvPr/>
        </p:nvSpPr>
        <p:spPr>
          <a:xfrm>
            <a:off x="768628" y="548391"/>
            <a:ext cx="10181267" cy="584775"/>
          </a:xfrm>
          <a:prstGeom prst="rect">
            <a:avLst/>
          </a:prstGeom>
          <a:noFill/>
        </p:spPr>
        <p:txBody>
          <a:bodyPr wrap="square" rtlCol="0">
            <a:spAutoFit/>
          </a:bodyPr>
          <a:lstStyle/>
          <a:p>
            <a:r>
              <a:rPr lang="en-US" sz="3200" b="1" dirty="0">
                <a:solidFill>
                  <a:schemeClr val="bg2"/>
                </a:solidFill>
                <a:latin typeface="Open Sans" panose="020B0606030504020204"/>
              </a:rPr>
              <a:t>Caregiver duties include, but are not limited to: </a:t>
            </a:r>
            <a:endParaRPr lang="en-US" sz="2200" b="1" dirty="0">
              <a:solidFill>
                <a:schemeClr val="bg2"/>
              </a:solidFill>
              <a:latin typeface="Open Sans" panose="020B0606030504020204"/>
            </a:endParaRPr>
          </a:p>
        </p:txBody>
      </p:sp>
      <p:sp>
        <p:nvSpPr>
          <p:cNvPr id="2" name="TextBox 1">
            <a:extLst>
              <a:ext uri="{FF2B5EF4-FFF2-40B4-BE49-F238E27FC236}">
                <a16:creationId xmlns:a16="http://schemas.microsoft.com/office/drawing/2014/main" id="{6CC3E21B-FC41-4415-9F93-530A5731C3E3}"/>
              </a:ext>
            </a:extLst>
          </p:cNvPr>
          <p:cNvSpPr txBox="1"/>
          <p:nvPr/>
        </p:nvSpPr>
        <p:spPr>
          <a:xfrm>
            <a:off x="949909" y="1397842"/>
            <a:ext cx="9999986" cy="4978286"/>
          </a:xfrm>
          <a:prstGeom prst="rect">
            <a:avLst/>
          </a:prstGeom>
          <a:noFill/>
        </p:spPr>
        <p:txBody>
          <a:bodyPr wrap="square" rtlCol="0">
            <a:spAutoFit/>
          </a:bodyPr>
          <a:lstStyle/>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Managing care receiver finances including paying bills, filing taxes, shielding against financial scams; </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Understanding and effectively using online platforms for access to care receiver bank accounts, investment accounts, tax filing, and email communication with friends, family, and professional service providers;</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Purchasing and delivery of groceries and household items;</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Scheduling/transportation to medical/dental/vision appointments;  </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Housekeeping services including vacuuming, sweeping, laundry, bathroom and kitchen cleaning, yard maintenance, scheduling of furnace/plumbing/electrical maintenance/phone/computer maintenance and repairs; </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Motor vehicle maintenance and cleaning; </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Purchase/installation of supportive medical equipment at home; </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Prompts and direct assistance for care receiver personal hygiene including dressing, bathing, toileting, foot care, medication management, meal preparation, vision care, dental care; </a:t>
            </a:r>
            <a:endParaRPr lang="en-US" dirty="0"/>
          </a:p>
        </p:txBody>
      </p:sp>
      <p:grpSp>
        <p:nvGrpSpPr>
          <p:cNvPr id="19" name="Group 18">
            <a:extLst>
              <a:ext uri="{FF2B5EF4-FFF2-40B4-BE49-F238E27FC236}">
                <a16:creationId xmlns:a16="http://schemas.microsoft.com/office/drawing/2014/main" id="{4F5CE316-30FC-42AF-A11A-41C6F0BC5E7D}"/>
              </a:ext>
            </a:extLst>
          </p:cNvPr>
          <p:cNvGrpSpPr/>
          <p:nvPr/>
        </p:nvGrpSpPr>
        <p:grpSpPr>
          <a:xfrm>
            <a:off x="10177453" y="6391522"/>
            <a:ext cx="1879734" cy="382010"/>
            <a:chOff x="10177453" y="6391522"/>
            <a:chExt cx="1879734" cy="382010"/>
          </a:xfrm>
        </p:grpSpPr>
        <p:sp>
          <p:nvSpPr>
            <p:cNvPr id="21" name="Date Placeholder 3">
              <a:extLst>
                <a:ext uri="{FF2B5EF4-FFF2-40B4-BE49-F238E27FC236}">
                  <a16:creationId xmlns:a16="http://schemas.microsoft.com/office/drawing/2014/main" id="{CAAD0BDE-7A74-4C84-B3B2-D7BADECF5177}"/>
                </a:ext>
              </a:extLst>
            </p:cNvPr>
            <p:cNvSpPr txBox="1">
              <a:spLocks/>
            </p:cNvSpPr>
            <p:nvPr/>
          </p:nvSpPr>
          <p:spPr>
            <a:xfrm>
              <a:off x="10632834" y="6391522"/>
              <a:ext cx="934326"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bg2"/>
                  </a:solidFill>
                </a:rPr>
                <a:t>07/06/2023</a:t>
              </a:r>
            </a:p>
          </p:txBody>
        </p:sp>
        <p:sp>
          <p:nvSpPr>
            <p:cNvPr id="22" name="Slide Number Placeholder 5">
              <a:extLst>
                <a:ext uri="{FF2B5EF4-FFF2-40B4-BE49-F238E27FC236}">
                  <a16:creationId xmlns:a16="http://schemas.microsoft.com/office/drawing/2014/main" id="{1C97A424-58B7-41D8-8728-9F9F9AC71E9E}"/>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bg2"/>
                  </a:solidFill>
                </a:rPr>
                <a:t>Pg. </a:t>
              </a:r>
              <a:fld id="{EAE943E4-BA89-43E5-A731-E7EEF17331F6}" type="slidenum">
                <a:rPr lang="en-US" sz="1100" smtClean="0">
                  <a:solidFill>
                    <a:schemeClr val="bg2"/>
                  </a:solidFill>
                </a:rPr>
                <a:t>4</a:t>
              </a:fld>
              <a:endParaRPr lang="en-US" sz="1100" dirty="0">
                <a:solidFill>
                  <a:schemeClr val="bg2"/>
                </a:solidFill>
              </a:endParaRPr>
            </a:p>
          </p:txBody>
        </p:sp>
        <p:pic>
          <p:nvPicPr>
            <p:cNvPr id="23" name="Picture 22">
              <a:extLst>
                <a:ext uri="{FF2B5EF4-FFF2-40B4-BE49-F238E27FC236}">
                  <a16:creationId xmlns:a16="http://schemas.microsoft.com/office/drawing/2014/main" id="{BD8402F2-00B6-40D7-84DF-AAD14FBF73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pic>
        <p:nvPicPr>
          <p:cNvPr id="8" name="Picture 7">
            <a:extLst>
              <a:ext uri="{FF2B5EF4-FFF2-40B4-BE49-F238E27FC236}">
                <a16:creationId xmlns:a16="http://schemas.microsoft.com/office/drawing/2014/main" id="{0802CBEF-23AF-4315-81AF-25B2DBAA21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166855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8400" y="6295053"/>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Date Placeholder 3">
              <a:extLst>
                <a:ext uri="{FF2B5EF4-FFF2-40B4-BE49-F238E27FC236}">
                  <a16:creationId xmlns:a16="http://schemas.microsoft.com/office/drawing/2014/main" id="{67FC4919-27B1-4EC5-828B-59EFB8EF5596}"/>
                </a:ext>
              </a:extLst>
            </p:cNvPr>
            <p:cNvSpPr txBox="1">
              <a:spLocks/>
            </p:cNvSpPr>
            <p:nvPr/>
          </p:nvSpPr>
          <p:spPr>
            <a:xfrm>
              <a:off x="10632834" y="6391522"/>
              <a:ext cx="934326"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5</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3" name="TextBox 2">
            <a:extLst>
              <a:ext uri="{FF2B5EF4-FFF2-40B4-BE49-F238E27FC236}">
                <a16:creationId xmlns:a16="http://schemas.microsoft.com/office/drawing/2014/main" id="{85BE2FD6-E8FC-4F18-9EC6-47D93701EA17}"/>
              </a:ext>
            </a:extLst>
          </p:cNvPr>
          <p:cNvSpPr txBox="1"/>
          <p:nvPr/>
        </p:nvSpPr>
        <p:spPr>
          <a:xfrm>
            <a:off x="812198" y="538035"/>
            <a:ext cx="10287799" cy="584775"/>
          </a:xfrm>
          <a:prstGeom prst="rect">
            <a:avLst/>
          </a:prstGeom>
          <a:noFill/>
        </p:spPr>
        <p:txBody>
          <a:bodyPr wrap="square" rtlCol="0">
            <a:spAutoFit/>
          </a:bodyPr>
          <a:lstStyle/>
          <a:p>
            <a:r>
              <a:rPr lang="en-US" sz="3200" b="1" dirty="0"/>
              <a:t>More caregiver duties</a:t>
            </a:r>
            <a:r>
              <a:rPr lang="en-US" sz="2000" dirty="0">
                <a:latin typeface="Open Sans" panose="020B0606030504020204"/>
                <a:cs typeface="Calibri" panose="020F0502020204030204" pitchFamily="34" charset="0"/>
              </a:rPr>
              <a:t> </a:t>
            </a:r>
          </a:p>
        </p:txBody>
      </p:sp>
      <p:sp>
        <p:nvSpPr>
          <p:cNvPr id="4" name="TextBox 3">
            <a:extLst>
              <a:ext uri="{FF2B5EF4-FFF2-40B4-BE49-F238E27FC236}">
                <a16:creationId xmlns:a16="http://schemas.microsoft.com/office/drawing/2014/main" id="{71C7FA01-B6A6-4527-A1DF-16FF0E2B8BCE}"/>
              </a:ext>
            </a:extLst>
          </p:cNvPr>
          <p:cNvSpPr txBox="1"/>
          <p:nvPr/>
        </p:nvSpPr>
        <p:spPr>
          <a:xfrm>
            <a:off x="985191" y="1379748"/>
            <a:ext cx="10114806" cy="4408899"/>
          </a:xfrm>
          <a:prstGeom prst="rect">
            <a:avLst/>
          </a:prstGeom>
          <a:noFill/>
        </p:spPr>
        <p:txBody>
          <a:bodyPr wrap="square" rtlCol="0">
            <a:spAutoFit/>
          </a:bodyPr>
          <a:lstStyle/>
          <a:p>
            <a:pPr marL="285750" lvl="0" indent="-285750">
              <a:spcBef>
                <a:spcPts val="300"/>
              </a:spcBef>
              <a:buFont typeface="Arial" panose="020B0604020202020204" pitchFamily="34" charset="0"/>
              <a:buChar char="•"/>
            </a:pPr>
            <a:r>
              <a:rPr lang="en-US" sz="2000" dirty="0">
                <a:latin typeface="Open Sans" panose="020B0606030504020204"/>
              </a:rPr>
              <a:t>Locating, understanding, and filing for benefits including Social Security retirement/disability, Medicare/Medicaid, and so on;  </a:t>
            </a:r>
          </a:p>
          <a:p>
            <a:pPr marL="285750" lvl="0" indent="-285750">
              <a:spcBef>
                <a:spcPts val="300"/>
              </a:spcBef>
              <a:buFont typeface="Arial" panose="020B0604020202020204" pitchFamily="34" charset="0"/>
              <a:buChar char="•"/>
            </a:pPr>
            <a:r>
              <a:rPr lang="en-US" sz="2000" dirty="0">
                <a:latin typeface="Open Sans" panose="020B0606030504020204"/>
              </a:rPr>
              <a:t>Locating, understanding, and filing for Durable Power of Attorney forms, Protective Payee forms, Advance Directives, POLST Forms, Last Will and Testament, and so on;  </a:t>
            </a:r>
          </a:p>
          <a:p>
            <a:pPr marL="285750" indent="-285750">
              <a:spcBef>
                <a:spcPts val="300"/>
              </a:spcBef>
              <a:buFont typeface="Arial" panose="020B0604020202020204" pitchFamily="34" charset="0"/>
              <a:buChar char="•"/>
            </a:pPr>
            <a:r>
              <a:rPr lang="en-US" sz="2000" dirty="0">
                <a:latin typeface="Open Sans" panose="020B0606030504020204"/>
                <a:cs typeface="Calibri" panose="020F0502020204030204" pitchFamily="34" charset="0"/>
              </a:rPr>
              <a:t>Emotional support and companionship;</a:t>
            </a:r>
          </a:p>
          <a:p>
            <a:pPr marL="285750" indent="-285750">
              <a:spcBef>
                <a:spcPts val="300"/>
              </a:spcBef>
              <a:buFont typeface="Arial" panose="020B0604020202020204" pitchFamily="34" charset="0"/>
              <a:buChar char="•"/>
            </a:pPr>
            <a:r>
              <a:rPr lang="en-US" sz="2000" dirty="0">
                <a:latin typeface="Open Sans" panose="020B0606030504020204"/>
                <a:cs typeface="Calibri" panose="020F0502020204030204" pitchFamily="34" charset="0"/>
              </a:rPr>
              <a:t>Having meals together;  </a:t>
            </a:r>
          </a:p>
          <a:p>
            <a:pPr marL="285750" indent="-285750">
              <a:spcBef>
                <a:spcPts val="300"/>
              </a:spcBef>
              <a:buFont typeface="Arial" panose="020B0604020202020204" pitchFamily="34" charset="0"/>
              <a:buChar char="•"/>
            </a:pPr>
            <a:r>
              <a:rPr lang="en-US" sz="2000" dirty="0">
                <a:latin typeface="Open Sans" panose="020B0606030504020204"/>
                <a:cs typeface="Calibri" panose="020F0502020204030204" pitchFamily="34" charset="0"/>
              </a:rPr>
              <a:t>Watching TV programs or sports together; </a:t>
            </a:r>
          </a:p>
          <a:p>
            <a:pPr marL="285750" indent="-285750">
              <a:spcBef>
                <a:spcPts val="300"/>
              </a:spcBef>
              <a:buFont typeface="Arial" panose="020B0604020202020204" pitchFamily="34" charset="0"/>
              <a:buChar char="•"/>
            </a:pPr>
            <a:r>
              <a:rPr lang="en-US" sz="2000" dirty="0">
                <a:latin typeface="Open Sans" panose="020B0606030504020204"/>
                <a:cs typeface="Calibri" panose="020F0502020204030204" pitchFamily="34" charset="0"/>
              </a:rPr>
              <a:t>Working in the yard together; </a:t>
            </a:r>
          </a:p>
          <a:p>
            <a:pPr marL="285750" indent="-285750">
              <a:spcBef>
                <a:spcPts val="300"/>
              </a:spcBef>
              <a:buFont typeface="Arial" panose="020B0604020202020204" pitchFamily="34" charset="0"/>
              <a:buChar char="•"/>
            </a:pPr>
            <a:r>
              <a:rPr lang="en-US" sz="2000" dirty="0">
                <a:latin typeface="Open Sans" panose="020B0606030504020204"/>
                <a:cs typeface="Calibri" panose="020F0502020204030204" pitchFamily="34" charset="0"/>
              </a:rPr>
              <a:t>Taking walks together;</a:t>
            </a:r>
          </a:p>
          <a:p>
            <a:pPr marL="285750" indent="-285750">
              <a:spcBef>
                <a:spcPts val="300"/>
              </a:spcBef>
              <a:buFont typeface="Arial" panose="020B0604020202020204" pitchFamily="34" charset="0"/>
              <a:buChar char="•"/>
            </a:pPr>
            <a:r>
              <a:rPr lang="en-US" sz="2000" dirty="0">
                <a:latin typeface="Open Sans" panose="020B0606030504020204"/>
                <a:cs typeface="Calibri" panose="020F0502020204030204" pitchFamily="34" charset="0"/>
              </a:rPr>
              <a:t>Car rides together;</a:t>
            </a:r>
          </a:p>
          <a:p>
            <a:pPr marL="285750" indent="-285750">
              <a:spcBef>
                <a:spcPts val="300"/>
              </a:spcBef>
              <a:buFont typeface="Arial" panose="020B0604020202020204" pitchFamily="34" charset="0"/>
              <a:buChar char="•"/>
            </a:pPr>
            <a:r>
              <a:rPr lang="en-US" sz="2000" dirty="0">
                <a:latin typeface="Open Sans" panose="020B0606030504020204"/>
                <a:cs typeface="Calibri" panose="020F0502020204030204" pitchFamily="34" charset="0"/>
              </a:rPr>
              <a:t>Attending faith services together; </a:t>
            </a:r>
          </a:p>
          <a:p>
            <a:pPr marL="285750" indent="-285750">
              <a:spcBef>
                <a:spcPts val="300"/>
              </a:spcBef>
              <a:buFont typeface="Arial" panose="020B0604020202020204" pitchFamily="34" charset="0"/>
              <a:buChar char="•"/>
            </a:pPr>
            <a:r>
              <a:rPr lang="en-US" sz="2000" dirty="0">
                <a:latin typeface="Open Sans" panose="020B0606030504020204"/>
                <a:cs typeface="Calibri" panose="020F0502020204030204" pitchFamily="34" charset="0"/>
              </a:rPr>
              <a:t>Arranging the COVID-19 vaccine for caregiver and care receiver at 253-649-1412. </a:t>
            </a:r>
            <a:endParaRPr lang="en-US" sz="2000" dirty="0">
              <a:latin typeface="Open Sans" panose="020B0606030504020204"/>
            </a:endParaRPr>
          </a:p>
          <a:p>
            <a:endParaRPr lang="en-US" dirty="0"/>
          </a:p>
        </p:txBody>
      </p:sp>
      <p:pic>
        <p:nvPicPr>
          <p:cNvPr id="11" name="Picture 10">
            <a:extLst>
              <a:ext uri="{FF2B5EF4-FFF2-40B4-BE49-F238E27FC236}">
                <a16:creationId xmlns:a16="http://schemas.microsoft.com/office/drawing/2014/main" id="{990A366A-B0A8-4ED3-A77A-94B52E6533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1516465271"/>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1087120" y="2073398"/>
            <a:ext cx="9457792" cy="1015663"/>
          </a:xfrm>
          <a:prstGeom prst="rect">
            <a:avLst/>
          </a:prstGeom>
          <a:noFill/>
        </p:spPr>
        <p:txBody>
          <a:bodyPr wrap="square" rtlCol="0">
            <a:spAutoFit/>
          </a:bodyPr>
          <a:lstStyle/>
          <a:p>
            <a:r>
              <a:rPr lang="en-US" sz="2000" dirty="0"/>
              <a:t>I knew that I had become the caregiver for my parents when the activities I was doing with my parents were no longer the things I </a:t>
            </a:r>
            <a:r>
              <a:rPr lang="en-US" sz="2000" i="1" dirty="0"/>
              <a:t>WANTED</a:t>
            </a:r>
            <a:r>
              <a:rPr lang="en-US" sz="2000" dirty="0"/>
              <a:t> to do </a:t>
            </a:r>
            <a:r>
              <a:rPr lang="en-US" sz="2000" i="1" dirty="0"/>
              <a:t>WITH</a:t>
            </a:r>
            <a:r>
              <a:rPr lang="en-US" sz="2000" dirty="0"/>
              <a:t> them, but instead were the things I </a:t>
            </a:r>
            <a:r>
              <a:rPr lang="en-US" sz="2000" i="1" dirty="0"/>
              <a:t>NEEDED</a:t>
            </a:r>
            <a:r>
              <a:rPr lang="en-US" sz="2000" dirty="0"/>
              <a:t> to do </a:t>
            </a:r>
            <a:r>
              <a:rPr lang="en-US" sz="2000" i="1" dirty="0"/>
              <a:t>FOR</a:t>
            </a:r>
            <a:r>
              <a:rPr lang="en-US" sz="2000" dirty="0"/>
              <a:t> them. </a:t>
            </a:r>
            <a:endParaRPr lang="en-US" sz="3200" b="1" dirty="0"/>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8400" y="6295053"/>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Date Placeholder 3">
              <a:extLst>
                <a:ext uri="{FF2B5EF4-FFF2-40B4-BE49-F238E27FC236}">
                  <a16:creationId xmlns:a16="http://schemas.microsoft.com/office/drawing/2014/main" id="{67FC4919-27B1-4EC5-828B-59EFB8EF5596}"/>
                </a:ext>
              </a:extLst>
            </p:cNvPr>
            <p:cNvSpPr txBox="1">
              <a:spLocks/>
            </p:cNvSpPr>
            <p:nvPr/>
          </p:nvSpPr>
          <p:spPr>
            <a:xfrm>
              <a:off x="10632834" y="6391522"/>
              <a:ext cx="989189"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6</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11" name="TextBox 10">
            <a:extLst>
              <a:ext uri="{FF2B5EF4-FFF2-40B4-BE49-F238E27FC236}">
                <a16:creationId xmlns:a16="http://schemas.microsoft.com/office/drawing/2014/main" id="{63909CB7-6BA8-42C6-B3D7-68E52B37D1AC}"/>
              </a:ext>
            </a:extLst>
          </p:cNvPr>
          <p:cNvSpPr txBox="1"/>
          <p:nvPr/>
        </p:nvSpPr>
        <p:spPr>
          <a:xfrm>
            <a:off x="782320" y="617649"/>
            <a:ext cx="9681311" cy="1077218"/>
          </a:xfrm>
          <a:prstGeom prst="rect">
            <a:avLst/>
          </a:prstGeom>
          <a:noFill/>
        </p:spPr>
        <p:txBody>
          <a:bodyPr wrap="square" rtlCol="0">
            <a:spAutoFit/>
          </a:bodyPr>
          <a:lstStyle/>
          <a:p>
            <a:r>
              <a:rPr lang="en-US" sz="3200" b="1" dirty="0"/>
              <a:t>How did I know that I had become a caregiver for my parents?</a:t>
            </a:r>
          </a:p>
        </p:txBody>
      </p:sp>
      <p:pic>
        <p:nvPicPr>
          <p:cNvPr id="12" name="Picture 11">
            <a:extLst>
              <a:ext uri="{FF2B5EF4-FFF2-40B4-BE49-F238E27FC236}">
                <a16:creationId xmlns:a16="http://schemas.microsoft.com/office/drawing/2014/main" id="{BAFDF6CF-7C92-48FE-99CF-AA7365A473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1781802679"/>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713232" y="503086"/>
            <a:ext cx="10055344" cy="584775"/>
          </a:xfrm>
          <a:prstGeom prst="rect">
            <a:avLst/>
          </a:prstGeom>
          <a:noFill/>
        </p:spPr>
        <p:txBody>
          <a:bodyPr wrap="square" rtlCol="0">
            <a:spAutoFit/>
          </a:bodyPr>
          <a:lstStyle/>
          <a:p>
            <a:r>
              <a:rPr lang="en-US" sz="3200" b="1" dirty="0"/>
              <a:t>Caregiving by the numbers</a:t>
            </a:r>
            <a:endParaRPr lang="en-US" sz="3600" dirty="0"/>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E3A40C8-1642-479B-A5D6-B147BE210125}"/>
              </a:ext>
            </a:extLst>
          </p:cNvPr>
          <p:cNvGrpSpPr/>
          <p:nvPr/>
        </p:nvGrpSpPr>
        <p:grpSpPr>
          <a:xfrm>
            <a:off x="10058400" y="6295053"/>
            <a:ext cx="2133600" cy="562947"/>
            <a:chOff x="10058400" y="6295053"/>
            <a:chExt cx="2133600" cy="562947"/>
          </a:xfrm>
          <a:solidFill>
            <a:srgbClr val="285A83"/>
          </a:solidFill>
        </p:grpSpPr>
        <p:sp>
          <p:nvSpPr>
            <p:cNvPr id="22" name="Rectangle 21">
              <a:extLst>
                <a:ext uri="{FF2B5EF4-FFF2-40B4-BE49-F238E27FC236}">
                  <a16:creationId xmlns:a16="http://schemas.microsoft.com/office/drawing/2014/main" id="{CFEBEC35-E8F8-4B30-8BA4-9230D67364D0}"/>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Slide Number Placeholder 5">
              <a:extLst>
                <a:ext uri="{FF2B5EF4-FFF2-40B4-BE49-F238E27FC236}">
                  <a16:creationId xmlns:a16="http://schemas.microsoft.com/office/drawing/2014/main" id="{8CEC50B9-6EF1-454F-9FB6-03F495204B39}"/>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7</a:t>
              </a:fld>
              <a:endParaRPr lang="en-US" sz="1100" dirty="0">
                <a:solidFill>
                  <a:schemeClr val="tx1"/>
                </a:solidFill>
              </a:endParaRPr>
            </a:p>
          </p:txBody>
        </p:sp>
        <p:pic>
          <p:nvPicPr>
            <p:cNvPr id="25" name="Picture 24">
              <a:extLst>
                <a:ext uri="{FF2B5EF4-FFF2-40B4-BE49-F238E27FC236}">
                  <a16:creationId xmlns:a16="http://schemas.microsoft.com/office/drawing/2014/main" id="{5692BE0C-8161-4336-A0CB-42532BA7EF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164758C9-FDA9-4986-89D0-A2F9852603DE}"/>
              </a:ext>
            </a:extLst>
          </p:cNvPr>
          <p:cNvSpPr txBox="1"/>
          <p:nvPr/>
        </p:nvSpPr>
        <p:spPr>
          <a:xfrm>
            <a:off x="897579" y="1382286"/>
            <a:ext cx="10376879" cy="4362733"/>
          </a:xfrm>
          <a:prstGeom prst="rect">
            <a:avLst/>
          </a:prstGeom>
          <a:noFill/>
        </p:spPr>
        <p:txBody>
          <a:bodyPr wrap="square" rtlCol="0">
            <a:spAutoFit/>
          </a:bodyPr>
          <a:lstStyle/>
          <a:p>
            <a:pPr marL="285750" indent="-285750">
              <a:spcBef>
                <a:spcPts val="300"/>
              </a:spcBef>
              <a:buFont typeface="Arial" panose="020B0604020202020204" pitchFamily="34" charset="0"/>
              <a:buChar char="•"/>
            </a:pPr>
            <a:r>
              <a:rPr lang="en-US" sz="2000" dirty="0"/>
              <a:t>In the United States alone, </a:t>
            </a:r>
            <a:r>
              <a:rPr lang="en-US" sz="2000" b="1" dirty="0"/>
              <a:t>millions of people provide support</a:t>
            </a:r>
            <a:r>
              <a:rPr lang="en-US" sz="2000" dirty="0"/>
              <a:t> and </a:t>
            </a:r>
            <a:r>
              <a:rPr lang="en-US" sz="2000" b="1" dirty="0"/>
              <a:t>care to ill or impaired loved ones</a:t>
            </a:r>
            <a:r>
              <a:rPr lang="en-US" sz="2000" dirty="0"/>
              <a:t> including parents, spouses, children, and non-relatives. Special care is necessary for those who live with </a:t>
            </a:r>
            <a:r>
              <a:rPr lang="en-US" sz="2000" u="sng" dirty="0">
                <a:hlinkClick r:id="rId4">
                  <a:extLst>
                    <a:ext uri="{A12FA001-AC4F-418D-AE19-62706E023703}">
                      <ahyp:hlinkClr xmlns:ahyp="http://schemas.microsoft.com/office/drawing/2018/hyperlinkcolor" val="tx"/>
                    </a:ext>
                  </a:extLst>
                </a:hlinkClick>
              </a:rPr>
              <a:t>limited physical</a:t>
            </a:r>
            <a:r>
              <a:rPr lang="en-US" sz="2000" dirty="0"/>
              <a:t>, mental, or cognitive abilities.</a:t>
            </a:r>
          </a:p>
          <a:p>
            <a:pPr marL="285750" indent="-285750">
              <a:spcBef>
                <a:spcPts val="300"/>
              </a:spcBef>
              <a:buFont typeface="Arial" panose="020B0604020202020204" pitchFamily="34" charset="0"/>
              <a:buChar char="•"/>
            </a:pPr>
            <a:r>
              <a:rPr lang="en-US" sz="2000" dirty="0"/>
              <a:t>The U.S Census Bureau and </a:t>
            </a:r>
            <a:r>
              <a:rPr lang="en-US" sz="2000" u="sng" dirty="0">
                <a:hlinkClick r:id="rId5">
                  <a:extLst>
                    <a:ext uri="{A12FA001-AC4F-418D-AE19-62706E023703}">
                      <ahyp:hlinkClr xmlns:ahyp="http://schemas.microsoft.com/office/drawing/2018/hyperlinkcolor" val="tx"/>
                    </a:ext>
                  </a:extLst>
                </a:hlinkClick>
              </a:rPr>
              <a:t>Center for Disease Control</a:t>
            </a:r>
            <a:r>
              <a:rPr lang="en-US" sz="2000" dirty="0"/>
              <a:t> both note that 1 in 5 Americans lives with a disability totaling 22% of the U.S population.</a:t>
            </a:r>
          </a:p>
          <a:p>
            <a:pPr marL="285750" lvl="0" indent="-285750">
              <a:spcBef>
                <a:spcPts val="300"/>
              </a:spcBef>
              <a:buFont typeface="Arial" panose="020B0604020202020204" pitchFamily="34" charset="0"/>
              <a:buChar char="•"/>
            </a:pPr>
            <a:r>
              <a:rPr lang="en-US" sz="2000" dirty="0"/>
              <a:t>About 13% live with a mobility disability.</a:t>
            </a:r>
          </a:p>
          <a:p>
            <a:pPr marL="285750" lvl="0" indent="-285750">
              <a:spcBef>
                <a:spcPts val="300"/>
              </a:spcBef>
              <a:buFont typeface="Arial" panose="020B0604020202020204" pitchFamily="34" charset="0"/>
              <a:buChar char="•"/>
            </a:pPr>
            <a:r>
              <a:rPr lang="en-US" sz="2000" dirty="0"/>
              <a:t>10.6% have a severe disability that affects concentration, remembering things and making decisions.</a:t>
            </a:r>
          </a:p>
          <a:p>
            <a:pPr marL="285750" lvl="0" indent="-285750">
              <a:spcBef>
                <a:spcPts val="300"/>
              </a:spcBef>
              <a:buFont typeface="Arial" panose="020B0604020202020204" pitchFamily="34" charset="0"/>
              <a:buChar char="•"/>
            </a:pPr>
            <a:r>
              <a:rPr lang="en-US" sz="2000" dirty="0"/>
              <a:t>Another 6.5% experience difficulty with independent living.</a:t>
            </a:r>
          </a:p>
          <a:p>
            <a:pPr marL="285750" lvl="0" indent="-285750">
              <a:spcBef>
                <a:spcPts val="300"/>
              </a:spcBef>
              <a:buFont typeface="Arial" panose="020B0604020202020204" pitchFamily="34" charset="0"/>
              <a:buChar char="•"/>
            </a:pPr>
            <a:r>
              <a:rPr lang="en-US" sz="2000" dirty="0"/>
              <a:t>4.6% are blind or nearly blind.</a:t>
            </a:r>
          </a:p>
          <a:p>
            <a:pPr marL="285750" lvl="0" indent="-285750">
              <a:spcBef>
                <a:spcPts val="300"/>
              </a:spcBef>
              <a:buFont typeface="Arial" panose="020B0604020202020204" pitchFamily="34" charset="0"/>
              <a:buChar char="•"/>
            </a:pPr>
            <a:r>
              <a:rPr lang="en-US" sz="2000" dirty="0"/>
              <a:t>3.6% cannot perform everyday self-care needs like bathing or dressing.</a:t>
            </a:r>
          </a:p>
          <a:p>
            <a:pPr marL="285750" indent="-285750">
              <a:spcBef>
                <a:spcPts val="300"/>
              </a:spcBef>
              <a:buFont typeface="Arial" panose="020B0604020202020204" pitchFamily="34" charset="0"/>
              <a:buChar char="•"/>
            </a:pPr>
            <a:r>
              <a:rPr lang="en-US" sz="2000" dirty="0"/>
              <a:t>With the rise in the number of disabled people in the US, caregivers are needed now more than ever before, and the challenge often falls upon unpaid caregivers</a:t>
            </a:r>
            <a:r>
              <a:rPr lang="en-US" dirty="0"/>
              <a:t>.  </a:t>
            </a:r>
          </a:p>
        </p:txBody>
      </p:sp>
      <p:sp>
        <p:nvSpPr>
          <p:cNvPr id="4" name="Date Placeholder 3">
            <a:extLst>
              <a:ext uri="{FF2B5EF4-FFF2-40B4-BE49-F238E27FC236}">
                <a16:creationId xmlns:a16="http://schemas.microsoft.com/office/drawing/2014/main" id="{401ED834-03F1-41B9-A15E-F66A9BBE29FB}"/>
              </a:ext>
            </a:extLst>
          </p:cNvPr>
          <p:cNvSpPr txBox="1">
            <a:spLocks/>
          </p:cNvSpPr>
          <p:nvPr/>
        </p:nvSpPr>
        <p:spPr>
          <a:xfrm>
            <a:off x="10707920" y="6415829"/>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pic>
        <p:nvPicPr>
          <p:cNvPr id="11" name="Picture 10">
            <a:extLst>
              <a:ext uri="{FF2B5EF4-FFF2-40B4-BE49-F238E27FC236}">
                <a16:creationId xmlns:a16="http://schemas.microsoft.com/office/drawing/2014/main" id="{C565FA00-A1E1-4055-B34F-4ED3D0B022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2450414019"/>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594717-50D7-4A56-8DBC-1D9E85FD4CA6}"/>
              </a:ext>
            </a:extLst>
          </p:cNvPr>
          <p:cNvSpPr/>
          <p:nvPr/>
        </p:nvSpPr>
        <p:spPr>
          <a:xfrm>
            <a:off x="729413" y="665818"/>
            <a:ext cx="9320110" cy="954107"/>
          </a:xfrm>
          <a:prstGeom prst="rect">
            <a:avLst/>
          </a:prstGeom>
        </p:spPr>
        <p:txBody>
          <a:bodyPr wrap="square">
            <a:spAutoFit/>
          </a:bodyPr>
          <a:lstStyle/>
          <a:p>
            <a:endParaRPr lang="en-US" sz="3200" b="1" dirty="0">
              <a:cs typeface="Calibri" panose="020F0502020204030204" pitchFamily="34" charset="0"/>
            </a:endParaRPr>
          </a:p>
          <a:p>
            <a:endParaRPr lang="en-US" sz="2400" b="1" dirty="0">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3BF4A681-6967-4151-84D5-D7614B9FC2BC}"/>
              </a:ext>
            </a:extLst>
          </p:cNvPr>
          <p:cNvSpPr txBox="1"/>
          <p:nvPr/>
        </p:nvSpPr>
        <p:spPr>
          <a:xfrm>
            <a:off x="944879" y="1250593"/>
            <a:ext cx="10129443" cy="4708981"/>
          </a:xfrm>
          <a:prstGeom prst="rect">
            <a:avLst/>
          </a:prstGeom>
          <a:noFill/>
        </p:spPr>
        <p:txBody>
          <a:bodyPr wrap="square" rtlCol="0">
            <a:spAutoFit/>
          </a:bodyPr>
          <a:lstStyle/>
          <a:p>
            <a:r>
              <a:rPr lang="en-US" sz="2000" dirty="0"/>
              <a:t>In general, unpaid caregivers make up 43.5 million people in the United States. The amount of people in unpaid care roles continue to increase for both child and adult patients. When caring for an adult age 50 or older, about 34.2 million Americans will take an unpaid caregiver role.</a:t>
            </a:r>
          </a:p>
          <a:p>
            <a:endParaRPr lang="en-US" sz="2000" dirty="0"/>
          </a:p>
          <a:p>
            <a:r>
              <a:rPr lang="en-US" sz="2000" dirty="0"/>
              <a:t>More debilitating conditions like </a:t>
            </a:r>
            <a:r>
              <a:rPr lang="en-US" sz="2000" u="sng" dirty="0">
                <a:hlinkClick r:id="rId3">
                  <a:extLst>
                    <a:ext uri="{A12FA001-AC4F-418D-AE19-62706E023703}">
                      <ahyp:hlinkClr xmlns:ahyp="http://schemas.microsoft.com/office/drawing/2018/hyperlinkcolor" val="tx"/>
                    </a:ext>
                  </a:extLst>
                </a:hlinkClick>
              </a:rPr>
              <a:t>Alzheimer’s</a:t>
            </a:r>
            <a:r>
              <a:rPr lang="en-US" sz="2000" dirty="0"/>
              <a:t> or other forms of dementia cause about 15.7 million family caregivers to step into unpaid support roles lacking proper training.</a:t>
            </a:r>
          </a:p>
          <a:p>
            <a:endParaRPr lang="en-US" sz="2000" b="1" dirty="0"/>
          </a:p>
          <a:p>
            <a:r>
              <a:rPr lang="en-US" sz="2000" b="1" dirty="0"/>
              <a:t>Age</a:t>
            </a:r>
            <a:endParaRPr lang="en-US" sz="2000" dirty="0"/>
          </a:p>
          <a:p>
            <a:r>
              <a:rPr lang="en-US" sz="2000" dirty="0"/>
              <a:t>Caregivers tend to vary in age much more than care recipients. While 48% of caregivers are 18-49 years old, only 14% of patients fall into the same age range.  The average age of a caregiver sits at about 49 years old. This could reflect parents living longer and adult children then becoming caregivers for their parents.  </a:t>
            </a:r>
          </a:p>
          <a:p>
            <a:endParaRPr lang="en-US" sz="2000" b="1" dirty="0"/>
          </a:p>
        </p:txBody>
      </p:sp>
      <p:grpSp>
        <p:nvGrpSpPr>
          <p:cNvPr id="4" name="Group 3">
            <a:extLst>
              <a:ext uri="{FF2B5EF4-FFF2-40B4-BE49-F238E27FC236}">
                <a16:creationId xmlns:a16="http://schemas.microsoft.com/office/drawing/2014/main" id="{95301F76-C645-4B35-B430-24E6C64F5E7B}"/>
              </a:ext>
            </a:extLst>
          </p:cNvPr>
          <p:cNvGrpSpPr/>
          <p:nvPr/>
        </p:nvGrpSpPr>
        <p:grpSpPr>
          <a:xfrm>
            <a:off x="10058400" y="6295053"/>
            <a:ext cx="2133600" cy="562947"/>
            <a:chOff x="10058400" y="6295053"/>
            <a:chExt cx="2133600" cy="562947"/>
          </a:xfrm>
          <a:solidFill>
            <a:srgbClr val="285A83"/>
          </a:solidFill>
        </p:grpSpPr>
        <p:sp>
          <p:nvSpPr>
            <p:cNvPr id="5" name="Rectangle 4">
              <a:extLst>
                <a:ext uri="{FF2B5EF4-FFF2-40B4-BE49-F238E27FC236}">
                  <a16:creationId xmlns:a16="http://schemas.microsoft.com/office/drawing/2014/main" id="{900BA10B-A52A-4A47-901F-BF042724A103}"/>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ate Placeholder 3">
              <a:extLst>
                <a:ext uri="{FF2B5EF4-FFF2-40B4-BE49-F238E27FC236}">
                  <a16:creationId xmlns:a16="http://schemas.microsoft.com/office/drawing/2014/main" id="{AA117F4E-41AD-415D-89C6-BF51A9F9E374}"/>
                </a:ext>
              </a:extLst>
            </p:cNvPr>
            <p:cNvSpPr txBox="1">
              <a:spLocks/>
            </p:cNvSpPr>
            <p:nvPr/>
          </p:nvSpPr>
          <p:spPr>
            <a:xfrm>
              <a:off x="10552296" y="6400524"/>
              <a:ext cx="1044054"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07/06/2023</a:t>
              </a:r>
            </a:p>
          </p:txBody>
        </p:sp>
        <p:sp>
          <p:nvSpPr>
            <p:cNvPr id="7" name="Slide Number Placeholder 5">
              <a:extLst>
                <a:ext uri="{FF2B5EF4-FFF2-40B4-BE49-F238E27FC236}">
                  <a16:creationId xmlns:a16="http://schemas.microsoft.com/office/drawing/2014/main" id="{C2A82CCD-9883-4D61-9936-9568D5640921}"/>
                </a:ext>
              </a:extLst>
            </p:cNvPr>
            <p:cNvSpPr txBox="1">
              <a:spLocks/>
            </p:cNvSpPr>
            <p:nvPr/>
          </p:nvSpPr>
          <p:spPr>
            <a:xfrm>
              <a:off x="11530584" y="6391522"/>
              <a:ext cx="526602"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8</a:t>
              </a:fld>
              <a:endParaRPr lang="en-US" sz="1100" dirty="0">
                <a:solidFill>
                  <a:schemeClr val="tx1"/>
                </a:solidFill>
              </a:endParaRPr>
            </a:p>
          </p:txBody>
        </p:sp>
        <p:pic>
          <p:nvPicPr>
            <p:cNvPr id="8" name="Picture 7">
              <a:extLst>
                <a:ext uri="{FF2B5EF4-FFF2-40B4-BE49-F238E27FC236}">
                  <a16:creationId xmlns:a16="http://schemas.microsoft.com/office/drawing/2014/main" id="{D8E44E74-4A28-4F71-A877-3380164C64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9" name="TextBox 8">
            <a:extLst>
              <a:ext uri="{FF2B5EF4-FFF2-40B4-BE49-F238E27FC236}">
                <a16:creationId xmlns:a16="http://schemas.microsoft.com/office/drawing/2014/main" id="{80FD1DA4-84EA-4572-8DE6-23E1C9AB617B}"/>
              </a:ext>
            </a:extLst>
          </p:cNvPr>
          <p:cNvSpPr txBox="1"/>
          <p:nvPr/>
        </p:nvSpPr>
        <p:spPr>
          <a:xfrm>
            <a:off x="775908" y="525942"/>
            <a:ext cx="10055344" cy="584775"/>
          </a:xfrm>
          <a:prstGeom prst="rect">
            <a:avLst/>
          </a:prstGeom>
          <a:noFill/>
        </p:spPr>
        <p:txBody>
          <a:bodyPr wrap="square" rtlCol="0">
            <a:spAutoFit/>
          </a:bodyPr>
          <a:lstStyle/>
          <a:p>
            <a:r>
              <a:rPr lang="en-US" sz="3200" b="1" dirty="0"/>
              <a:t>More caregiving by the numbers</a:t>
            </a:r>
            <a:endParaRPr lang="en-US" sz="3600" dirty="0"/>
          </a:p>
        </p:txBody>
      </p:sp>
      <p:pic>
        <p:nvPicPr>
          <p:cNvPr id="11" name="Picture 10">
            <a:extLst>
              <a:ext uri="{FF2B5EF4-FFF2-40B4-BE49-F238E27FC236}">
                <a16:creationId xmlns:a16="http://schemas.microsoft.com/office/drawing/2014/main" id="{20393BE4-0FC1-4E6F-BCB2-CA96277021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773179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1A4C87-4DB2-4810-B08A-32B0AE52CE6C}"/>
              </a:ext>
            </a:extLst>
          </p:cNvPr>
          <p:cNvSpPr txBox="1"/>
          <p:nvPr/>
        </p:nvSpPr>
        <p:spPr>
          <a:xfrm>
            <a:off x="875513" y="1127403"/>
            <a:ext cx="10534168" cy="5614486"/>
          </a:xfrm>
          <a:prstGeom prst="rect">
            <a:avLst/>
          </a:prstGeom>
          <a:noFill/>
        </p:spPr>
        <p:txBody>
          <a:bodyPr wrap="square" rtlCol="0">
            <a:spAutoFit/>
          </a:bodyPr>
          <a:lstStyle>
            <a:defPPr>
              <a:defRPr lang="en-US"/>
            </a:defPPr>
            <a:lvl1pPr>
              <a:lnSpc>
                <a:spcPct val="114000"/>
              </a:lnSpc>
              <a:defRPr sz="2200"/>
            </a:lvl1pPr>
          </a:lstStyle>
          <a:p>
            <a:r>
              <a:rPr lang="en-US" sz="2000" b="1" dirty="0"/>
              <a:t>Gender</a:t>
            </a:r>
            <a:endParaRPr lang="en-US" sz="2000" dirty="0"/>
          </a:p>
          <a:p>
            <a:r>
              <a:rPr lang="en-US" sz="2000" dirty="0"/>
              <a:t>The </a:t>
            </a:r>
            <a:r>
              <a:rPr lang="en-US" sz="2000" u="sng" dirty="0">
                <a:hlinkClick r:id="rId3">
                  <a:extLst>
                    <a:ext uri="{A12FA001-AC4F-418D-AE19-62706E023703}">
                      <ahyp:hlinkClr xmlns:ahyp="http://schemas.microsoft.com/office/drawing/2018/hyperlinkcolor" val="tx"/>
                    </a:ext>
                  </a:extLst>
                </a:hlinkClick>
              </a:rPr>
              <a:t>Institute on Aging </a:t>
            </a:r>
            <a:r>
              <a:rPr lang="en-US" sz="2000" dirty="0"/>
              <a:t>found that women are more likely to be caregivers. They make up about 75% of all caregivers. Female caregivers spend up to 50% more time with their care receivers than male caregivers.</a:t>
            </a:r>
          </a:p>
          <a:p>
            <a:endParaRPr lang="en-US" sz="1400" dirty="0">
              <a:cs typeface="Calibri" panose="020F0502020204030204" pitchFamily="34" charset="0"/>
            </a:endParaRPr>
          </a:p>
          <a:p>
            <a:r>
              <a:rPr lang="en-US" sz="2000" b="1" dirty="0"/>
              <a:t>Race</a:t>
            </a:r>
            <a:endParaRPr lang="en-US" sz="2000" dirty="0"/>
          </a:p>
          <a:p>
            <a:r>
              <a:rPr lang="en-US" sz="2000" u="sng" dirty="0">
                <a:hlinkClick r:id="rId4">
                  <a:extLst>
                    <a:ext uri="{A12FA001-AC4F-418D-AE19-62706E023703}">
                      <ahyp:hlinkClr xmlns:ahyp="http://schemas.microsoft.com/office/drawing/2018/hyperlinkcolor" val="tx"/>
                    </a:ext>
                  </a:extLst>
                </a:hlinkClick>
              </a:rPr>
              <a:t>The National Alliance for Caregiving</a:t>
            </a:r>
            <a:r>
              <a:rPr lang="en-US" sz="2000" dirty="0"/>
              <a:t> notes that Latin-Americans are more likely to take on the role of caregiver when compared to other groups. In fact, 21% of caregivers are from the Latin-American community. African Americans the same at 21%, Asian Americans at 19.7% and finally, White Americans make up 16.9% of caregivers</a:t>
            </a:r>
          </a:p>
          <a:p>
            <a:endParaRPr lang="en-US" sz="1400" b="1" dirty="0"/>
          </a:p>
          <a:p>
            <a:r>
              <a:rPr lang="en-US" sz="2000" b="1" dirty="0"/>
              <a:t>The LGBTQ+ Community</a:t>
            </a:r>
            <a:endParaRPr lang="en-US" sz="2000" dirty="0"/>
          </a:p>
          <a:p>
            <a:r>
              <a:rPr lang="en-US" sz="2000" dirty="0"/>
              <a:t>A report called </a:t>
            </a:r>
            <a:r>
              <a:rPr lang="en-US" sz="2000" u="sng" dirty="0">
                <a:hlinkClick r:id="rId5">
                  <a:extLst>
                    <a:ext uri="{A12FA001-AC4F-418D-AE19-62706E023703}">
                      <ahyp:hlinkClr xmlns:ahyp="http://schemas.microsoft.com/office/drawing/2018/hyperlinkcolor" val="tx"/>
                    </a:ext>
                  </a:extLst>
                </a:hlinkClick>
              </a:rPr>
              <a:t>Out and Visible: The Experiences and Attitudes of LGBT Older Adults </a:t>
            </a:r>
            <a:r>
              <a:rPr lang="en-US" sz="2000" dirty="0"/>
              <a:t>details the LGBTQ community’s experiences with aging.  LGBT male caregivers report an average of 41 hours spent in their caregiving roles. In comparison, heterosexual men report an average of 29 hours.</a:t>
            </a:r>
          </a:p>
        </p:txBody>
      </p:sp>
      <p:grpSp>
        <p:nvGrpSpPr>
          <p:cNvPr id="3" name="Group 2">
            <a:extLst>
              <a:ext uri="{FF2B5EF4-FFF2-40B4-BE49-F238E27FC236}">
                <a16:creationId xmlns:a16="http://schemas.microsoft.com/office/drawing/2014/main" id="{19608355-5B7A-409E-86B5-EBB6C95F3313}"/>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E80D70BC-6622-4BBA-8433-5245817A7E74}"/>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3">
              <a:extLst>
                <a:ext uri="{FF2B5EF4-FFF2-40B4-BE49-F238E27FC236}">
                  <a16:creationId xmlns:a16="http://schemas.microsoft.com/office/drawing/2014/main" id="{7CD39D8A-71AB-426F-9E08-DE903887D084}"/>
                </a:ext>
              </a:extLst>
            </p:cNvPr>
            <p:cNvSpPr txBox="1">
              <a:spLocks/>
            </p:cNvSpPr>
            <p:nvPr/>
          </p:nvSpPr>
          <p:spPr>
            <a:xfrm>
              <a:off x="10632834" y="6391522"/>
              <a:ext cx="1005791"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04/06/2023</a:t>
              </a:r>
            </a:p>
          </p:txBody>
        </p:sp>
        <p:sp>
          <p:nvSpPr>
            <p:cNvPr id="6" name="Slide Number Placeholder 5">
              <a:extLst>
                <a:ext uri="{FF2B5EF4-FFF2-40B4-BE49-F238E27FC236}">
                  <a16:creationId xmlns:a16="http://schemas.microsoft.com/office/drawing/2014/main" id="{60EB8751-685A-4BE9-A2A3-99E46FA50359}"/>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9</a:t>
              </a:fld>
              <a:endParaRPr lang="en-US" sz="1100" dirty="0">
                <a:solidFill>
                  <a:schemeClr val="tx1"/>
                </a:solidFill>
              </a:endParaRPr>
            </a:p>
          </p:txBody>
        </p:sp>
        <p:pic>
          <p:nvPicPr>
            <p:cNvPr id="7" name="Picture 6">
              <a:extLst>
                <a:ext uri="{FF2B5EF4-FFF2-40B4-BE49-F238E27FC236}">
                  <a16:creationId xmlns:a16="http://schemas.microsoft.com/office/drawing/2014/main" id="{290A3A29-EC81-420F-BE3E-AB397E6196E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8" name="TextBox 7">
            <a:extLst>
              <a:ext uri="{FF2B5EF4-FFF2-40B4-BE49-F238E27FC236}">
                <a16:creationId xmlns:a16="http://schemas.microsoft.com/office/drawing/2014/main" id="{E0CC52F9-6DF3-4241-A685-A9C16AB77360}"/>
              </a:ext>
            </a:extLst>
          </p:cNvPr>
          <p:cNvSpPr txBox="1"/>
          <p:nvPr/>
        </p:nvSpPr>
        <p:spPr>
          <a:xfrm>
            <a:off x="741234" y="522032"/>
            <a:ext cx="9803677" cy="584775"/>
          </a:xfrm>
          <a:prstGeom prst="rect">
            <a:avLst/>
          </a:prstGeom>
          <a:noFill/>
        </p:spPr>
        <p:txBody>
          <a:bodyPr wrap="square" rtlCol="0">
            <a:spAutoFit/>
          </a:bodyPr>
          <a:lstStyle/>
          <a:p>
            <a:r>
              <a:rPr lang="en-US" sz="3200" b="1" dirty="0"/>
              <a:t>Even more caregiving by the numbers</a:t>
            </a:r>
          </a:p>
        </p:txBody>
      </p:sp>
      <p:pic>
        <p:nvPicPr>
          <p:cNvPr id="10" name="Picture 9">
            <a:extLst>
              <a:ext uri="{FF2B5EF4-FFF2-40B4-BE49-F238E27FC236}">
                <a16:creationId xmlns:a16="http://schemas.microsoft.com/office/drawing/2014/main" id="{97A507BC-DC02-4312-8131-6DF07A73DDF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1326722478"/>
      </p:ext>
    </p:extLst>
  </p:cSld>
  <p:clrMapOvr>
    <a:masterClrMapping/>
  </p:clrMapOvr>
</p:sld>
</file>

<file path=ppt/theme/theme1.xml><?xml version="1.0" encoding="utf-8"?>
<a:theme xmlns:a="http://schemas.openxmlformats.org/drawingml/2006/main" name="Auditors Office">
  <a:themeElements>
    <a:clrScheme name="Auditor's Office">
      <a:dk1>
        <a:sysClr val="windowText" lastClr="000000"/>
      </a:dk1>
      <a:lt1>
        <a:sysClr val="window" lastClr="FFFFFF"/>
      </a:lt1>
      <a:dk2>
        <a:srgbClr val="394D76"/>
      </a:dk2>
      <a:lt2>
        <a:srgbClr val="E7E6E6"/>
      </a:lt2>
      <a:accent1>
        <a:srgbClr val="6AC1ED"/>
      </a:accent1>
      <a:accent2>
        <a:srgbClr val="DB595B"/>
      </a:accent2>
      <a:accent3>
        <a:srgbClr val="751719"/>
      </a:accent3>
      <a:accent4>
        <a:srgbClr val="32AAE6"/>
      </a:accent4>
      <a:accent5>
        <a:srgbClr val="CD2D31"/>
      </a:accent5>
      <a:accent6>
        <a:srgbClr val="541012"/>
      </a:accent6>
      <a:hlink>
        <a:srgbClr val="6AC1ED"/>
      </a:hlink>
      <a:folHlink>
        <a:srgbClr val="32AAE6"/>
      </a:folHlink>
    </a:clrScheme>
    <a:fontScheme name="Custom 1">
      <a:majorFont>
        <a:latin typeface="Bebas Neue"/>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16236</TotalTime>
  <Words>2756</Words>
  <Application>Microsoft Office PowerPoint</Application>
  <PresentationFormat>Widescreen</PresentationFormat>
  <Paragraphs>258</Paragraphs>
  <Slides>22</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Arial</vt:lpstr>
      <vt:lpstr>Bebas Neue</vt:lpstr>
      <vt:lpstr>Calibri</vt:lpstr>
      <vt:lpstr>Open Sans</vt:lpstr>
      <vt:lpstr>Auditors Office</vt:lpstr>
      <vt:lpstr>Custom Design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TMint Developer</dc:creator>
  <cp:lastModifiedBy>Matthew Santelli</cp:lastModifiedBy>
  <cp:revision>383</cp:revision>
  <cp:lastPrinted>2020-04-22T04:04:38Z</cp:lastPrinted>
  <dcterms:created xsi:type="dcterms:W3CDTF">2018-10-24T15:50:45Z</dcterms:created>
  <dcterms:modified xsi:type="dcterms:W3CDTF">2024-10-13T17:10:11Z</dcterms:modified>
</cp:coreProperties>
</file>