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717" r:id="rId2"/>
  </p:sldMasterIdLst>
  <p:notesMasterIdLst>
    <p:notesMasterId r:id="rId29"/>
  </p:notesMasterIdLst>
  <p:handoutMasterIdLst>
    <p:handoutMasterId r:id="rId30"/>
  </p:handoutMasterIdLst>
  <p:sldIdLst>
    <p:sldId id="256" r:id="rId3"/>
    <p:sldId id="504" r:id="rId4"/>
    <p:sldId id="492" r:id="rId5"/>
    <p:sldId id="496" r:id="rId6"/>
    <p:sldId id="497" r:id="rId7"/>
    <p:sldId id="498" r:id="rId8"/>
    <p:sldId id="499" r:id="rId9"/>
    <p:sldId id="500" r:id="rId10"/>
    <p:sldId id="364" r:id="rId11"/>
    <p:sldId id="478" r:id="rId12"/>
    <p:sldId id="479" r:id="rId13"/>
    <p:sldId id="377" r:id="rId14"/>
    <p:sldId id="378" r:id="rId15"/>
    <p:sldId id="480" r:id="rId16"/>
    <p:sldId id="481" r:id="rId17"/>
    <p:sldId id="482" r:id="rId18"/>
    <p:sldId id="483" r:id="rId19"/>
    <p:sldId id="505" r:id="rId20"/>
    <p:sldId id="501" r:id="rId21"/>
    <p:sldId id="493" r:id="rId22"/>
    <p:sldId id="494" r:id="rId23"/>
    <p:sldId id="495" r:id="rId24"/>
    <p:sldId id="502" r:id="rId25"/>
    <p:sldId id="503" r:id="rId26"/>
    <p:sldId id="490" r:id="rId27"/>
    <p:sldId id="487" r:id="rId28"/>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1395D3"/>
    <a:srgbClr val="F99D41"/>
    <a:srgbClr val="39B09E"/>
    <a:srgbClr val="C72129"/>
    <a:srgbClr val="5C2B80"/>
    <a:srgbClr val="0082C8"/>
    <a:srgbClr val="285A83"/>
    <a:srgbClr val="FFFFFF"/>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970" autoAdjust="0"/>
    <p:restoredTop sz="94519" autoAdjust="0"/>
  </p:normalViewPr>
  <p:slideViewPr>
    <p:cSldViewPr snapToGrid="0">
      <p:cViewPr varScale="1">
        <p:scale>
          <a:sx n="58" d="100"/>
          <a:sy n="58" d="100"/>
        </p:scale>
        <p:origin x="836" y="52"/>
      </p:cViewPr>
      <p:guideLst/>
    </p:cSldViewPr>
  </p:slideViewPr>
  <p:notesTextViewPr>
    <p:cViewPr>
      <p:scale>
        <a:sx n="1" d="1"/>
        <a:sy n="1" d="1"/>
      </p:scale>
      <p:origin x="0" y="0"/>
    </p:cViewPr>
  </p:notesTextViewPr>
  <p:notesViewPr>
    <p:cSldViewPr snapToGrid="0">
      <p:cViewPr varScale="1">
        <p:scale>
          <a:sx n="52" d="100"/>
          <a:sy n="52" d="100"/>
        </p:scale>
        <p:origin x="286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B558EA2-54F0-4A45-A3DD-AEE90C8CCB93}"/>
              </a:ext>
            </a:extLst>
          </p:cNvPr>
          <p:cNvSpPr>
            <a:spLocks noGrp="1"/>
          </p:cNvSpPr>
          <p:nvPr>
            <p:ph type="hdr" sz="quarter"/>
          </p:nvPr>
        </p:nvSpPr>
        <p:spPr>
          <a:xfrm>
            <a:off x="0" y="0"/>
            <a:ext cx="3077740" cy="471054"/>
          </a:xfrm>
          <a:prstGeom prst="rect">
            <a:avLst/>
          </a:prstGeom>
        </p:spPr>
        <p:txBody>
          <a:bodyPr vert="horz" lIns="94218" tIns="47109" rIns="94218" bIns="47109" rtlCol="0"/>
          <a:lstStyle>
            <a:lvl1pPr algn="l">
              <a:defRPr sz="1200"/>
            </a:lvl1pPr>
          </a:lstStyle>
          <a:p>
            <a:endParaRPr lang="en-US" dirty="0"/>
          </a:p>
        </p:txBody>
      </p:sp>
      <p:sp>
        <p:nvSpPr>
          <p:cNvPr id="3" name="Date Placeholder 2">
            <a:extLst>
              <a:ext uri="{FF2B5EF4-FFF2-40B4-BE49-F238E27FC236}">
                <a16:creationId xmlns:a16="http://schemas.microsoft.com/office/drawing/2014/main" id="{0FFA5D89-8B76-4531-867D-092F22DE8A36}"/>
              </a:ext>
            </a:extLst>
          </p:cNvPr>
          <p:cNvSpPr>
            <a:spLocks noGrp="1"/>
          </p:cNvSpPr>
          <p:nvPr>
            <p:ph type="dt" sz="quarter" idx="1"/>
          </p:nvPr>
        </p:nvSpPr>
        <p:spPr>
          <a:xfrm>
            <a:off x="4023093" y="0"/>
            <a:ext cx="3077740" cy="471054"/>
          </a:xfrm>
          <a:prstGeom prst="rect">
            <a:avLst/>
          </a:prstGeom>
        </p:spPr>
        <p:txBody>
          <a:bodyPr vert="horz" lIns="94218" tIns="47109" rIns="94218" bIns="47109" rtlCol="0"/>
          <a:lstStyle>
            <a:lvl1pPr algn="r">
              <a:defRPr sz="1200"/>
            </a:lvl1pPr>
          </a:lstStyle>
          <a:p>
            <a:fld id="{69007CB4-2820-4182-9697-199D997E2268}" type="datetimeFigureOut">
              <a:rPr lang="en-US" smtClean="0"/>
              <a:t>8/18/2024</a:t>
            </a:fld>
            <a:endParaRPr lang="en-US" dirty="0"/>
          </a:p>
        </p:txBody>
      </p:sp>
      <p:sp>
        <p:nvSpPr>
          <p:cNvPr id="4" name="Footer Placeholder 3">
            <a:extLst>
              <a:ext uri="{FF2B5EF4-FFF2-40B4-BE49-F238E27FC236}">
                <a16:creationId xmlns:a16="http://schemas.microsoft.com/office/drawing/2014/main" id="{4B9C327F-207D-45B9-8E4A-37A15FD02F61}"/>
              </a:ext>
            </a:extLst>
          </p:cNvPr>
          <p:cNvSpPr>
            <a:spLocks noGrp="1"/>
          </p:cNvSpPr>
          <p:nvPr>
            <p:ph type="ftr" sz="quarter" idx="2"/>
          </p:nvPr>
        </p:nvSpPr>
        <p:spPr>
          <a:xfrm>
            <a:off x="0" y="8917423"/>
            <a:ext cx="3077740" cy="471053"/>
          </a:xfrm>
          <a:prstGeom prst="rect">
            <a:avLst/>
          </a:prstGeom>
        </p:spPr>
        <p:txBody>
          <a:bodyPr vert="horz" lIns="94218" tIns="47109" rIns="94218" bIns="47109" rtlCol="0" anchor="b"/>
          <a:lstStyle>
            <a:lvl1pPr algn="l">
              <a:defRPr sz="1200"/>
            </a:lvl1pPr>
          </a:lstStyle>
          <a:p>
            <a:endParaRPr lang="en-US" dirty="0"/>
          </a:p>
        </p:txBody>
      </p:sp>
    </p:spTree>
    <p:extLst>
      <p:ext uri="{BB962C8B-B14F-4D97-AF65-F5344CB8AC3E}">
        <p14:creationId xmlns:p14="http://schemas.microsoft.com/office/powerpoint/2010/main" val="33035937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40" cy="471054"/>
          </a:xfrm>
          <a:prstGeom prst="rect">
            <a:avLst/>
          </a:prstGeom>
        </p:spPr>
        <p:txBody>
          <a:bodyPr vert="horz" lIns="94218" tIns="47109" rIns="94218" bIns="47109" rtlCol="0"/>
          <a:lstStyle>
            <a:lvl1pPr algn="l">
              <a:defRPr sz="1200"/>
            </a:lvl1pPr>
          </a:lstStyle>
          <a:p>
            <a:endParaRPr lang="en-US" dirty="0"/>
          </a:p>
        </p:txBody>
      </p:sp>
      <p:sp>
        <p:nvSpPr>
          <p:cNvPr id="3" name="Date Placeholder 2"/>
          <p:cNvSpPr>
            <a:spLocks noGrp="1"/>
          </p:cNvSpPr>
          <p:nvPr>
            <p:ph type="dt" idx="1"/>
          </p:nvPr>
        </p:nvSpPr>
        <p:spPr>
          <a:xfrm>
            <a:off x="4023093" y="0"/>
            <a:ext cx="3077740" cy="471054"/>
          </a:xfrm>
          <a:prstGeom prst="rect">
            <a:avLst/>
          </a:prstGeom>
        </p:spPr>
        <p:txBody>
          <a:bodyPr vert="horz" lIns="94218" tIns="47109" rIns="94218" bIns="47109" rtlCol="0"/>
          <a:lstStyle>
            <a:lvl1pPr algn="r">
              <a:defRPr sz="1200"/>
            </a:lvl1pPr>
          </a:lstStyle>
          <a:p>
            <a:fld id="{E55510F1-CD6C-E346-956E-DD6A337F75D3}" type="datetimeFigureOut">
              <a:rPr lang="en-US" smtClean="0"/>
              <a:t>8/18/2024</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18" tIns="47109" rIns="94218" bIns="47109" rtlCol="0" anchor="ctr"/>
          <a:lstStyle/>
          <a:p>
            <a:endParaRPr lang="en-US" dirty="0"/>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18" tIns="47109" rIns="94218" bIns="4710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3"/>
            <a:ext cx="3077740" cy="471053"/>
          </a:xfrm>
          <a:prstGeom prst="rect">
            <a:avLst/>
          </a:prstGeom>
        </p:spPr>
        <p:txBody>
          <a:bodyPr vert="horz" lIns="94218" tIns="47109" rIns="94218" bIns="47109"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3" y="8917423"/>
            <a:ext cx="3077740" cy="471053"/>
          </a:xfrm>
          <a:prstGeom prst="rect">
            <a:avLst/>
          </a:prstGeom>
        </p:spPr>
        <p:txBody>
          <a:bodyPr vert="horz" lIns="94218" tIns="47109" rIns="94218" bIns="47109" rtlCol="0" anchor="b"/>
          <a:lstStyle>
            <a:lvl1pPr algn="r">
              <a:defRPr sz="1200"/>
            </a:lvl1pPr>
          </a:lstStyle>
          <a:p>
            <a:fld id="{CE588C5E-4BF4-3545-8717-4102CE10D842}" type="slidenum">
              <a:rPr lang="en-US" smtClean="0"/>
              <a:t>‹#›</a:t>
            </a:fld>
            <a:endParaRPr lang="en-US" dirty="0"/>
          </a:p>
        </p:txBody>
      </p:sp>
    </p:spTree>
    <p:extLst>
      <p:ext uri="{BB962C8B-B14F-4D97-AF65-F5344CB8AC3E}">
        <p14:creationId xmlns:p14="http://schemas.microsoft.com/office/powerpoint/2010/main" val="1943089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a:t>
            </a:fld>
            <a:endParaRPr lang="en-US" dirty="0"/>
          </a:p>
        </p:txBody>
      </p:sp>
    </p:spTree>
    <p:extLst>
      <p:ext uri="{BB962C8B-B14F-4D97-AF65-F5344CB8AC3E}">
        <p14:creationId xmlns:p14="http://schemas.microsoft.com/office/powerpoint/2010/main" val="24253755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16</a:t>
            </a:fld>
            <a:endParaRPr lang="en-US" dirty="0"/>
          </a:p>
        </p:txBody>
      </p:sp>
    </p:spTree>
    <p:extLst>
      <p:ext uri="{BB962C8B-B14F-4D97-AF65-F5344CB8AC3E}">
        <p14:creationId xmlns:p14="http://schemas.microsoft.com/office/powerpoint/2010/main" val="26883201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17</a:t>
            </a:fld>
            <a:endParaRPr lang="en-US" dirty="0"/>
          </a:p>
        </p:txBody>
      </p:sp>
    </p:spTree>
    <p:extLst>
      <p:ext uri="{BB962C8B-B14F-4D97-AF65-F5344CB8AC3E}">
        <p14:creationId xmlns:p14="http://schemas.microsoft.com/office/powerpoint/2010/main" val="27664712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26</a:t>
            </a:fld>
            <a:endParaRPr lang="en-US" dirty="0"/>
          </a:p>
        </p:txBody>
      </p:sp>
    </p:spTree>
    <p:extLst>
      <p:ext uri="{BB962C8B-B14F-4D97-AF65-F5344CB8AC3E}">
        <p14:creationId xmlns:p14="http://schemas.microsoft.com/office/powerpoint/2010/main" val="15259496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2</a:t>
            </a:fld>
            <a:endParaRPr lang="en-US" dirty="0"/>
          </a:p>
        </p:txBody>
      </p:sp>
    </p:spTree>
    <p:extLst>
      <p:ext uri="{BB962C8B-B14F-4D97-AF65-F5344CB8AC3E}">
        <p14:creationId xmlns:p14="http://schemas.microsoft.com/office/powerpoint/2010/main" val="41591480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3</a:t>
            </a:fld>
            <a:endParaRPr lang="en-US" dirty="0"/>
          </a:p>
        </p:txBody>
      </p:sp>
    </p:spTree>
    <p:extLst>
      <p:ext uri="{BB962C8B-B14F-4D97-AF65-F5344CB8AC3E}">
        <p14:creationId xmlns:p14="http://schemas.microsoft.com/office/powerpoint/2010/main" val="40233466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4</a:t>
            </a:fld>
            <a:endParaRPr lang="en-US" dirty="0"/>
          </a:p>
        </p:txBody>
      </p:sp>
    </p:spTree>
    <p:extLst>
      <p:ext uri="{BB962C8B-B14F-4D97-AF65-F5344CB8AC3E}">
        <p14:creationId xmlns:p14="http://schemas.microsoft.com/office/powerpoint/2010/main" val="2058946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5</a:t>
            </a:fld>
            <a:endParaRPr lang="en-US" dirty="0"/>
          </a:p>
        </p:txBody>
      </p:sp>
    </p:spTree>
    <p:extLst>
      <p:ext uri="{BB962C8B-B14F-4D97-AF65-F5344CB8AC3E}">
        <p14:creationId xmlns:p14="http://schemas.microsoft.com/office/powerpoint/2010/main" val="19569113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6</a:t>
            </a:fld>
            <a:endParaRPr lang="en-US" dirty="0"/>
          </a:p>
        </p:txBody>
      </p:sp>
    </p:spTree>
    <p:extLst>
      <p:ext uri="{BB962C8B-B14F-4D97-AF65-F5344CB8AC3E}">
        <p14:creationId xmlns:p14="http://schemas.microsoft.com/office/powerpoint/2010/main" val="28775303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7</a:t>
            </a:fld>
            <a:endParaRPr lang="en-US" dirty="0"/>
          </a:p>
        </p:txBody>
      </p:sp>
    </p:spTree>
    <p:extLst>
      <p:ext uri="{BB962C8B-B14F-4D97-AF65-F5344CB8AC3E}">
        <p14:creationId xmlns:p14="http://schemas.microsoft.com/office/powerpoint/2010/main" val="37331172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8</a:t>
            </a:fld>
            <a:endParaRPr lang="en-US" dirty="0"/>
          </a:p>
        </p:txBody>
      </p:sp>
    </p:spTree>
    <p:extLst>
      <p:ext uri="{BB962C8B-B14F-4D97-AF65-F5344CB8AC3E}">
        <p14:creationId xmlns:p14="http://schemas.microsoft.com/office/powerpoint/2010/main" val="18622201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9</a:t>
            </a:fld>
            <a:endParaRPr lang="en-US" dirty="0"/>
          </a:p>
        </p:txBody>
      </p:sp>
    </p:spTree>
    <p:extLst>
      <p:ext uri="{BB962C8B-B14F-4D97-AF65-F5344CB8AC3E}">
        <p14:creationId xmlns:p14="http://schemas.microsoft.com/office/powerpoint/2010/main" val="3109993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D91FA-396F-4BE0-A6DD-887ECA63476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B28E5E9-78FD-494B-B0D8-E26B3E7960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315FEF2-A0A8-437C-8FA7-8FA4545C3F27}"/>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8/18/2024</a:t>
            </a:fld>
            <a:endParaRPr lang="en-US" dirty="0"/>
          </a:p>
        </p:txBody>
      </p:sp>
      <p:sp>
        <p:nvSpPr>
          <p:cNvPr id="5" name="Footer Placeholder 4">
            <a:extLst>
              <a:ext uri="{FF2B5EF4-FFF2-40B4-BE49-F238E27FC236}">
                <a16:creationId xmlns:a16="http://schemas.microsoft.com/office/drawing/2014/main" id="{CDE3C747-D603-4AE9-BFE3-FC12F11721AA}"/>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A43ABDFA-5FB7-43B7-8BE3-C01478C31CBE}"/>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3778271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824AC-D9AB-4B4C-BAA8-3D35A61AEB9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2239AB-FAD8-4D13-82C0-862B74B8F8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0C1087-3792-4352-8013-43208DB08D17}"/>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8/18/2024</a:t>
            </a:fld>
            <a:endParaRPr lang="en-US" dirty="0"/>
          </a:p>
        </p:txBody>
      </p:sp>
      <p:sp>
        <p:nvSpPr>
          <p:cNvPr id="5" name="Footer Placeholder 4">
            <a:extLst>
              <a:ext uri="{FF2B5EF4-FFF2-40B4-BE49-F238E27FC236}">
                <a16:creationId xmlns:a16="http://schemas.microsoft.com/office/drawing/2014/main" id="{A7536B6A-38B9-4C56-9640-B2240887EB34}"/>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71FEE6E9-9737-41B9-8A6D-4112B44F817B}"/>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012894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76E826-13DC-4D62-89BE-9B217BBA2F0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7B858FB-FEF0-4DED-9B38-415229C101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028759-99CE-43EC-BFDD-4AB3C9ED84FA}"/>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8/18/2024</a:t>
            </a:fld>
            <a:endParaRPr lang="en-US" dirty="0"/>
          </a:p>
        </p:txBody>
      </p:sp>
      <p:sp>
        <p:nvSpPr>
          <p:cNvPr id="5" name="Footer Placeholder 4">
            <a:extLst>
              <a:ext uri="{FF2B5EF4-FFF2-40B4-BE49-F238E27FC236}">
                <a16:creationId xmlns:a16="http://schemas.microsoft.com/office/drawing/2014/main" id="{BE4582F0-4175-4E40-8ECE-8D24FFC4432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C8F48193-5667-4994-8DFB-78199F202C02}"/>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2823269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Master Slide 01">
    <p:spTree>
      <p:nvGrpSpPr>
        <p:cNvPr id="1" name=""/>
        <p:cNvGrpSpPr/>
        <p:nvPr/>
      </p:nvGrpSpPr>
      <p:grpSpPr>
        <a:xfrm>
          <a:off x="0" y="0"/>
          <a:ext cx="0" cy="0"/>
          <a:chOff x="0" y="0"/>
          <a:chExt cx="0" cy="0"/>
        </a:xfrm>
      </p:grpSpPr>
      <p:sp>
        <p:nvSpPr>
          <p:cNvPr id="28" name="Picture Placeholder 27">
            <a:extLst>
              <a:ext uri="{FF2B5EF4-FFF2-40B4-BE49-F238E27FC236}">
                <a16:creationId xmlns:a16="http://schemas.microsoft.com/office/drawing/2014/main" id="{E41FF086-B9D3-4FD9-B266-315737EBE554}"/>
              </a:ext>
            </a:extLst>
          </p:cNvPr>
          <p:cNvSpPr>
            <a:spLocks noGrp="1"/>
          </p:cNvSpPr>
          <p:nvPr>
            <p:ph type="pic" sz="quarter" idx="10"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92000" h="6858000">
                <a:moveTo>
                  <a:pt x="0" y="0"/>
                </a:moveTo>
                <a:lnTo>
                  <a:pt x="12192000" y="0"/>
                </a:lnTo>
                <a:lnTo>
                  <a:pt x="12192000" y="6858000"/>
                </a:lnTo>
                <a:lnTo>
                  <a:pt x="0" y="6858000"/>
                </a:lnTo>
                <a:close/>
              </a:path>
            </a:pathLst>
          </a:custGeom>
          <a:pattFill prst="pct20">
            <a:fgClr>
              <a:schemeClr val="accent1"/>
            </a:fgClr>
            <a:bgClr>
              <a:schemeClr val="bg1"/>
            </a:bgClr>
          </a:pattFill>
        </p:spPr>
        <p:txBody>
          <a:bodyPr wrap="square" anchor="ctr" anchorCtr="1">
            <a:noAutofit/>
          </a:bodyPr>
          <a:lstStyle>
            <a:lvl1pPr marL="0" indent="0">
              <a:buNone/>
              <a:defRPr/>
            </a:lvl1pPr>
          </a:lstStyle>
          <a:p>
            <a:r>
              <a:rPr lang="en-US" dirty="0"/>
              <a:t>Replace Image Here</a:t>
            </a:r>
          </a:p>
        </p:txBody>
      </p:sp>
    </p:spTree>
    <p:extLst>
      <p:ext uri="{BB962C8B-B14F-4D97-AF65-F5344CB8AC3E}">
        <p14:creationId xmlns:p14="http://schemas.microsoft.com/office/powerpoint/2010/main" val="2430792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Master Slide 15">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777E8560-C677-4B4B-BA83-5027A755C540}"/>
              </a:ext>
            </a:extLst>
          </p:cNvPr>
          <p:cNvSpPr>
            <a:spLocks noGrp="1"/>
          </p:cNvSpPr>
          <p:nvPr>
            <p:ph type="pic" sz="quarter" idx="10" hasCustomPrompt="1"/>
          </p:nvPr>
        </p:nvSpPr>
        <p:spPr>
          <a:xfrm>
            <a:off x="6266130" y="2266572"/>
            <a:ext cx="5050302" cy="4591429"/>
          </a:xfrm>
          <a:custGeom>
            <a:avLst/>
            <a:gdLst>
              <a:gd name="connsiteX0" fmla="*/ 0 w 5050302"/>
              <a:gd name="connsiteY0" fmla="*/ 0 h 4591429"/>
              <a:gd name="connsiteX1" fmla="*/ 5050302 w 5050302"/>
              <a:gd name="connsiteY1" fmla="*/ 0 h 4591429"/>
              <a:gd name="connsiteX2" fmla="*/ 5050302 w 5050302"/>
              <a:gd name="connsiteY2" fmla="*/ 4591429 h 4591429"/>
              <a:gd name="connsiteX3" fmla="*/ 0 w 5050302"/>
              <a:gd name="connsiteY3" fmla="*/ 4591429 h 4591429"/>
            </a:gdLst>
            <a:ahLst/>
            <a:cxnLst>
              <a:cxn ang="0">
                <a:pos x="connsiteX0" y="connsiteY0"/>
              </a:cxn>
              <a:cxn ang="0">
                <a:pos x="connsiteX1" y="connsiteY1"/>
              </a:cxn>
              <a:cxn ang="0">
                <a:pos x="connsiteX2" y="connsiteY2"/>
              </a:cxn>
              <a:cxn ang="0">
                <a:pos x="connsiteX3" y="connsiteY3"/>
              </a:cxn>
            </a:cxnLst>
            <a:rect l="l" t="t" r="r" b="b"/>
            <a:pathLst>
              <a:path w="5050302" h="4591429">
                <a:moveTo>
                  <a:pt x="0" y="0"/>
                </a:moveTo>
                <a:lnTo>
                  <a:pt x="5050302" y="0"/>
                </a:lnTo>
                <a:lnTo>
                  <a:pt x="5050302" y="4591429"/>
                </a:lnTo>
                <a:lnTo>
                  <a:pt x="0" y="4591429"/>
                </a:lnTo>
                <a:close/>
              </a:path>
            </a:pathLst>
          </a:custGeom>
          <a:pattFill prst="pct20">
            <a:fgClr>
              <a:schemeClr val="accent1"/>
            </a:fgClr>
            <a:bgClr>
              <a:schemeClr val="bg1"/>
            </a:bgClr>
          </a:pattFill>
        </p:spPr>
        <p:txBody>
          <a:bodyPr wrap="square" anchor="ctr" anchorCtr="1">
            <a:noAutofit/>
          </a:bodyPr>
          <a:lstStyle>
            <a:lvl1pPr marL="0" indent="0">
              <a:buNone/>
              <a:defRPr/>
            </a:lvl1pPr>
          </a:lstStyle>
          <a:p>
            <a:r>
              <a:rPr lang="en-US" dirty="0"/>
              <a:t>Replace Image Here</a:t>
            </a:r>
          </a:p>
        </p:txBody>
      </p:sp>
    </p:spTree>
    <p:extLst>
      <p:ext uri="{BB962C8B-B14F-4D97-AF65-F5344CB8AC3E}">
        <p14:creationId xmlns:p14="http://schemas.microsoft.com/office/powerpoint/2010/main" val="2369431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aster Slide 25">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39755BCD-2319-6F49-8CE2-ACFEA918C6FE}"/>
              </a:ext>
            </a:extLst>
          </p:cNvPr>
          <p:cNvSpPr>
            <a:spLocks noGrp="1"/>
          </p:cNvSpPr>
          <p:nvPr>
            <p:ph type="pic" sz="quarter" idx="10" hasCustomPrompt="1"/>
          </p:nvPr>
        </p:nvSpPr>
        <p:spPr>
          <a:xfrm>
            <a:off x="0" y="4000366"/>
            <a:ext cx="12192000" cy="2857634"/>
          </a:xfrm>
          <a:custGeom>
            <a:avLst/>
            <a:gdLst>
              <a:gd name="connsiteX0" fmla="*/ 0 w 12192000"/>
              <a:gd name="connsiteY0" fmla="*/ 0 h 2857634"/>
              <a:gd name="connsiteX1" fmla="*/ 12192000 w 12192000"/>
              <a:gd name="connsiteY1" fmla="*/ 0 h 2857634"/>
              <a:gd name="connsiteX2" fmla="*/ 12192000 w 12192000"/>
              <a:gd name="connsiteY2" fmla="*/ 2857634 h 2857634"/>
              <a:gd name="connsiteX3" fmla="*/ 0 w 12192000"/>
              <a:gd name="connsiteY3" fmla="*/ 2857634 h 2857634"/>
            </a:gdLst>
            <a:ahLst/>
            <a:cxnLst>
              <a:cxn ang="0">
                <a:pos x="connsiteX0" y="connsiteY0"/>
              </a:cxn>
              <a:cxn ang="0">
                <a:pos x="connsiteX1" y="connsiteY1"/>
              </a:cxn>
              <a:cxn ang="0">
                <a:pos x="connsiteX2" y="connsiteY2"/>
              </a:cxn>
              <a:cxn ang="0">
                <a:pos x="connsiteX3" y="connsiteY3"/>
              </a:cxn>
            </a:cxnLst>
            <a:rect l="l" t="t" r="r" b="b"/>
            <a:pathLst>
              <a:path w="12192000" h="2857634">
                <a:moveTo>
                  <a:pt x="0" y="0"/>
                </a:moveTo>
                <a:lnTo>
                  <a:pt x="12192000" y="0"/>
                </a:lnTo>
                <a:lnTo>
                  <a:pt x="12192000" y="2857634"/>
                </a:lnTo>
                <a:lnTo>
                  <a:pt x="0" y="2857634"/>
                </a:lnTo>
                <a:close/>
              </a:path>
            </a:pathLst>
          </a:custGeom>
          <a:pattFill prst="pct20">
            <a:fgClr>
              <a:schemeClr val="accent1"/>
            </a:fgClr>
            <a:bgClr>
              <a:schemeClr val="bg1"/>
            </a:bgClr>
          </a:pattFill>
        </p:spPr>
        <p:txBody>
          <a:bodyPr wrap="square" anchor="ctr" anchorCtr="1">
            <a:noAutofit/>
          </a:bodyPr>
          <a:lstStyle>
            <a:lvl1pPr marL="0" indent="0">
              <a:buNone/>
              <a:defRPr/>
            </a:lvl1pPr>
          </a:lstStyle>
          <a:p>
            <a:r>
              <a:rPr lang="en-US" dirty="0"/>
              <a:t>Replace Image Here</a:t>
            </a:r>
          </a:p>
        </p:txBody>
      </p:sp>
    </p:spTree>
    <p:extLst>
      <p:ext uri="{BB962C8B-B14F-4D97-AF65-F5344CB8AC3E}">
        <p14:creationId xmlns:p14="http://schemas.microsoft.com/office/powerpoint/2010/main" val="29808287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45184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89359-779A-4207-883C-874F2D8D42A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FB2122-5803-465B-972B-8062D3F31208}"/>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8/18/2024</a:t>
            </a:fld>
            <a:endParaRPr lang="en-US" dirty="0"/>
          </a:p>
        </p:txBody>
      </p:sp>
      <p:sp>
        <p:nvSpPr>
          <p:cNvPr id="4" name="Footer Placeholder 3">
            <a:extLst>
              <a:ext uri="{FF2B5EF4-FFF2-40B4-BE49-F238E27FC236}">
                <a16:creationId xmlns:a16="http://schemas.microsoft.com/office/drawing/2014/main" id="{E0BA1B66-2C01-47AC-B101-C540CBCB46EE}"/>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A6669C4-CB90-40F2-AF07-4B95892E2261}"/>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8528312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C53FE-317B-4362-BD64-763E7DC6E1E7}"/>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6170DC-1ADB-4DBD-8F02-EED40A619EF4}"/>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DEAEB97-1F9C-41F4-BDD3-4F978008B2F0}"/>
              </a:ext>
            </a:extLst>
          </p:cNvPr>
          <p:cNvSpPr>
            <a:spLocks noGrp="1"/>
          </p:cNvSpPr>
          <p:nvPr>
            <p:ph type="dt" sz="half" idx="10"/>
          </p:nvPr>
        </p:nvSpPr>
        <p:spPr/>
        <p:txBody>
          <a:bodyPr/>
          <a:lstStyle/>
          <a:p>
            <a:fld id="{34DFD190-598C-43C7-880C-C93C0D811F54}" type="datetimeFigureOut">
              <a:rPr lang="en-US" smtClean="0"/>
              <a:t>8/18/2024</a:t>
            </a:fld>
            <a:endParaRPr lang="en-US" dirty="0"/>
          </a:p>
        </p:txBody>
      </p:sp>
      <p:sp>
        <p:nvSpPr>
          <p:cNvPr id="5" name="Footer Placeholder 4">
            <a:extLst>
              <a:ext uri="{FF2B5EF4-FFF2-40B4-BE49-F238E27FC236}">
                <a16:creationId xmlns:a16="http://schemas.microsoft.com/office/drawing/2014/main" id="{4B054187-A251-4683-871F-16B35D056EEF}"/>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3D102BD3-BD25-4715-8E3F-BC39C4F83510}"/>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9902714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068F0-42A9-4746-8C2B-A716F8DA34F9}"/>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4D32FB32-54DC-412B-A513-A2856D09D74B}"/>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DE0D1C-4775-4A56-8D2B-640B05B9F329}"/>
              </a:ext>
            </a:extLst>
          </p:cNvPr>
          <p:cNvSpPr>
            <a:spLocks noGrp="1"/>
          </p:cNvSpPr>
          <p:nvPr>
            <p:ph type="dt" sz="half" idx="10"/>
          </p:nvPr>
        </p:nvSpPr>
        <p:spPr/>
        <p:txBody>
          <a:bodyPr/>
          <a:lstStyle/>
          <a:p>
            <a:fld id="{34DFD190-598C-43C7-880C-C93C0D811F54}" type="datetimeFigureOut">
              <a:rPr lang="en-US" smtClean="0"/>
              <a:t>8/18/2024</a:t>
            </a:fld>
            <a:endParaRPr lang="en-US" dirty="0"/>
          </a:p>
        </p:txBody>
      </p:sp>
      <p:sp>
        <p:nvSpPr>
          <p:cNvPr id="5" name="Footer Placeholder 4">
            <a:extLst>
              <a:ext uri="{FF2B5EF4-FFF2-40B4-BE49-F238E27FC236}">
                <a16:creationId xmlns:a16="http://schemas.microsoft.com/office/drawing/2014/main" id="{21C2C963-3098-4CEC-8991-05EFEA97C6B2}"/>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8CC6E8B6-041A-4476-A34C-551D51FC0F7E}"/>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19441249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1DBBC-8D1B-4F03-901F-5C95073B9146}"/>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483B53-CDFF-4FA0-B839-06E9ABDEFB0F}"/>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E9F585E-E32A-45CF-9E5B-40BBA30DA928}"/>
              </a:ext>
            </a:extLst>
          </p:cNvPr>
          <p:cNvSpPr>
            <a:spLocks noGrp="1"/>
          </p:cNvSpPr>
          <p:nvPr>
            <p:ph type="dt" sz="half" idx="10"/>
          </p:nvPr>
        </p:nvSpPr>
        <p:spPr/>
        <p:txBody>
          <a:bodyPr/>
          <a:lstStyle/>
          <a:p>
            <a:fld id="{34DFD190-598C-43C7-880C-C93C0D811F54}" type="datetimeFigureOut">
              <a:rPr lang="en-US" smtClean="0"/>
              <a:t>8/18/2024</a:t>
            </a:fld>
            <a:endParaRPr lang="en-US" dirty="0"/>
          </a:p>
        </p:txBody>
      </p:sp>
      <p:sp>
        <p:nvSpPr>
          <p:cNvPr id="5" name="Footer Placeholder 4">
            <a:extLst>
              <a:ext uri="{FF2B5EF4-FFF2-40B4-BE49-F238E27FC236}">
                <a16:creationId xmlns:a16="http://schemas.microsoft.com/office/drawing/2014/main" id="{EF756CC9-42A9-43D4-8F89-0E07BAEB3AF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53DCF4B-7C4E-4DA2-A8B9-8E3063FFD2A2}"/>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1845497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AC82E-30F6-439A-8399-3495EE47FF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E73161-9EDB-48A2-8A5C-8212277B3D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302B19-708F-40AA-9232-9B8CF1C5D1A5}"/>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8/18/2024</a:t>
            </a:fld>
            <a:endParaRPr lang="en-US" dirty="0"/>
          </a:p>
        </p:txBody>
      </p:sp>
      <p:sp>
        <p:nvSpPr>
          <p:cNvPr id="5" name="Footer Placeholder 4">
            <a:extLst>
              <a:ext uri="{FF2B5EF4-FFF2-40B4-BE49-F238E27FC236}">
                <a16:creationId xmlns:a16="http://schemas.microsoft.com/office/drawing/2014/main" id="{12DA3B52-744C-4742-82B7-B3668E4390C9}"/>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1B72C69A-0F85-4147-874F-19D0B9810351}"/>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14272831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B1937-7A32-4633-A579-CD5DD9EE06AA}"/>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808C5C35-F234-4374-A0ED-CE1E05B7222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EF1D2B-CF17-4FCD-AE2E-DE1E45A779DA}"/>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1A30D4-A7B2-4A6A-B01F-003458368491}"/>
              </a:ext>
            </a:extLst>
          </p:cNvPr>
          <p:cNvSpPr>
            <a:spLocks noGrp="1"/>
          </p:cNvSpPr>
          <p:nvPr>
            <p:ph type="dt" sz="half" idx="10"/>
          </p:nvPr>
        </p:nvSpPr>
        <p:spPr/>
        <p:txBody>
          <a:bodyPr/>
          <a:lstStyle/>
          <a:p>
            <a:fld id="{34DFD190-598C-43C7-880C-C93C0D811F54}" type="datetimeFigureOut">
              <a:rPr lang="en-US" smtClean="0"/>
              <a:t>8/18/2024</a:t>
            </a:fld>
            <a:endParaRPr lang="en-US" dirty="0"/>
          </a:p>
        </p:txBody>
      </p:sp>
      <p:sp>
        <p:nvSpPr>
          <p:cNvPr id="6" name="Footer Placeholder 5">
            <a:extLst>
              <a:ext uri="{FF2B5EF4-FFF2-40B4-BE49-F238E27FC236}">
                <a16:creationId xmlns:a16="http://schemas.microsoft.com/office/drawing/2014/main" id="{71267A2A-5AEC-47CE-BAF9-63E67937B2F1}"/>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A041391C-0A29-46E9-815B-F84A71A09E19}"/>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341125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B8622-0221-4225-A503-28A87B06C049}"/>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9EA3D459-3914-4B28-88EA-06FE39145DA7}"/>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C4F004F-B41B-4352-B9F8-DA7768FF28DE}"/>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326398-A1AC-44D9-9393-B7625B4E4BFD}"/>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A78678-0317-4346-8F9D-9F589A6F4E93}"/>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3D251A3-07EC-4E1A-BBFC-7C96591C4A11}"/>
              </a:ext>
            </a:extLst>
          </p:cNvPr>
          <p:cNvSpPr>
            <a:spLocks noGrp="1"/>
          </p:cNvSpPr>
          <p:nvPr>
            <p:ph type="dt" sz="half" idx="10"/>
          </p:nvPr>
        </p:nvSpPr>
        <p:spPr/>
        <p:txBody>
          <a:bodyPr/>
          <a:lstStyle/>
          <a:p>
            <a:fld id="{34DFD190-598C-43C7-880C-C93C0D811F54}" type="datetimeFigureOut">
              <a:rPr lang="en-US" smtClean="0"/>
              <a:t>8/18/2024</a:t>
            </a:fld>
            <a:endParaRPr lang="en-US" dirty="0"/>
          </a:p>
        </p:txBody>
      </p:sp>
      <p:sp>
        <p:nvSpPr>
          <p:cNvPr id="8" name="Footer Placeholder 7">
            <a:extLst>
              <a:ext uri="{FF2B5EF4-FFF2-40B4-BE49-F238E27FC236}">
                <a16:creationId xmlns:a16="http://schemas.microsoft.com/office/drawing/2014/main" id="{91E386ED-D9D6-48FF-9828-DBC06352BAEF}"/>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95862889-21E6-4D9A-A26D-ABFF665B6B82}"/>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27175101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2FC42-F5BB-4E3B-A9F0-F278965B9BB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8E8D6F2A-1FA5-40E4-9C4D-4C9F0ADCA73E}"/>
              </a:ext>
            </a:extLst>
          </p:cNvPr>
          <p:cNvSpPr>
            <a:spLocks noGrp="1"/>
          </p:cNvSpPr>
          <p:nvPr>
            <p:ph type="dt" sz="half" idx="10"/>
          </p:nvPr>
        </p:nvSpPr>
        <p:spPr/>
        <p:txBody>
          <a:bodyPr/>
          <a:lstStyle/>
          <a:p>
            <a:fld id="{34DFD190-598C-43C7-880C-C93C0D811F54}" type="datetimeFigureOut">
              <a:rPr lang="en-US" smtClean="0"/>
              <a:t>8/18/2024</a:t>
            </a:fld>
            <a:endParaRPr lang="en-US" dirty="0"/>
          </a:p>
        </p:txBody>
      </p:sp>
      <p:sp>
        <p:nvSpPr>
          <p:cNvPr id="4" name="Footer Placeholder 3">
            <a:extLst>
              <a:ext uri="{FF2B5EF4-FFF2-40B4-BE49-F238E27FC236}">
                <a16:creationId xmlns:a16="http://schemas.microsoft.com/office/drawing/2014/main" id="{B967C5A2-C5D0-4CBC-8B1D-A838EF3FF8F9}"/>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DBD4DB3A-4F50-447E-B6C3-C97133F209DB}"/>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9160187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8E45F1-BD55-48E9-96B8-22BA9897549A}"/>
              </a:ext>
            </a:extLst>
          </p:cNvPr>
          <p:cNvSpPr>
            <a:spLocks noGrp="1"/>
          </p:cNvSpPr>
          <p:nvPr>
            <p:ph type="dt" sz="half" idx="10"/>
          </p:nvPr>
        </p:nvSpPr>
        <p:spPr/>
        <p:txBody>
          <a:bodyPr/>
          <a:lstStyle/>
          <a:p>
            <a:fld id="{34DFD190-598C-43C7-880C-C93C0D811F54}" type="datetimeFigureOut">
              <a:rPr lang="en-US" smtClean="0"/>
              <a:t>8/18/2024</a:t>
            </a:fld>
            <a:endParaRPr lang="en-US" dirty="0"/>
          </a:p>
        </p:txBody>
      </p:sp>
      <p:sp>
        <p:nvSpPr>
          <p:cNvPr id="3" name="Footer Placeholder 2">
            <a:extLst>
              <a:ext uri="{FF2B5EF4-FFF2-40B4-BE49-F238E27FC236}">
                <a16:creationId xmlns:a16="http://schemas.microsoft.com/office/drawing/2014/main" id="{4661F135-9279-4639-B96B-86FD3275CE8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783227C1-D464-41A8-A920-1F12EBDC8A7C}"/>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0368819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1A391-6907-49C8-ABF9-35B1B18D969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B84C8B7-18A5-4834-BC16-BA584823E437}"/>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ADE299A-5754-4E97-957F-CBDF11D95A72}"/>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4BD734-BB72-4D76-9BFF-FFAABF23EC2D}"/>
              </a:ext>
            </a:extLst>
          </p:cNvPr>
          <p:cNvSpPr>
            <a:spLocks noGrp="1"/>
          </p:cNvSpPr>
          <p:nvPr>
            <p:ph type="dt" sz="half" idx="10"/>
          </p:nvPr>
        </p:nvSpPr>
        <p:spPr/>
        <p:txBody>
          <a:bodyPr/>
          <a:lstStyle/>
          <a:p>
            <a:fld id="{34DFD190-598C-43C7-880C-C93C0D811F54}" type="datetimeFigureOut">
              <a:rPr lang="en-US" smtClean="0"/>
              <a:t>8/18/2024</a:t>
            </a:fld>
            <a:endParaRPr lang="en-US" dirty="0"/>
          </a:p>
        </p:txBody>
      </p:sp>
      <p:sp>
        <p:nvSpPr>
          <p:cNvPr id="6" name="Footer Placeholder 5">
            <a:extLst>
              <a:ext uri="{FF2B5EF4-FFF2-40B4-BE49-F238E27FC236}">
                <a16:creationId xmlns:a16="http://schemas.microsoft.com/office/drawing/2014/main" id="{7E933A63-C14E-44E1-84E5-32C3D8DD570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E273F725-8382-49DB-A0B0-B4D6CFFA7D4F}"/>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2046079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E07FF-9C6D-4809-8A0D-7FE58431360D}"/>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FA22FD-1DAB-494C-B936-AF06937E0AC1}"/>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D0745B5-8E9F-401F-B2B2-F817AD955F8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D37CF9-A1C1-4334-B749-EB8F09AB7906}"/>
              </a:ext>
            </a:extLst>
          </p:cNvPr>
          <p:cNvSpPr>
            <a:spLocks noGrp="1"/>
          </p:cNvSpPr>
          <p:nvPr>
            <p:ph type="dt" sz="half" idx="10"/>
          </p:nvPr>
        </p:nvSpPr>
        <p:spPr/>
        <p:txBody>
          <a:bodyPr/>
          <a:lstStyle/>
          <a:p>
            <a:fld id="{34DFD190-598C-43C7-880C-C93C0D811F54}" type="datetimeFigureOut">
              <a:rPr lang="en-US" smtClean="0"/>
              <a:t>8/18/2024</a:t>
            </a:fld>
            <a:endParaRPr lang="en-US" dirty="0"/>
          </a:p>
        </p:txBody>
      </p:sp>
      <p:sp>
        <p:nvSpPr>
          <p:cNvPr id="6" name="Footer Placeholder 5">
            <a:extLst>
              <a:ext uri="{FF2B5EF4-FFF2-40B4-BE49-F238E27FC236}">
                <a16:creationId xmlns:a16="http://schemas.microsoft.com/office/drawing/2014/main" id="{C7030A43-5FDB-4FEB-B34C-BF9A6522C312}"/>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041AB832-333B-4085-BF7B-B0454A14C77B}"/>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31577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C85D0-60FA-4F1B-B595-3C10D3D4FA6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0FE0E73-20A7-4A2E-B26F-72B35B53CEFC}"/>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3CF321-28FC-4D5E-8B00-1DE5B4EB8851}"/>
              </a:ext>
            </a:extLst>
          </p:cNvPr>
          <p:cNvSpPr>
            <a:spLocks noGrp="1"/>
          </p:cNvSpPr>
          <p:nvPr>
            <p:ph type="dt" sz="half" idx="10"/>
          </p:nvPr>
        </p:nvSpPr>
        <p:spPr/>
        <p:txBody>
          <a:bodyPr/>
          <a:lstStyle/>
          <a:p>
            <a:fld id="{34DFD190-598C-43C7-880C-C93C0D811F54}" type="datetimeFigureOut">
              <a:rPr lang="en-US" smtClean="0"/>
              <a:t>8/18/2024</a:t>
            </a:fld>
            <a:endParaRPr lang="en-US" dirty="0"/>
          </a:p>
        </p:txBody>
      </p:sp>
      <p:sp>
        <p:nvSpPr>
          <p:cNvPr id="5" name="Footer Placeholder 4">
            <a:extLst>
              <a:ext uri="{FF2B5EF4-FFF2-40B4-BE49-F238E27FC236}">
                <a16:creationId xmlns:a16="http://schemas.microsoft.com/office/drawing/2014/main" id="{61429A2D-F0CE-40A3-A0D5-C3636F8C830C}"/>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3FF21712-AEC5-436F-B180-F87BF812AABD}"/>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26636377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A093D8-68D2-40DC-9CF6-0CBA267D6C1C}"/>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AA7944-4A5E-4F07-8972-67E4A5FB3EFD}"/>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73BD59-66E7-4D08-B805-8EF908E7A0C3}"/>
              </a:ext>
            </a:extLst>
          </p:cNvPr>
          <p:cNvSpPr>
            <a:spLocks noGrp="1"/>
          </p:cNvSpPr>
          <p:nvPr>
            <p:ph type="dt" sz="half" idx="10"/>
          </p:nvPr>
        </p:nvSpPr>
        <p:spPr/>
        <p:txBody>
          <a:bodyPr/>
          <a:lstStyle/>
          <a:p>
            <a:fld id="{34DFD190-598C-43C7-880C-C93C0D811F54}" type="datetimeFigureOut">
              <a:rPr lang="en-US" smtClean="0"/>
              <a:t>8/18/2024</a:t>
            </a:fld>
            <a:endParaRPr lang="en-US" dirty="0"/>
          </a:p>
        </p:txBody>
      </p:sp>
      <p:sp>
        <p:nvSpPr>
          <p:cNvPr id="5" name="Footer Placeholder 4">
            <a:extLst>
              <a:ext uri="{FF2B5EF4-FFF2-40B4-BE49-F238E27FC236}">
                <a16:creationId xmlns:a16="http://schemas.microsoft.com/office/drawing/2014/main" id="{F237748F-AC2F-4334-858E-431D9C34A44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BC7DFA07-0CFB-43E1-A6EF-51EBCD53F979}"/>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2393235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A7486-507E-467E-A744-45E4BB0B91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6E14E30-227D-4D9A-8DBE-32C7ED1203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9B850A-5980-4A6B-9709-097CD9EBE0C6}"/>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8/18/2024</a:t>
            </a:fld>
            <a:endParaRPr lang="en-US" dirty="0"/>
          </a:p>
        </p:txBody>
      </p:sp>
      <p:sp>
        <p:nvSpPr>
          <p:cNvPr id="5" name="Footer Placeholder 4">
            <a:extLst>
              <a:ext uri="{FF2B5EF4-FFF2-40B4-BE49-F238E27FC236}">
                <a16:creationId xmlns:a16="http://schemas.microsoft.com/office/drawing/2014/main" id="{BE75D359-26EA-4099-B98D-E84691A6A4FC}"/>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64A4AF6A-E72F-4017-81BF-01BD6F8A2281}"/>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4205928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FEDBA-8DC7-48E9-A855-29FD96D892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CE7EAC-3F4C-4C0C-B1F7-1B2C9759FE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355FBA4-EEE6-421E-B958-282EC01BFE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360F0FB-FA68-48B3-94F9-43CE69CBA505}"/>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8/18/2024</a:t>
            </a:fld>
            <a:endParaRPr lang="en-US" dirty="0"/>
          </a:p>
        </p:txBody>
      </p:sp>
      <p:sp>
        <p:nvSpPr>
          <p:cNvPr id="6" name="Footer Placeholder 5">
            <a:extLst>
              <a:ext uri="{FF2B5EF4-FFF2-40B4-BE49-F238E27FC236}">
                <a16:creationId xmlns:a16="http://schemas.microsoft.com/office/drawing/2014/main" id="{7C7140E2-6579-4FA0-B8A8-6F5D505C107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96D2B7BE-8520-44A9-8E6C-EE46D0454953}"/>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3712338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1991F-C3AF-40B4-869B-59EC0B247D0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ABAE54F-EC22-4C52-B2B3-32CD7B71DF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4D80DA-E554-46C7-951B-81243D5B13F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41E2D-3093-46A4-86BD-F00A7283EA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FFAC334-26BC-4E37-B036-30663D05CC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11F060-82E2-472E-AF56-531F3818BD3F}"/>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8/18/2024</a:t>
            </a:fld>
            <a:endParaRPr lang="en-US" dirty="0"/>
          </a:p>
        </p:txBody>
      </p:sp>
      <p:sp>
        <p:nvSpPr>
          <p:cNvPr id="8" name="Footer Placeholder 7">
            <a:extLst>
              <a:ext uri="{FF2B5EF4-FFF2-40B4-BE49-F238E27FC236}">
                <a16:creationId xmlns:a16="http://schemas.microsoft.com/office/drawing/2014/main" id="{337E9E75-6810-4746-BE3E-AB9C447101F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2F7E6CAA-61F7-48F0-9838-B3DE2CA176CC}"/>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555066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E4CC4-56F0-4805-8C8B-9EEB673C48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0497CA-CDEF-4A12-B8EE-0990ED5DFD9E}"/>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8/18/2024</a:t>
            </a:fld>
            <a:endParaRPr lang="en-US" dirty="0"/>
          </a:p>
        </p:txBody>
      </p:sp>
      <p:sp>
        <p:nvSpPr>
          <p:cNvPr id="4" name="Footer Placeholder 3">
            <a:extLst>
              <a:ext uri="{FF2B5EF4-FFF2-40B4-BE49-F238E27FC236}">
                <a16:creationId xmlns:a16="http://schemas.microsoft.com/office/drawing/2014/main" id="{BBD09F6F-7970-40B5-9E3D-75660ED06A5B}"/>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C1E01DB4-9726-4382-8674-A938CD8F6F3B}"/>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1039521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A7DC40-217C-4400-B7E5-10761F54676B}"/>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8/18/2024</a:t>
            </a:fld>
            <a:endParaRPr lang="en-US" dirty="0"/>
          </a:p>
        </p:txBody>
      </p:sp>
      <p:sp>
        <p:nvSpPr>
          <p:cNvPr id="3" name="Footer Placeholder 2">
            <a:extLst>
              <a:ext uri="{FF2B5EF4-FFF2-40B4-BE49-F238E27FC236}">
                <a16:creationId xmlns:a16="http://schemas.microsoft.com/office/drawing/2014/main" id="{0BF9113C-744D-47C7-92E6-EEB5B2B39824}"/>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0C61E88C-ECD6-404E-9680-E2F1D9C71F6D}"/>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732591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5088A-DA64-4526-977A-490D457C54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3C7899-A3EC-426A-BA83-B40FE93B40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E2BC9B-DA6B-4D80-875B-C95E08C122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CAB0A0-6B95-4583-AB25-6F842231A711}"/>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8/18/2024</a:t>
            </a:fld>
            <a:endParaRPr lang="en-US" dirty="0"/>
          </a:p>
        </p:txBody>
      </p:sp>
      <p:sp>
        <p:nvSpPr>
          <p:cNvPr id="6" name="Footer Placeholder 5">
            <a:extLst>
              <a:ext uri="{FF2B5EF4-FFF2-40B4-BE49-F238E27FC236}">
                <a16:creationId xmlns:a16="http://schemas.microsoft.com/office/drawing/2014/main" id="{9A2B356B-F5CE-4521-A128-5B1A586A4F8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53DE320D-6E43-41B2-A769-96D128945919}"/>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1414953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19FFD-9881-4394-BD1C-D77101F795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3FD32E7-2FC9-407C-9D4C-2042304126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D3AD8BD7-5D8D-4C40-9753-FE13AFE90B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5DE1CF-39C7-4BED-82E6-ACB7F39B7DE7}"/>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8/18/2024</a:t>
            </a:fld>
            <a:endParaRPr lang="en-US" dirty="0"/>
          </a:p>
        </p:txBody>
      </p:sp>
      <p:sp>
        <p:nvSpPr>
          <p:cNvPr id="6" name="Footer Placeholder 5">
            <a:extLst>
              <a:ext uri="{FF2B5EF4-FFF2-40B4-BE49-F238E27FC236}">
                <a16:creationId xmlns:a16="http://schemas.microsoft.com/office/drawing/2014/main" id="{00813BFE-3D15-4D9C-A12C-E0938A99E79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2DEAE7A3-FF42-41C7-8EE5-29205EDBA96F}"/>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188169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image" Target="../media/image1.pn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4000">
              <a:srgbClr val="39B09E"/>
            </a:gs>
            <a:gs pos="66000">
              <a:srgbClr val="1395D3"/>
            </a:gs>
            <a:gs pos="100000">
              <a:srgbClr val="80008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6F6815-2D36-4388-96A9-C33E70AE0D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98DC63B-9CD9-485C-8A19-13EAFAEB1C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71537151"/>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63" r:id="rId13"/>
    <p:sldLayoutId id="2147483673" r:id="rId14"/>
    <p:sldLayoutId id="2147483677" r:id="rId15"/>
    <p:sldLayoutId id="2147483716" r:id="rId16"/>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24000">
              <a:srgbClr val="39B09E"/>
            </a:gs>
            <a:gs pos="66000">
              <a:srgbClr val="1395D3"/>
            </a:gs>
            <a:gs pos="100000">
              <a:srgbClr val="80008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5B3B65-5696-4C50-BADA-2846C6CAB1CA}"/>
              </a:ext>
            </a:extLst>
          </p:cNvPr>
          <p:cNvSpPr/>
          <p:nvPr userDrawn="1"/>
        </p:nvSpPr>
        <p:spPr>
          <a:xfrm>
            <a:off x="10058400" y="6260123"/>
            <a:ext cx="2133600" cy="597877"/>
          </a:xfrm>
          <a:prstGeom prst="rect">
            <a:avLst/>
          </a:prstGeom>
          <a:solidFill>
            <a:srgbClr val="39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a:extLst>
              <a:ext uri="{FF2B5EF4-FFF2-40B4-BE49-F238E27FC236}">
                <a16:creationId xmlns:a16="http://schemas.microsoft.com/office/drawing/2014/main" id="{7C77239D-F4B2-4AC4-B7D0-FCE2E2D320A4}"/>
              </a:ext>
            </a:extLst>
          </p:cNvPr>
          <p:cNvSpPr>
            <a:spLocks noGrp="1"/>
          </p:cNvSpPr>
          <p:nvPr>
            <p:ph type="dt" sz="half" idx="2"/>
          </p:nvPr>
        </p:nvSpPr>
        <p:spPr>
          <a:xfrm>
            <a:off x="10632834" y="6391522"/>
            <a:ext cx="855785" cy="365125"/>
          </a:xfrm>
          <a:prstGeom prst="rect">
            <a:avLst/>
          </a:prstGeom>
        </p:spPr>
        <p:txBody>
          <a:bodyPr vert="horz" lIns="91440" tIns="45720" rIns="91440" bIns="45720" rtlCol="0" anchor="ctr"/>
          <a:lstStyle>
            <a:lvl1pPr algn="l">
              <a:defRPr sz="11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34DFD190-598C-43C7-880C-C93C0D811F54}" type="datetimeFigureOut">
              <a:rPr lang="en-US" smtClean="0"/>
              <a:pPr/>
              <a:t>8/18/2024</a:t>
            </a:fld>
            <a:endParaRPr lang="en-US" dirty="0"/>
          </a:p>
        </p:txBody>
      </p:sp>
      <p:sp>
        <p:nvSpPr>
          <p:cNvPr id="6" name="Slide Number Placeholder 5">
            <a:extLst>
              <a:ext uri="{FF2B5EF4-FFF2-40B4-BE49-F238E27FC236}">
                <a16:creationId xmlns:a16="http://schemas.microsoft.com/office/drawing/2014/main" id="{DDCB7BE8-4266-45ED-A0F7-4A11DB097E11}"/>
              </a:ext>
            </a:extLst>
          </p:cNvPr>
          <p:cNvSpPr>
            <a:spLocks noGrp="1"/>
          </p:cNvSpPr>
          <p:nvPr>
            <p:ph type="sldNum" sz="quarter" idx="4"/>
          </p:nvPr>
        </p:nvSpPr>
        <p:spPr>
          <a:xfrm>
            <a:off x="11488619" y="6391522"/>
            <a:ext cx="568568" cy="365125"/>
          </a:xfrm>
          <a:prstGeom prst="rect">
            <a:avLst/>
          </a:prstGeom>
        </p:spPr>
        <p:txBody>
          <a:bodyPr vert="horz" lIns="91440" tIns="45720" rIns="91440" bIns="45720" rtlCol="0" anchor="ctr"/>
          <a:lstStyle>
            <a:lvl1pPr algn="r">
              <a:defRPr sz="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90971346-E884-406D-8C7C-9462158E8A60}" type="slidenum">
              <a:rPr lang="en-US" smtClean="0"/>
              <a:pPr/>
              <a:t>‹#›</a:t>
            </a:fld>
            <a:endParaRPr lang="en-US" dirty="0"/>
          </a:p>
        </p:txBody>
      </p:sp>
      <p:pic>
        <p:nvPicPr>
          <p:cNvPr id="7" name="Picture 6">
            <a:extLst>
              <a:ext uri="{FF2B5EF4-FFF2-40B4-BE49-F238E27FC236}">
                <a16:creationId xmlns:a16="http://schemas.microsoft.com/office/drawing/2014/main" id="{226F2046-51BE-492D-B1C3-8A003385EB91}"/>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177453" y="6391522"/>
            <a:ext cx="367458" cy="391013"/>
          </a:xfrm>
          <a:prstGeom prst="rect">
            <a:avLst/>
          </a:prstGeom>
        </p:spPr>
      </p:pic>
    </p:spTree>
    <p:extLst>
      <p:ext uri="{BB962C8B-B14F-4D97-AF65-F5344CB8AC3E}">
        <p14:creationId xmlns:p14="http://schemas.microsoft.com/office/powerpoint/2010/main" val="2360051154"/>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hyperlink" Target="http://www.sos.wa.gov/"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hyperlink" Target="https://seniorsafetyadvice.com/security/"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annualcreditreport.com/"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www.pierceadrc.org/" TargetMode="External"/><Relationship Id="rId7" Type="http://schemas.openxmlformats.org/officeDocument/2006/relationships/hyperlink" Target="http://www.wacaresfund.wa.gov/" TargetMode="External"/><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hyperlink" Target="http://www.sos.wa.gov/" TargetMode="External"/><Relationship Id="rId5" Type="http://schemas.openxmlformats.org/officeDocument/2006/relationships/hyperlink" Target="http://www.tpchd.org/" TargetMode="External"/><Relationship Id="rId4" Type="http://schemas.openxmlformats.org/officeDocument/2006/relationships/hyperlink" Target="https://coronavirus.wa.gov/"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D6DCD3E-044C-441A-A956-9DCF1752A659}"/>
              </a:ext>
            </a:extLst>
          </p:cNvPr>
          <p:cNvSpPr txBox="1"/>
          <p:nvPr/>
        </p:nvSpPr>
        <p:spPr>
          <a:xfrm>
            <a:off x="3598878" y="4407786"/>
            <a:ext cx="4994244" cy="1569660"/>
          </a:xfrm>
          <a:prstGeom prst="rect">
            <a:avLst/>
          </a:prstGeom>
          <a:noFill/>
        </p:spPr>
        <p:txBody>
          <a:bodyPr wrap="square" rtlCol="0">
            <a:spAutoFit/>
          </a:bodyPr>
          <a:lstStyle/>
          <a:p>
            <a:pPr algn="ctr"/>
            <a:r>
              <a:rPr lang="en-US" sz="2400" dirty="0">
                <a:latin typeface="Calibri" panose="020F0502020204030204" pitchFamily="34" charset="0"/>
                <a:cs typeface="Calibri" panose="020F0502020204030204" pitchFamily="34" charset="0"/>
              </a:rPr>
              <a:t>Matthew M. Santelli</a:t>
            </a:r>
          </a:p>
          <a:p>
            <a:pPr algn="ctr"/>
            <a:r>
              <a:rPr lang="en-US" sz="2400" dirty="0">
                <a:latin typeface="Calibri" panose="020F0502020204030204" pitchFamily="34" charset="0"/>
                <a:cs typeface="Calibri" panose="020F0502020204030204" pitchFamily="34" charset="0"/>
              </a:rPr>
              <a:t>Education and Outreach Specialist</a:t>
            </a:r>
          </a:p>
          <a:p>
            <a:pPr algn="ctr"/>
            <a:r>
              <a:rPr lang="en-US" sz="2400" dirty="0">
                <a:latin typeface="Calibri" panose="020F0502020204030204" pitchFamily="34" charset="0"/>
                <a:cs typeface="Calibri" panose="020F0502020204030204" pitchFamily="34" charset="0"/>
              </a:rPr>
              <a:t>Pierce County Aging and Disabilities Resource Center</a:t>
            </a:r>
          </a:p>
        </p:txBody>
      </p:sp>
      <p:sp>
        <p:nvSpPr>
          <p:cNvPr id="15" name="TextBox 14">
            <a:extLst>
              <a:ext uri="{FF2B5EF4-FFF2-40B4-BE49-F238E27FC236}">
                <a16:creationId xmlns:a16="http://schemas.microsoft.com/office/drawing/2014/main" id="{BEE8010B-0C25-4FCD-A69A-F5DC2BFE88CD}"/>
              </a:ext>
            </a:extLst>
          </p:cNvPr>
          <p:cNvSpPr txBox="1"/>
          <p:nvPr/>
        </p:nvSpPr>
        <p:spPr>
          <a:xfrm>
            <a:off x="609600" y="2203870"/>
            <a:ext cx="10972800" cy="1569660"/>
          </a:xfrm>
          <a:prstGeom prst="rect">
            <a:avLst/>
          </a:prstGeom>
          <a:noFill/>
        </p:spPr>
        <p:txBody>
          <a:bodyPr wrap="square" rtlCol="0">
            <a:spAutoFit/>
          </a:bodyPr>
          <a:lstStyle/>
          <a:p>
            <a:pPr algn="ctr"/>
            <a:r>
              <a:rPr lang="en-US" sz="3200" b="1" cap="all" dirty="0">
                <a:latin typeface="Calibri" panose="020F0502020204030204" pitchFamily="34" charset="0"/>
                <a:cs typeface="Calibri" panose="020F0502020204030204" pitchFamily="34" charset="0"/>
              </a:rPr>
              <a:t>Preventing and recovering from scams, fraud, and identity theft for seniors and the disabled</a:t>
            </a:r>
          </a:p>
          <a:p>
            <a:pPr algn="ctr"/>
            <a:endParaRPr lang="en-US" sz="3200" b="1" cap="all" dirty="0">
              <a:latin typeface="+mj-lt"/>
              <a:ea typeface="Last Cake" pitchFamily="2" charset="-128"/>
              <a:cs typeface="Last Cake" pitchFamily="2" charset="-128"/>
            </a:endParaRP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8C093292-AC66-42C9-BCD2-9AFDBC7BA5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6" name="Group 5">
            <a:extLst>
              <a:ext uri="{FF2B5EF4-FFF2-40B4-BE49-F238E27FC236}">
                <a16:creationId xmlns:a16="http://schemas.microsoft.com/office/drawing/2014/main" id="{413EA236-59EF-4D1C-BDB0-805A02F3DE73}"/>
              </a:ext>
            </a:extLst>
          </p:cNvPr>
          <p:cNvGrpSpPr/>
          <p:nvPr/>
        </p:nvGrpSpPr>
        <p:grpSpPr>
          <a:xfrm>
            <a:off x="10058400" y="6295053"/>
            <a:ext cx="2133600" cy="562947"/>
            <a:chOff x="10058400" y="6295053"/>
            <a:chExt cx="2133600" cy="562947"/>
          </a:xfrm>
        </p:grpSpPr>
        <p:sp>
          <p:nvSpPr>
            <p:cNvPr id="10" name="Rectangle 9">
              <a:extLst>
                <a:ext uri="{FF2B5EF4-FFF2-40B4-BE49-F238E27FC236}">
                  <a16:creationId xmlns:a16="http://schemas.microsoft.com/office/drawing/2014/main" id="{62D9B8A4-DBDD-4BEF-B868-5C6EF1217F24}"/>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ate Placeholder 3">
              <a:extLst>
                <a:ext uri="{FF2B5EF4-FFF2-40B4-BE49-F238E27FC236}">
                  <a16:creationId xmlns:a16="http://schemas.microsoft.com/office/drawing/2014/main" id="{35D33E60-2151-428E-8E97-812A352797C2}"/>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
          <p:nvSpPr>
            <p:cNvPr id="12" name="Slide Number Placeholder 5">
              <a:extLst>
                <a:ext uri="{FF2B5EF4-FFF2-40B4-BE49-F238E27FC236}">
                  <a16:creationId xmlns:a16="http://schemas.microsoft.com/office/drawing/2014/main" id="{0BEF3AC3-F8A2-42C6-9048-FFDB6B934178}"/>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a:t>
              </a:fld>
              <a:endParaRPr lang="en-US" sz="1100" dirty="0">
                <a:solidFill>
                  <a:schemeClr val="tx1"/>
                </a:solidFill>
              </a:endParaRPr>
            </a:p>
          </p:txBody>
        </p:sp>
        <p:pic>
          <p:nvPicPr>
            <p:cNvPr id="14" name="Picture 13">
              <a:extLst>
                <a:ext uri="{FF2B5EF4-FFF2-40B4-BE49-F238E27FC236}">
                  <a16:creationId xmlns:a16="http://schemas.microsoft.com/office/drawing/2014/main" id="{17E189E7-D892-41D9-B0B8-692A8FC5BC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617920108"/>
      </p:ext>
    </p:extLst>
  </p:cSld>
  <p:clrMapOvr>
    <a:masterClrMapping/>
  </p:clrMapOvr>
  <p:transition spd="slow" advTm="19140">
    <p:pu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411117F6-4743-4507-9E98-2F120D48A68F}"/>
              </a:ext>
            </a:extLst>
          </p:cNvPr>
          <p:cNvSpPr txBox="1"/>
          <p:nvPr/>
        </p:nvSpPr>
        <p:spPr>
          <a:xfrm>
            <a:off x="447305" y="328414"/>
            <a:ext cx="9611095" cy="6047809"/>
          </a:xfrm>
          <a:prstGeom prst="rect">
            <a:avLst/>
          </a:prstGeom>
          <a:noFill/>
        </p:spPr>
        <p:txBody>
          <a:bodyPr wrap="square" rtlCol="0">
            <a:spAutoFit/>
          </a:bodyPr>
          <a:lstStyle/>
          <a:p>
            <a:pPr>
              <a:spcAft>
                <a:spcPts val="600"/>
              </a:spcAft>
            </a:pPr>
            <a:r>
              <a:rPr lang="en-US" sz="3600" b="1" dirty="0">
                <a:latin typeface="Calibri" panose="020F0502020204030204" pitchFamily="34" charset="0"/>
                <a:cs typeface="Calibri" panose="020F0502020204030204" pitchFamily="34" charset="0"/>
              </a:rPr>
              <a:t>Important Things To Remember About Scams/Fraud/Identity Theft</a:t>
            </a:r>
          </a:p>
          <a:p>
            <a:pPr>
              <a:spcAft>
                <a:spcPts val="600"/>
              </a:spcAft>
            </a:pPr>
            <a:endParaRPr lang="en-US" sz="2800" b="1" dirty="0">
              <a:latin typeface="Calibri" panose="020F0502020204030204" pitchFamily="34" charset="0"/>
              <a:cs typeface="Calibri" panose="020F0502020204030204" pitchFamily="34" charset="0"/>
            </a:endParaRPr>
          </a:p>
          <a:p>
            <a:pPr marL="342900" marR="0" lvl="0" indent="-342900">
              <a:spcBef>
                <a:spcPts val="0"/>
              </a:spcBef>
              <a:spcAft>
                <a:spcPts val="600"/>
              </a:spcAft>
              <a:buSzPct val="100000"/>
              <a:buFont typeface="Arial" panose="020B0604020202020204" pitchFamily="34" charset="0"/>
              <a:buChar char="•"/>
            </a:pPr>
            <a:r>
              <a:rPr lang="en-US" sz="2800" dirty="0">
                <a:latin typeface="Calibri" panose="020F0502020204030204" pitchFamily="34" charset="0"/>
                <a:cs typeface="Calibri" panose="020F0502020204030204" pitchFamily="34" charset="0"/>
              </a:rPr>
              <a:t>Any of us could fall victim to a scam, age alone does not make us vulnerable.</a:t>
            </a:r>
          </a:p>
          <a:p>
            <a:pPr marL="342900" marR="0" lvl="0" indent="-342900">
              <a:spcBef>
                <a:spcPts val="0"/>
              </a:spcBef>
              <a:spcAft>
                <a:spcPts val="600"/>
              </a:spcAft>
              <a:buSzPct val="100000"/>
              <a:buFont typeface="Arial" panose="020B0604020202020204" pitchFamily="34" charset="0"/>
              <a:buChar char="•"/>
            </a:pPr>
            <a:r>
              <a:rPr lang="en-US" sz="2800" dirty="0">
                <a:latin typeface="Calibri" panose="020F0502020204030204" pitchFamily="34" charset="0"/>
                <a:cs typeface="Calibri" panose="020F0502020204030204" pitchFamily="34" charset="0"/>
              </a:rPr>
              <a:t>People who are more isolated are more at risk.</a:t>
            </a:r>
          </a:p>
          <a:p>
            <a:pPr marL="342900" marR="0" lvl="0" indent="-342900">
              <a:spcBef>
                <a:spcPts val="0"/>
              </a:spcBef>
              <a:spcAft>
                <a:spcPts val="600"/>
              </a:spcAft>
              <a:buSzPct val="100000"/>
              <a:buFont typeface="Arial" panose="020B0604020202020204" pitchFamily="34" charset="0"/>
              <a:buChar char="•"/>
            </a:pPr>
            <a:r>
              <a:rPr lang="en-US" sz="2800" dirty="0">
                <a:latin typeface="Calibri" panose="020F0502020204030204" pitchFamily="34" charset="0"/>
                <a:cs typeface="Calibri" panose="020F0502020204030204" pitchFamily="34" charset="0"/>
              </a:rPr>
              <a:t>Victims may worry that revealing their experience will lead to losing their independence or financial autonomy.   </a:t>
            </a:r>
          </a:p>
          <a:p>
            <a:pPr marL="342900" marR="0" lvl="0" indent="-342900">
              <a:spcBef>
                <a:spcPts val="0"/>
              </a:spcBef>
              <a:spcAft>
                <a:spcPts val="600"/>
              </a:spcAft>
              <a:buSzPct val="100000"/>
              <a:buFont typeface="Arial" panose="020B0604020202020204" pitchFamily="34" charset="0"/>
              <a:buChar char="•"/>
            </a:pPr>
            <a:r>
              <a:rPr lang="en-US" sz="2800" dirty="0">
                <a:latin typeface="Calibri" panose="020F0502020204030204" pitchFamily="34" charset="0"/>
                <a:cs typeface="Calibri" panose="020F0502020204030204" pitchFamily="34" charset="0"/>
              </a:rPr>
              <a:t>Scam victims are more likely to be targeted for future scams. </a:t>
            </a:r>
          </a:p>
          <a:p>
            <a:pPr marL="342900" marR="0" lvl="0" indent="-342900">
              <a:spcBef>
                <a:spcPts val="0"/>
              </a:spcBef>
              <a:spcAft>
                <a:spcPts val="600"/>
              </a:spcAft>
              <a:buSzPct val="100000"/>
              <a:buFont typeface="Arial" panose="020B0604020202020204" pitchFamily="34" charset="0"/>
              <a:buChar char="•"/>
            </a:pPr>
            <a:r>
              <a:rPr lang="en-US" sz="2800" dirty="0">
                <a:latin typeface="Calibri" panose="020F0502020204030204" pitchFamily="34" charset="0"/>
                <a:cs typeface="Calibri" panose="020F0502020204030204" pitchFamily="34" charset="0"/>
              </a:rPr>
              <a:t>Scammers tend to force people into make ‘split second’ decisions, not allowing them to consider what is happening. </a:t>
            </a:r>
          </a:p>
          <a:p>
            <a:pPr marL="342900" marR="0" lvl="0" indent="-342900">
              <a:spcBef>
                <a:spcPts val="0"/>
              </a:spcBef>
              <a:spcAft>
                <a:spcPts val="600"/>
              </a:spcAft>
              <a:buSzPct val="100000"/>
              <a:buFont typeface="Arial" panose="020B0604020202020204" pitchFamily="34" charset="0"/>
              <a:buChar char="•"/>
            </a:pPr>
            <a:r>
              <a:rPr lang="en-US" sz="2800" dirty="0">
                <a:latin typeface="Calibri" panose="020F0502020204030204" pitchFamily="34" charset="0"/>
                <a:cs typeface="Calibri" panose="020F0502020204030204" pitchFamily="34" charset="0"/>
              </a:rPr>
              <a:t>Scammers may have become part of daily life of the victim.</a:t>
            </a:r>
            <a:endParaRPr lang="en-US" sz="2400" dirty="0"/>
          </a:p>
        </p:txBody>
      </p:sp>
      <p:pic>
        <p:nvPicPr>
          <p:cNvPr id="16" name="Picture 15">
            <a:extLst>
              <a:ext uri="{FF2B5EF4-FFF2-40B4-BE49-F238E27FC236}">
                <a16:creationId xmlns:a16="http://schemas.microsoft.com/office/drawing/2014/main" id="{8B1811B1-9993-42A7-B18F-311987AD64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74944" y="328414"/>
            <a:ext cx="1005018" cy="1020199"/>
          </a:xfrm>
          <a:prstGeom prst="rect">
            <a:avLst/>
          </a:prstGeom>
        </p:spPr>
      </p:pic>
      <p:grpSp>
        <p:nvGrpSpPr>
          <p:cNvPr id="2" name="Group 1">
            <a:extLst>
              <a:ext uri="{FF2B5EF4-FFF2-40B4-BE49-F238E27FC236}">
                <a16:creationId xmlns:a16="http://schemas.microsoft.com/office/drawing/2014/main" id="{B10BEC0F-7010-551D-6039-CCF41CAB33E1}"/>
              </a:ext>
            </a:extLst>
          </p:cNvPr>
          <p:cNvGrpSpPr/>
          <p:nvPr/>
        </p:nvGrpSpPr>
        <p:grpSpPr>
          <a:xfrm>
            <a:off x="10058400" y="6295053"/>
            <a:ext cx="2133600" cy="562947"/>
            <a:chOff x="10058400" y="6295053"/>
            <a:chExt cx="2133600" cy="562947"/>
          </a:xfrm>
        </p:grpSpPr>
        <p:sp>
          <p:nvSpPr>
            <p:cNvPr id="3" name="Rectangle 2">
              <a:extLst>
                <a:ext uri="{FF2B5EF4-FFF2-40B4-BE49-F238E27FC236}">
                  <a16:creationId xmlns:a16="http://schemas.microsoft.com/office/drawing/2014/main" id="{84F40E63-6FD9-FE3C-7DB6-AFE800C11678}"/>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a:extLst>
                <a:ext uri="{FF2B5EF4-FFF2-40B4-BE49-F238E27FC236}">
                  <a16:creationId xmlns:a16="http://schemas.microsoft.com/office/drawing/2014/main" id="{D928EFC9-2833-C957-5A51-9395388D931E}"/>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
          <p:nvSpPr>
            <p:cNvPr id="6" name="Slide Number Placeholder 5">
              <a:extLst>
                <a:ext uri="{FF2B5EF4-FFF2-40B4-BE49-F238E27FC236}">
                  <a16:creationId xmlns:a16="http://schemas.microsoft.com/office/drawing/2014/main" id="{E1979734-EB06-4C8E-97F2-8C0EEBA3E7C6}"/>
                </a:ext>
              </a:extLst>
            </p:cNvPr>
            <p:cNvSpPr txBox="1">
              <a:spLocks/>
            </p:cNvSpPr>
            <p:nvPr/>
          </p:nvSpPr>
          <p:spPr>
            <a:xfrm>
              <a:off x="11375571" y="6391522"/>
              <a:ext cx="681616" cy="38201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10</a:t>
              </a:fld>
              <a:endParaRPr lang="en-US" sz="1100" dirty="0">
                <a:solidFill>
                  <a:schemeClr val="tx1"/>
                </a:solidFill>
              </a:endParaRPr>
            </a:p>
          </p:txBody>
        </p:sp>
        <p:pic>
          <p:nvPicPr>
            <p:cNvPr id="7" name="Picture 6">
              <a:extLst>
                <a:ext uri="{FF2B5EF4-FFF2-40B4-BE49-F238E27FC236}">
                  <a16:creationId xmlns:a16="http://schemas.microsoft.com/office/drawing/2014/main" id="{397FCDFC-33FC-19C8-202C-4E81CA1044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1516465271"/>
      </p:ext>
    </p:extLst>
  </p:cSld>
  <p:clrMapOvr>
    <a:masterClrMapping/>
  </p:clrMapOvr>
  <p:transition spd="slow" advTm="36073">
    <p:pu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773899" y="830423"/>
            <a:ext cx="10109436" cy="4416594"/>
          </a:xfrm>
          <a:prstGeom prst="rect">
            <a:avLst/>
          </a:prstGeom>
          <a:noFill/>
        </p:spPr>
        <p:txBody>
          <a:bodyPr wrap="square" rtlCol="0">
            <a:spAutoFit/>
          </a:bodyPr>
          <a:lstStyle/>
          <a:p>
            <a:r>
              <a:rPr lang="en-US" sz="3600" b="1" dirty="0">
                <a:latin typeface="Calibri" panose="020F0502020204030204" pitchFamily="34" charset="0"/>
                <a:cs typeface="Calibri" panose="020F0502020204030204" pitchFamily="34" charset="0"/>
              </a:rPr>
              <a:t>How Can Scams And Fraud Result In Identity Theft?</a:t>
            </a:r>
          </a:p>
          <a:p>
            <a:endParaRPr lang="en-US" sz="2400" b="1" dirty="0">
              <a:latin typeface="Calibri" panose="020F0502020204030204" pitchFamily="34" charset="0"/>
              <a:cs typeface="Calibri" panose="020F0502020204030204" pitchFamily="34" charset="0"/>
            </a:endParaRPr>
          </a:p>
          <a:p>
            <a:pPr>
              <a:spcBef>
                <a:spcPts val="600"/>
              </a:spcBef>
              <a:spcAft>
                <a:spcPts val="600"/>
              </a:spcAft>
            </a:pPr>
            <a:r>
              <a:rPr lang="en-US" sz="2800" dirty="0">
                <a:latin typeface="Calibri" panose="020F0502020204030204" pitchFamily="34" charset="0"/>
                <a:cs typeface="Calibri" panose="020F0502020204030204" pitchFamily="34" charset="0"/>
              </a:rPr>
              <a:t>Theft of your personal information by deception (such as names, dates of birth, social security numbers, and bank account numbers) can allow crooks to steal your identity </a:t>
            </a:r>
          </a:p>
          <a:p>
            <a:pPr>
              <a:spcBef>
                <a:spcPts val="600"/>
              </a:spcBef>
              <a:spcAft>
                <a:spcPts val="600"/>
              </a:spcAft>
            </a:pPr>
            <a:r>
              <a:rPr lang="en-US" sz="2800" dirty="0">
                <a:latin typeface="Calibri" panose="020F0502020204030204" pitchFamily="34" charset="0"/>
                <a:cs typeface="Calibri" panose="020F0502020204030204" pitchFamily="34" charset="0"/>
              </a:rPr>
              <a:t>Breaches/hacking of your online user names, passwords, and security verifications can allow crooks access to your data stored on computers</a:t>
            </a:r>
          </a:p>
          <a:p>
            <a:pPr>
              <a:spcBef>
                <a:spcPts val="600"/>
              </a:spcBef>
              <a:spcAft>
                <a:spcPts val="600"/>
              </a:spcAft>
            </a:pPr>
            <a:r>
              <a:rPr lang="en-US" sz="2800" dirty="0">
                <a:latin typeface="Calibri" panose="020F0502020204030204" pitchFamily="34" charset="0"/>
                <a:cs typeface="Calibri" panose="020F0502020204030204" pitchFamily="34" charset="0"/>
              </a:rPr>
              <a:t>Learn to protect your personal information!  </a:t>
            </a: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02FE4887-F9A8-41F7-884E-1BDA990EF40D}"/>
              </a:ext>
            </a:extLst>
          </p:cNvPr>
          <p:cNvGrpSpPr/>
          <p:nvPr/>
        </p:nvGrpSpPr>
        <p:grpSpPr>
          <a:xfrm>
            <a:off x="10058400" y="6295053"/>
            <a:ext cx="2133600" cy="562947"/>
            <a:chOff x="10058400" y="6295053"/>
            <a:chExt cx="2133600" cy="562947"/>
          </a:xfrm>
        </p:grpSpPr>
        <p:sp>
          <p:nvSpPr>
            <p:cNvPr id="19" name="Rectangle 18">
              <a:extLst>
                <a:ext uri="{FF2B5EF4-FFF2-40B4-BE49-F238E27FC236}">
                  <a16:creationId xmlns:a16="http://schemas.microsoft.com/office/drawing/2014/main" id="{999102B1-D763-43EB-A57C-BB7ECDCFC545}"/>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Slide Number Placeholder 5">
              <a:extLst>
                <a:ext uri="{FF2B5EF4-FFF2-40B4-BE49-F238E27FC236}">
                  <a16:creationId xmlns:a16="http://schemas.microsoft.com/office/drawing/2014/main" id="{344DEB26-1837-4A78-8E48-656DC493EC95}"/>
                </a:ext>
              </a:extLst>
            </p:cNvPr>
            <p:cNvSpPr txBox="1">
              <a:spLocks/>
            </p:cNvSpPr>
            <p:nvPr/>
          </p:nvSpPr>
          <p:spPr>
            <a:xfrm>
              <a:off x="11364686" y="6391522"/>
              <a:ext cx="692501"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11</a:t>
              </a:fld>
              <a:endParaRPr lang="en-US" sz="1100" dirty="0">
                <a:solidFill>
                  <a:schemeClr val="tx1"/>
                </a:solidFill>
              </a:endParaRPr>
            </a:p>
          </p:txBody>
        </p:sp>
        <p:pic>
          <p:nvPicPr>
            <p:cNvPr id="22" name="Picture 21">
              <a:extLst>
                <a:ext uri="{FF2B5EF4-FFF2-40B4-BE49-F238E27FC236}">
                  <a16:creationId xmlns:a16="http://schemas.microsoft.com/office/drawing/2014/main" id="{7230F053-CD50-4277-B2C3-55EA1A76D4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pic>
        <p:nvPicPr>
          <p:cNvPr id="16" name="Picture 15">
            <a:extLst>
              <a:ext uri="{FF2B5EF4-FFF2-40B4-BE49-F238E27FC236}">
                <a16:creationId xmlns:a16="http://schemas.microsoft.com/office/drawing/2014/main" id="{F969976F-0F1E-461E-AD22-B4CB3DC1EA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12" name="Date Placeholder 3">
            <a:extLst>
              <a:ext uri="{FF2B5EF4-FFF2-40B4-BE49-F238E27FC236}">
                <a16:creationId xmlns:a16="http://schemas.microsoft.com/office/drawing/2014/main" id="{CF0863F5-7803-4AE1-B554-128252B00CBA}"/>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Tree>
    <p:extLst>
      <p:ext uri="{BB962C8B-B14F-4D97-AF65-F5344CB8AC3E}">
        <p14:creationId xmlns:p14="http://schemas.microsoft.com/office/powerpoint/2010/main" val="1781802679"/>
      </p:ext>
    </p:extLst>
  </p:cSld>
  <p:clrMapOvr>
    <a:masterClrMapping/>
  </p:clrMapOvr>
  <p:transition spd="slow" advTm="55704">
    <p:pu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717124" y="569166"/>
            <a:ext cx="9997024" cy="1200329"/>
          </a:xfrm>
          <a:prstGeom prst="rect">
            <a:avLst/>
          </a:prstGeom>
          <a:noFill/>
        </p:spPr>
        <p:txBody>
          <a:bodyPr wrap="square" rtlCol="0">
            <a:spAutoFit/>
          </a:bodyPr>
          <a:lstStyle/>
          <a:p>
            <a:r>
              <a:rPr lang="en-US" sz="3600" b="1" dirty="0">
                <a:latin typeface="Calibri" panose="020F0502020204030204" pitchFamily="34" charset="0"/>
                <a:cs typeface="Calibri" panose="020F0502020204030204" pitchFamily="34" charset="0"/>
              </a:rPr>
              <a:t>Why Are Scams/fraud Frequently Targeted At Seniors And The Disabled?</a:t>
            </a: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E3A40C8-1642-479B-A5D6-B147BE210125}"/>
              </a:ext>
            </a:extLst>
          </p:cNvPr>
          <p:cNvGrpSpPr/>
          <p:nvPr/>
        </p:nvGrpSpPr>
        <p:grpSpPr>
          <a:xfrm>
            <a:off x="10058400" y="6295053"/>
            <a:ext cx="2133600" cy="562947"/>
            <a:chOff x="10058400" y="6295053"/>
            <a:chExt cx="2133600" cy="562947"/>
          </a:xfrm>
          <a:solidFill>
            <a:srgbClr val="285A83"/>
          </a:solidFill>
        </p:grpSpPr>
        <p:sp>
          <p:nvSpPr>
            <p:cNvPr id="22" name="Rectangle 21">
              <a:extLst>
                <a:ext uri="{FF2B5EF4-FFF2-40B4-BE49-F238E27FC236}">
                  <a16:creationId xmlns:a16="http://schemas.microsoft.com/office/drawing/2014/main" id="{CFEBEC35-E8F8-4B30-8BA4-9230D67364D0}"/>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Slide Number Placeholder 5">
              <a:extLst>
                <a:ext uri="{FF2B5EF4-FFF2-40B4-BE49-F238E27FC236}">
                  <a16:creationId xmlns:a16="http://schemas.microsoft.com/office/drawing/2014/main" id="{8CEC50B9-6EF1-454F-9FB6-03F495204B39}"/>
                </a:ext>
              </a:extLst>
            </p:cNvPr>
            <p:cNvSpPr txBox="1">
              <a:spLocks/>
            </p:cNvSpPr>
            <p:nvPr/>
          </p:nvSpPr>
          <p:spPr>
            <a:xfrm>
              <a:off x="11321143" y="6391522"/>
              <a:ext cx="736044"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12</a:t>
              </a:fld>
              <a:endParaRPr lang="en-US" sz="1100" dirty="0">
                <a:solidFill>
                  <a:schemeClr val="tx1"/>
                </a:solidFill>
              </a:endParaRPr>
            </a:p>
          </p:txBody>
        </p:sp>
        <p:pic>
          <p:nvPicPr>
            <p:cNvPr id="25" name="Picture 24">
              <a:extLst>
                <a:ext uri="{FF2B5EF4-FFF2-40B4-BE49-F238E27FC236}">
                  <a16:creationId xmlns:a16="http://schemas.microsoft.com/office/drawing/2014/main" id="{5692BE0C-8161-4336-A0CB-42532BA7EF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2" name="TextBox 1">
            <a:extLst>
              <a:ext uri="{FF2B5EF4-FFF2-40B4-BE49-F238E27FC236}">
                <a16:creationId xmlns:a16="http://schemas.microsoft.com/office/drawing/2014/main" id="{164758C9-FDA9-4986-89D0-A2F9852603DE}"/>
              </a:ext>
            </a:extLst>
          </p:cNvPr>
          <p:cNvSpPr txBox="1"/>
          <p:nvPr/>
        </p:nvSpPr>
        <p:spPr>
          <a:xfrm>
            <a:off x="807720" y="2085587"/>
            <a:ext cx="10165080" cy="1308050"/>
          </a:xfrm>
          <a:prstGeom prst="rect">
            <a:avLst/>
          </a:prstGeom>
          <a:noFill/>
        </p:spPr>
        <p:txBody>
          <a:bodyPr wrap="square" rtlCol="0">
            <a:spAutoFit/>
          </a:bodyPr>
          <a:lstStyle/>
          <a:p>
            <a:pPr>
              <a:spcAft>
                <a:spcPts val="600"/>
              </a:spcAft>
            </a:pPr>
            <a:r>
              <a:rPr lang="en-US" sz="2800" dirty="0">
                <a:latin typeface="Calibri" panose="020F0502020204030204" pitchFamily="34" charset="0"/>
                <a:cs typeface="Calibri" panose="020F0502020204030204" pitchFamily="34" charset="0"/>
              </a:rPr>
              <a:t>Crooks understand that seniors and the disabled are easy to target because of their </a:t>
            </a:r>
            <a:r>
              <a:rPr lang="en-US" sz="2800" i="1" dirty="0">
                <a:latin typeface="Calibri" panose="020F0502020204030204" pitchFamily="34" charset="0"/>
                <a:cs typeface="Calibri" panose="020F0502020204030204" pitchFamily="34" charset="0"/>
              </a:rPr>
              <a:t>opportunity</a:t>
            </a:r>
            <a:r>
              <a:rPr lang="en-US" sz="2800" dirty="0">
                <a:latin typeface="Calibri" panose="020F0502020204030204" pitchFamily="34" charset="0"/>
                <a:cs typeface="Calibri" panose="020F0502020204030204" pitchFamily="34" charset="0"/>
              </a:rPr>
              <a:t>, </a:t>
            </a:r>
            <a:r>
              <a:rPr lang="en-US" sz="2800" i="1" dirty="0">
                <a:latin typeface="Calibri" panose="020F0502020204030204" pitchFamily="34" charset="0"/>
                <a:cs typeface="Calibri" panose="020F0502020204030204" pitchFamily="34" charset="0"/>
              </a:rPr>
              <a:t>availability,</a:t>
            </a:r>
            <a:r>
              <a:rPr lang="en-US" sz="2800" dirty="0">
                <a:latin typeface="Calibri" panose="020F0502020204030204" pitchFamily="34" charset="0"/>
                <a:cs typeface="Calibri" panose="020F0502020204030204" pitchFamily="34" charset="0"/>
              </a:rPr>
              <a:t> and </a:t>
            </a:r>
            <a:r>
              <a:rPr lang="en-US" sz="2800" i="1" dirty="0">
                <a:latin typeface="Calibri" panose="020F0502020204030204" pitchFamily="34" charset="0"/>
                <a:cs typeface="Calibri" panose="020F0502020204030204" pitchFamily="34" charset="0"/>
              </a:rPr>
              <a:t>response.</a:t>
            </a:r>
          </a:p>
          <a:p>
            <a:endParaRPr lang="en-US" dirty="0"/>
          </a:p>
        </p:txBody>
      </p:sp>
      <p:pic>
        <p:nvPicPr>
          <p:cNvPr id="14" name="Picture 13">
            <a:extLst>
              <a:ext uri="{FF2B5EF4-FFF2-40B4-BE49-F238E27FC236}">
                <a16:creationId xmlns:a16="http://schemas.microsoft.com/office/drawing/2014/main" id="{DEDC0E95-ED3D-4001-ABFC-28229B2E49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12" name="Date Placeholder 3">
            <a:extLst>
              <a:ext uri="{FF2B5EF4-FFF2-40B4-BE49-F238E27FC236}">
                <a16:creationId xmlns:a16="http://schemas.microsoft.com/office/drawing/2014/main" id="{9A306530-F7D3-4369-8BD5-24F642469DC5}"/>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Tree>
    <p:extLst>
      <p:ext uri="{BB962C8B-B14F-4D97-AF65-F5344CB8AC3E}">
        <p14:creationId xmlns:p14="http://schemas.microsoft.com/office/powerpoint/2010/main" val="2450414019"/>
      </p:ext>
    </p:extLst>
  </p:cSld>
  <p:clrMapOvr>
    <a:masterClrMapping/>
  </p:clrMapOvr>
  <p:transition spd="slow" advTm="36445">
    <p:push/>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583227" y="548580"/>
            <a:ext cx="10477499" cy="1200329"/>
          </a:xfrm>
          <a:prstGeom prst="rect">
            <a:avLst/>
          </a:prstGeom>
          <a:noFill/>
        </p:spPr>
        <p:txBody>
          <a:bodyPr wrap="square" rtlCol="0">
            <a:spAutoFit/>
          </a:bodyPr>
          <a:lstStyle/>
          <a:p>
            <a:r>
              <a:rPr lang="en-US" sz="3600" b="1" dirty="0">
                <a:latin typeface="Calibri" panose="020F0502020204030204" pitchFamily="34" charset="0"/>
                <a:cs typeface="Calibri" panose="020F0502020204030204" pitchFamily="34" charset="0"/>
              </a:rPr>
              <a:t>How Does </a:t>
            </a:r>
            <a:r>
              <a:rPr lang="en-US" sz="3600" b="1" i="1" dirty="0">
                <a:latin typeface="Calibri" panose="020F0502020204030204" pitchFamily="34" charset="0"/>
                <a:cs typeface="Calibri" panose="020F0502020204030204" pitchFamily="34" charset="0"/>
              </a:rPr>
              <a:t>Opportunity</a:t>
            </a:r>
            <a:r>
              <a:rPr lang="en-US" sz="3600" b="1" dirty="0">
                <a:latin typeface="Calibri" panose="020F0502020204030204" pitchFamily="34" charset="0"/>
                <a:cs typeface="Calibri" panose="020F0502020204030204" pitchFamily="34" charset="0"/>
              </a:rPr>
              <a:t>, </a:t>
            </a:r>
            <a:r>
              <a:rPr lang="en-US" sz="3600" b="1" i="1" dirty="0">
                <a:latin typeface="Calibri" panose="020F0502020204030204" pitchFamily="34" charset="0"/>
                <a:cs typeface="Calibri" panose="020F0502020204030204" pitchFamily="34" charset="0"/>
              </a:rPr>
              <a:t>Availability</a:t>
            </a:r>
            <a:r>
              <a:rPr lang="en-US" sz="3600" b="1" dirty="0">
                <a:latin typeface="Calibri" panose="020F0502020204030204" pitchFamily="34" charset="0"/>
                <a:cs typeface="Calibri" panose="020F0502020204030204" pitchFamily="34" charset="0"/>
              </a:rPr>
              <a:t>, And </a:t>
            </a:r>
            <a:r>
              <a:rPr lang="en-US" sz="3600" b="1" i="1" dirty="0">
                <a:latin typeface="Calibri" panose="020F0502020204030204" pitchFamily="34" charset="0"/>
                <a:cs typeface="Calibri" panose="020F0502020204030204" pitchFamily="34" charset="0"/>
              </a:rPr>
              <a:t>Response</a:t>
            </a:r>
            <a:r>
              <a:rPr lang="en-US" sz="3600" b="1" dirty="0">
                <a:latin typeface="Calibri" panose="020F0502020204030204" pitchFamily="34" charset="0"/>
                <a:cs typeface="Calibri" panose="020F0502020204030204" pitchFamily="34" charset="0"/>
              </a:rPr>
              <a:t>  Make Seniors And The Disabled Easy Targets?</a:t>
            </a: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411683" y="6319547"/>
              <a:ext cx="645504" cy="466478"/>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13</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2" name="TextBox 1">
            <a:extLst>
              <a:ext uri="{FF2B5EF4-FFF2-40B4-BE49-F238E27FC236}">
                <a16:creationId xmlns:a16="http://schemas.microsoft.com/office/drawing/2014/main" id="{F1DB3442-EC97-4F53-8C1B-EDD827DC6CD3}"/>
              </a:ext>
            </a:extLst>
          </p:cNvPr>
          <p:cNvSpPr txBox="1"/>
          <p:nvPr/>
        </p:nvSpPr>
        <p:spPr>
          <a:xfrm>
            <a:off x="667273" y="2131049"/>
            <a:ext cx="10631369" cy="4062651"/>
          </a:xfrm>
          <a:prstGeom prst="rect">
            <a:avLst/>
          </a:prstGeom>
          <a:noFill/>
        </p:spPr>
        <p:txBody>
          <a:bodyPr wrap="square" rtlCol="0">
            <a:spAutoFit/>
          </a:bodyPr>
          <a:lstStyle/>
          <a:p>
            <a:pPr marL="285750" indent="-285750">
              <a:buFont typeface="Arial" panose="020B0604020202020204" pitchFamily="34" charset="0"/>
              <a:buChar char="•"/>
            </a:pPr>
            <a:r>
              <a:rPr lang="en-US" sz="2400" b="1" dirty="0">
                <a:latin typeface="Calibri" panose="020F0502020204030204" pitchFamily="34" charset="0"/>
                <a:cs typeface="Calibri" panose="020F0502020204030204" pitchFamily="34" charset="0"/>
              </a:rPr>
              <a:t>Opportunity</a:t>
            </a:r>
            <a:r>
              <a:rPr lang="en-US" sz="2400" dirty="0">
                <a:latin typeface="Calibri" panose="020F0502020204030204" pitchFamily="34" charset="0"/>
                <a:cs typeface="Calibri" panose="020F0502020204030204" pitchFamily="34" charset="0"/>
              </a:rPr>
              <a:t>:  Crooks know that seniors and the disabled have reliable sources of income such as monthly Social Security payments, pension payments, and IRS tax refunds.  These payments give the crooks the financial </a:t>
            </a:r>
            <a:r>
              <a:rPr lang="en-US" sz="2400" i="1" dirty="0">
                <a:latin typeface="Calibri" panose="020F0502020204030204" pitchFamily="34" charset="0"/>
                <a:cs typeface="Calibri" panose="020F0502020204030204" pitchFamily="34" charset="0"/>
              </a:rPr>
              <a:t>opportunity</a:t>
            </a:r>
            <a:r>
              <a:rPr lang="en-US" sz="2400" dirty="0">
                <a:latin typeface="Calibri" panose="020F0502020204030204" pitchFamily="34" charset="0"/>
                <a:cs typeface="Calibri" panose="020F0502020204030204" pitchFamily="34" charset="0"/>
              </a:rPr>
              <a:t> to commit scams and fraud.</a:t>
            </a:r>
          </a:p>
          <a:p>
            <a:endParaRPr lang="en-US" sz="24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400" dirty="0">
                <a:latin typeface="Calibri" panose="020F0502020204030204" pitchFamily="34" charset="0"/>
                <a:cs typeface="Calibri" panose="020F0502020204030204" pitchFamily="34" charset="0"/>
              </a:rPr>
              <a:t>The crooks do not care if your income or savings are high or low!  They still will target you! </a:t>
            </a:r>
          </a:p>
          <a:p>
            <a:endParaRPr lang="en-US" sz="24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400" dirty="0">
                <a:latin typeface="Calibri" panose="020F0502020204030204" pitchFamily="34" charset="0"/>
                <a:cs typeface="Calibri" panose="020F0502020204030204" pitchFamily="34" charset="0"/>
              </a:rPr>
              <a:t>The crooks review public government pages such as real estate records and recorded documents to learn more about you.  </a:t>
            </a:r>
            <a:endParaRPr lang="en-US" sz="2800" dirty="0">
              <a:latin typeface="Calibri" panose="020F0502020204030204" pitchFamily="34" charset="0"/>
              <a:cs typeface="Calibri" panose="020F0502020204030204" pitchFamily="34" charset="0"/>
            </a:endParaRPr>
          </a:p>
          <a:p>
            <a:endParaRPr lang="en-US" dirty="0"/>
          </a:p>
        </p:txBody>
      </p:sp>
      <p:pic>
        <p:nvPicPr>
          <p:cNvPr id="22" name="Picture 21">
            <a:extLst>
              <a:ext uri="{FF2B5EF4-FFF2-40B4-BE49-F238E27FC236}">
                <a16:creationId xmlns:a16="http://schemas.microsoft.com/office/drawing/2014/main" id="{0834B293-A36F-42FC-8E24-161AE5302F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12" name="Date Placeholder 3">
            <a:extLst>
              <a:ext uri="{FF2B5EF4-FFF2-40B4-BE49-F238E27FC236}">
                <a16:creationId xmlns:a16="http://schemas.microsoft.com/office/drawing/2014/main" id="{42151467-5D5C-470B-BA5E-61BD524A4693}"/>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Tree>
    <p:extLst>
      <p:ext uri="{BB962C8B-B14F-4D97-AF65-F5344CB8AC3E}">
        <p14:creationId xmlns:p14="http://schemas.microsoft.com/office/powerpoint/2010/main" val="1701717605"/>
      </p:ext>
    </p:extLst>
  </p:cSld>
  <p:clrMapOvr>
    <a:masterClrMapping/>
  </p:clrMapOvr>
  <p:transition spd="slow" advTm="25309">
    <p:push/>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91A4C87-4DB2-4810-B08A-32B0AE52CE6C}"/>
              </a:ext>
            </a:extLst>
          </p:cNvPr>
          <p:cNvSpPr txBox="1"/>
          <p:nvPr/>
        </p:nvSpPr>
        <p:spPr>
          <a:xfrm>
            <a:off x="914912" y="2314155"/>
            <a:ext cx="10120544" cy="4401205"/>
          </a:xfrm>
          <a:prstGeom prst="rect">
            <a:avLst/>
          </a:prstGeom>
          <a:noFill/>
        </p:spPr>
        <p:txBody>
          <a:bodyPr wrap="square" rtlCol="0">
            <a:spAutoFit/>
          </a:bodyPr>
          <a:lstStyle/>
          <a:p>
            <a:pPr marL="576263" indent="-576263">
              <a:spcAft>
                <a:spcPts val="600"/>
              </a:spcAft>
              <a:buFont typeface="Arial" panose="020B0604020202020204" pitchFamily="34" charset="0"/>
              <a:buChar char="•"/>
            </a:pPr>
            <a:r>
              <a:rPr lang="en-US" sz="2800" b="1" dirty="0">
                <a:latin typeface="Calibri" panose="020F0502020204030204" pitchFamily="34" charset="0"/>
                <a:cs typeface="Calibri" panose="020F0502020204030204" pitchFamily="34" charset="0"/>
              </a:rPr>
              <a:t>Availability</a:t>
            </a:r>
            <a:r>
              <a:rPr lang="en-US" sz="2800" dirty="0">
                <a:latin typeface="Calibri" panose="020F0502020204030204" pitchFamily="34" charset="0"/>
                <a:cs typeface="Calibri" panose="020F0502020204030204" pitchFamily="34" charset="0"/>
              </a:rPr>
              <a:t>:  Crooks know that most seniors and disabled adults are no longer working, so they are targeted at home.  Staying at home gives the crooks the </a:t>
            </a:r>
            <a:r>
              <a:rPr lang="en-US" sz="2800" i="1" dirty="0">
                <a:latin typeface="Calibri" panose="020F0502020204030204" pitchFamily="34" charset="0"/>
                <a:cs typeface="Calibri" panose="020F0502020204030204" pitchFamily="34" charset="0"/>
              </a:rPr>
              <a:t>availability</a:t>
            </a:r>
            <a:r>
              <a:rPr lang="en-US" sz="2800" dirty="0">
                <a:latin typeface="Calibri" panose="020F0502020204030204" pitchFamily="34" charset="0"/>
                <a:cs typeface="Calibri" panose="020F0502020204030204" pitchFamily="34" charset="0"/>
              </a:rPr>
              <a:t> to contact seniors and  disabled adults through phone calls and text messages, through US mail, through email, and through front door visits to their homes.  </a:t>
            </a:r>
          </a:p>
          <a:p>
            <a:pPr marL="576263" indent="-576263">
              <a:spcAft>
                <a:spcPts val="600"/>
              </a:spcAft>
              <a:buFont typeface="Arial" panose="020B0604020202020204" pitchFamily="34" charset="0"/>
              <a:buChar char="•"/>
            </a:pPr>
            <a:r>
              <a:rPr lang="en-US" sz="2800" b="1" dirty="0">
                <a:latin typeface="Calibri" panose="020F0502020204030204" pitchFamily="34" charset="0"/>
                <a:cs typeface="Calibri" panose="020F0502020204030204" pitchFamily="34" charset="0"/>
              </a:rPr>
              <a:t>Response</a:t>
            </a:r>
            <a:r>
              <a:rPr lang="en-US" sz="2800" dirty="0">
                <a:latin typeface="Calibri" panose="020F0502020204030204" pitchFamily="34" charset="0"/>
                <a:cs typeface="Calibri" panose="020F0502020204030204" pitchFamily="34" charset="0"/>
              </a:rPr>
              <a:t>:   Crooks know that seniors and the disabled are typically courteous, polite, thoughtful, and willing to provide a generous </a:t>
            </a:r>
            <a:r>
              <a:rPr lang="en-US" sz="2800" i="1" dirty="0">
                <a:latin typeface="Calibri" panose="020F0502020204030204" pitchFamily="34" charset="0"/>
                <a:cs typeface="Calibri" panose="020F0502020204030204" pitchFamily="34" charset="0"/>
              </a:rPr>
              <a:t>response </a:t>
            </a:r>
            <a:r>
              <a:rPr lang="en-US" sz="2800" dirty="0">
                <a:latin typeface="Calibri" panose="020F0502020204030204" pitchFamily="34" charset="0"/>
                <a:cs typeface="Calibri" panose="020F0502020204030204" pitchFamily="34" charset="0"/>
              </a:rPr>
              <a:t>to those who make contact with them.  </a:t>
            </a:r>
            <a:endParaRPr lang="en-US" sz="2800" i="1" dirty="0">
              <a:latin typeface="Calibri" panose="020F0502020204030204" pitchFamily="34" charset="0"/>
              <a:cs typeface="Calibri" panose="020F0502020204030204" pitchFamily="34" charset="0"/>
            </a:endParaRPr>
          </a:p>
          <a:p>
            <a:endParaRPr lang="en-US" dirty="0"/>
          </a:p>
        </p:txBody>
      </p:sp>
      <p:grpSp>
        <p:nvGrpSpPr>
          <p:cNvPr id="3" name="Group 2">
            <a:extLst>
              <a:ext uri="{FF2B5EF4-FFF2-40B4-BE49-F238E27FC236}">
                <a16:creationId xmlns:a16="http://schemas.microsoft.com/office/drawing/2014/main" id="{19608355-5B7A-409E-86B5-EBB6C95F3313}"/>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E80D70BC-6622-4BBA-8433-5245817A7E74}"/>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0EB8751-685A-4BE9-A2A3-99E46FA50359}"/>
                </a:ext>
              </a:extLst>
            </p:cNvPr>
            <p:cNvSpPr txBox="1">
              <a:spLocks/>
            </p:cNvSpPr>
            <p:nvPr/>
          </p:nvSpPr>
          <p:spPr>
            <a:xfrm>
              <a:off x="11322673" y="6391522"/>
              <a:ext cx="734514"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14</a:t>
              </a:fld>
              <a:endParaRPr lang="en-US" sz="1100" dirty="0">
                <a:solidFill>
                  <a:schemeClr val="tx1"/>
                </a:solidFill>
              </a:endParaRPr>
            </a:p>
          </p:txBody>
        </p:sp>
        <p:pic>
          <p:nvPicPr>
            <p:cNvPr id="7" name="Picture 6">
              <a:extLst>
                <a:ext uri="{FF2B5EF4-FFF2-40B4-BE49-F238E27FC236}">
                  <a16:creationId xmlns:a16="http://schemas.microsoft.com/office/drawing/2014/main" id="{290A3A29-EC81-420F-BE3E-AB397E6196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8" name="TextBox 7">
            <a:extLst>
              <a:ext uri="{FF2B5EF4-FFF2-40B4-BE49-F238E27FC236}">
                <a16:creationId xmlns:a16="http://schemas.microsoft.com/office/drawing/2014/main" id="{E0CC52F9-6DF3-4241-A685-A9C16AB77360}"/>
              </a:ext>
            </a:extLst>
          </p:cNvPr>
          <p:cNvSpPr txBox="1"/>
          <p:nvPr/>
        </p:nvSpPr>
        <p:spPr>
          <a:xfrm>
            <a:off x="863142" y="463360"/>
            <a:ext cx="10120544" cy="1754326"/>
          </a:xfrm>
          <a:prstGeom prst="rect">
            <a:avLst/>
          </a:prstGeom>
          <a:noFill/>
        </p:spPr>
        <p:txBody>
          <a:bodyPr wrap="square" rtlCol="0">
            <a:spAutoFit/>
          </a:bodyPr>
          <a:lstStyle/>
          <a:p>
            <a:r>
              <a:rPr lang="en-US" sz="3600" b="1" dirty="0">
                <a:latin typeface="Calibri" panose="020F0502020204030204" pitchFamily="34" charset="0"/>
                <a:cs typeface="Calibri" panose="020F0502020204030204" pitchFamily="34" charset="0"/>
              </a:rPr>
              <a:t>How Does </a:t>
            </a:r>
            <a:r>
              <a:rPr lang="en-US" sz="3600" b="1" i="1" dirty="0">
                <a:latin typeface="Calibri" panose="020F0502020204030204" pitchFamily="34" charset="0"/>
                <a:cs typeface="Calibri" panose="020F0502020204030204" pitchFamily="34" charset="0"/>
              </a:rPr>
              <a:t>Opportunity</a:t>
            </a:r>
            <a:r>
              <a:rPr lang="en-US" sz="3600" b="1" dirty="0">
                <a:latin typeface="Calibri" panose="020F0502020204030204" pitchFamily="34" charset="0"/>
                <a:cs typeface="Calibri" panose="020F0502020204030204" pitchFamily="34" charset="0"/>
              </a:rPr>
              <a:t>, </a:t>
            </a:r>
            <a:r>
              <a:rPr lang="en-US" sz="3600" b="1" i="1" dirty="0">
                <a:latin typeface="Calibri" panose="020F0502020204030204" pitchFamily="34" charset="0"/>
                <a:cs typeface="Calibri" panose="020F0502020204030204" pitchFamily="34" charset="0"/>
              </a:rPr>
              <a:t>Availability</a:t>
            </a:r>
            <a:r>
              <a:rPr lang="en-US" sz="3600" b="1" dirty="0">
                <a:latin typeface="Calibri" panose="020F0502020204030204" pitchFamily="34" charset="0"/>
                <a:cs typeface="Calibri" panose="020F0502020204030204" pitchFamily="34" charset="0"/>
              </a:rPr>
              <a:t>, And </a:t>
            </a:r>
            <a:r>
              <a:rPr lang="en-US" sz="3600" b="1" i="1" dirty="0">
                <a:latin typeface="Calibri" panose="020F0502020204030204" pitchFamily="34" charset="0"/>
                <a:cs typeface="Calibri" panose="020F0502020204030204" pitchFamily="34" charset="0"/>
              </a:rPr>
              <a:t>Response</a:t>
            </a:r>
            <a:r>
              <a:rPr lang="en-US" sz="3600" b="1" dirty="0">
                <a:latin typeface="Calibri" panose="020F0502020204030204" pitchFamily="34" charset="0"/>
                <a:cs typeface="Calibri" panose="020F0502020204030204" pitchFamily="34" charset="0"/>
              </a:rPr>
              <a:t>  Make Seniors And The Disabled Easy Targets? (cont’d)</a:t>
            </a:r>
          </a:p>
        </p:txBody>
      </p:sp>
      <p:pic>
        <p:nvPicPr>
          <p:cNvPr id="10" name="Picture 9">
            <a:extLst>
              <a:ext uri="{FF2B5EF4-FFF2-40B4-BE49-F238E27FC236}">
                <a16:creationId xmlns:a16="http://schemas.microsoft.com/office/drawing/2014/main" id="{97A507BC-DC02-4312-8131-6DF07A73DD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11" name="Date Placeholder 3">
            <a:extLst>
              <a:ext uri="{FF2B5EF4-FFF2-40B4-BE49-F238E27FC236}">
                <a16:creationId xmlns:a16="http://schemas.microsoft.com/office/drawing/2014/main" id="{610DC3E8-D3D6-42F5-B7D4-72518D2C5CE9}"/>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Tree>
    <p:extLst>
      <p:ext uri="{BB962C8B-B14F-4D97-AF65-F5344CB8AC3E}">
        <p14:creationId xmlns:p14="http://schemas.microsoft.com/office/powerpoint/2010/main" val="1326722478"/>
      </p:ext>
    </p:extLst>
  </p:cSld>
  <p:clrMapOvr>
    <a:masterClrMapping/>
  </p:clrMapOvr>
  <mc:AlternateContent xmlns:mc="http://schemas.openxmlformats.org/markup-compatibility/2006" xmlns:p14="http://schemas.microsoft.com/office/powerpoint/2010/main">
    <mc:Choice Requires="p14">
      <p:transition spd="slow" p14:dur="2000" advTm="33073"/>
    </mc:Choice>
    <mc:Fallback xmlns="">
      <p:transition spd="slow" advTm="33073"/>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726061" y="573034"/>
            <a:ext cx="9985133" cy="1200329"/>
          </a:xfrm>
          <a:prstGeom prst="rect">
            <a:avLst/>
          </a:prstGeom>
          <a:noFill/>
        </p:spPr>
        <p:txBody>
          <a:bodyPr wrap="square" rtlCol="0">
            <a:spAutoFit/>
          </a:bodyPr>
          <a:lstStyle/>
          <a:p>
            <a:r>
              <a:rPr lang="en-US" sz="3600" b="1" dirty="0">
                <a:latin typeface="Calibri" panose="020F0502020204030204" pitchFamily="34" charset="0"/>
                <a:cs typeface="Calibri" panose="020F0502020204030204" pitchFamily="34" charset="0"/>
              </a:rPr>
              <a:t>How Do Crooks Approach Victims To Commit Scams And Fraud?</a:t>
            </a: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207268" y="6335702"/>
              <a:ext cx="855785" cy="466478"/>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15</a:t>
              </a: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2" name="TextBox 1">
            <a:extLst>
              <a:ext uri="{FF2B5EF4-FFF2-40B4-BE49-F238E27FC236}">
                <a16:creationId xmlns:a16="http://schemas.microsoft.com/office/drawing/2014/main" id="{F1DB3442-EC97-4F53-8C1B-EDD827DC6CD3}"/>
              </a:ext>
            </a:extLst>
          </p:cNvPr>
          <p:cNvSpPr txBox="1"/>
          <p:nvPr/>
        </p:nvSpPr>
        <p:spPr>
          <a:xfrm>
            <a:off x="726061" y="1956716"/>
            <a:ext cx="10232137" cy="3662541"/>
          </a:xfrm>
          <a:prstGeom prst="rect">
            <a:avLst/>
          </a:prstGeom>
          <a:noFill/>
        </p:spPr>
        <p:txBody>
          <a:bodyPr wrap="square" rtlCol="0">
            <a:spAutoFit/>
          </a:bodyPr>
          <a:lstStyle/>
          <a:p>
            <a:pPr marL="457200" marR="0" lvl="0" indent="-457200" algn="just">
              <a:spcBef>
                <a:spcPts val="600"/>
              </a:spcBef>
              <a:spcAft>
                <a:spcPts val="600"/>
              </a:spcAft>
              <a:buSzPct val="100000"/>
              <a:buFont typeface="Arial" panose="020B0604020202020204" pitchFamily="34" charset="0"/>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Victims are approached through the US Mail, by phone, at the front door, in public places, and over computer websites/email.</a:t>
            </a:r>
          </a:p>
          <a:p>
            <a:pPr marL="457200" marR="0" lvl="0" indent="-457200" algn="just">
              <a:spcBef>
                <a:spcPts val="600"/>
              </a:spcBef>
              <a:spcAft>
                <a:spcPts val="600"/>
              </a:spcAft>
              <a:buSzPct val="100000"/>
              <a:buFont typeface="Arial" panose="020B0604020202020204" pitchFamily="34" charset="0"/>
              <a:buChar char="•"/>
            </a:pPr>
            <a:r>
              <a:rPr lang="en-US" sz="2400" dirty="0">
                <a:latin typeface="Calibri" panose="020F0502020204030204" pitchFamily="34" charset="0"/>
                <a:ea typeface="Calibri" panose="020F0502020204030204" pitchFamily="34" charset="0"/>
                <a:cs typeface="Times New Roman" panose="02020603050405020304" pitchFamily="18" charset="0"/>
              </a:rPr>
              <a:t>The more often that we engage crooks when they approach us, the more likely we are to become victims.</a:t>
            </a:r>
          </a:p>
          <a:p>
            <a:pPr marL="457200" marR="0" lvl="0" indent="-457200" algn="just">
              <a:spcBef>
                <a:spcPts val="600"/>
              </a:spcBef>
              <a:spcAft>
                <a:spcPts val="600"/>
              </a:spcAft>
              <a:buSzPct val="100000"/>
              <a:buFont typeface="Arial" panose="020B0604020202020204" pitchFamily="34" charset="0"/>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Learn how to </a:t>
            </a:r>
            <a:r>
              <a:rPr lang="en-US" sz="2400" dirty="0">
                <a:latin typeface="Calibri" panose="020F0502020204030204" pitchFamily="34" charset="0"/>
                <a:ea typeface="Calibri" panose="020F0502020204030204" pitchFamily="34" charset="0"/>
                <a:cs typeface="Times New Roman" panose="02020603050405020304" pitchFamily="18" charset="0"/>
              </a:rPr>
              <a:t>say no without asking permission!  </a:t>
            </a:r>
          </a:p>
          <a:p>
            <a:pPr marL="457200" marR="0" lvl="0" indent="-457200" algn="just">
              <a:spcBef>
                <a:spcPts val="600"/>
              </a:spcBef>
              <a:spcAft>
                <a:spcPts val="600"/>
              </a:spcAft>
              <a:buSzPct val="100000"/>
              <a:buFont typeface="Arial" panose="020B0604020202020204" pitchFamily="34" charset="0"/>
              <a:buChar char="•"/>
            </a:pPr>
            <a:r>
              <a:rPr lang="en-US" sz="2400" dirty="0">
                <a:latin typeface="Calibri" panose="020F0502020204030204" pitchFamily="34" charset="0"/>
                <a:ea typeface="Calibri" panose="020F0502020204030204" pitchFamily="34" charset="0"/>
                <a:cs typeface="Times New Roman" panose="02020603050405020304" pitchFamily="18" charset="0"/>
              </a:rPr>
              <a:t>It is okay to speak rudely to a crook!  Do not apologize to them!</a:t>
            </a:r>
          </a:p>
          <a:p>
            <a:pPr marL="457200" marR="0" lvl="0" indent="-457200" algn="just">
              <a:spcBef>
                <a:spcPts val="600"/>
              </a:spcBef>
              <a:spcAft>
                <a:spcPts val="600"/>
              </a:spcAft>
              <a:buSzPct val="100000"/>
              <a:buFont typeface="Arial" panose="020B0604020202020204" pitchFamily="34" charset="0"/>
              <a:buChar char="•"/>
            </a:pPr>
            <a:r>
              <a:rPr lang="en-US" sz="2400" dirty="0">
                <a:latin typeface="Calibri" panose="020F0502020204030204" pitchFamily="34" charset="0"/>
                <a:ea typeface="Calibri" panose="020F0502020204030204" pitchFamily="34" charset="0"/>
                <a:cs typeface="Times New Roman" panose="02020603050405020304" pitchFamily="18" charset="0"/>
              </a:rPr>
              <a:t>Stop before acting out of fear, worry, or urgency and then call a trusted friend or neighbor for guidance.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1" name="Picture 10">
            <a:extLst>
              <a:ext uri="{FF2B5EF4-FFF2-40B4-BE49-F238E27FC236}">
                <a16:creationId xmlns:a16="http://schemas.microsoft.com/office/drawing/2014/main" id="{3BDC17D2-59C2-492C-994F-156BA02B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12" name="Date Placeholder 3">
            <a:extLst>
              <a:ext uri="{FF2B5EF4-FFF2-40B4-BE49-F238E27FC236}">
                <a16:creationId xmlns:a16="http://schemas.microsoft.com/office/drawing/2014/main" id="{F324F491-D4A2-4A0A-B671-4903FFE7BD0B}"/>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Tree>
    <p:extLst>
      <p:ext uri="{BB962C8B-B14F-4D97-AF65-F5344CB8AC3E}">
        <p14:creationId xmlns:p14="http://schemas.microsoft.com/office/powerpoint/2010/main" val="3969654042"/>
      </p:ext>
    </p:extLst>
  </p:cSld>
  <p:clrMapOvr>
    <a:masterClrMapping/>
  </p:clrMapOvr>
  <p:transition spd="slow" advTm="42999">
    <p:push/>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495671" y="452537"/>
            <a:ext cx="10477499" cy="646331"/>
          </a:xfrm>
          <a:prstGeom prst="rect">
            <a:avLst/>
          </a:prstGeom>
          <a:noFill/>
        </p:spPr>
        <p:txBody>
          <a:bodyPr wrap="square" rtlCol="0">
            <a:spAutoFit/>
          </a:bodyPr>
          <a:lstStyle/>
          <a:p>
            <a:r>
              <a:rPr lang="en-US" sz="3600" b="1" dirty="0">
                <a:latin typeface="Calibri" panose="020F0502020204030204" pitchFamily="34" charset="0"/>
                <a:cs typeface="Calibri" panose="020F0502020204030204" pitchFamily="34" charset="0"/>
              </a:rPr>
              <a:t>Some Recent Examples Of Scams And Fraud</a:t>
            </a: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375571" y="6400524"/>
              <a:ext cx="681616" cy="356123"/>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16</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2" name="TextBox 1">
            <a:extLst>
              <a:ext uri="{FF2B5EF4-FFF2-40B4-BE49-F238E27FC236}">
                <a16:creationId xmlns:a16="http://schemas.microsoft.com/office/drawing/2014/main" id="{F1DB3442-EC97-4F53-8C1B-EDD827DC6CD3}"/>
              </a:ext>
            </a:extLst>
          </p:cNvPr>
          <p:cNvSpPr txBox="1"/>
          <p:nvPr/>
        </p:nvSpPr>
        <p:spPr>
          <a:xfrm>
            <a:off x="612647" y="1183336"/>
            <a:ext cx="10477499" cy="5416868"/>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US" sz="2400" dirty="0">
                <a:latin typeface="Calibri" panose="020F0502020204030204" pitchFamily="34" charset="0"/>
                <a:cs typeface="Calibri" panose="020F0502020204030204" pitchFamily="34" charset="0"/>
              </a:rPr>
              <a:t>Money mule scams can involve organized crime networks.  In these scams you may receive “winnings” or a “settlement” sent as cash or a money order.  You are then instructed to call a number to confirm receipt, then told to make a deposit and then wire transfer it to another account.  </a:t>
            </a:r>
          </a:p>
          <a:p>
            <a:pPr>
              <a:spcAft>
                <a:spcPts val="600"/>
              </a:spcAft>
            </a:pPr>
            <a:endParaRPr lang="en-US" sz="24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400" dirty="0">
                <a:latin typeface="Calibri" panose="020F0502020204030204" pitchFamily="34" charset="0"/>
                <a:cs typeface="Calibri" panose="020F0502020204030204" pitchFamily="34" charset="0"/>
              </a:rPr>
              <a:t>The old familiar “grandchild in trouble” phone call scam has now been adapted to fit the COVID-19 outbreak and other familiar situations.  In this version of the scam, a crook will call a senior, pretending to be a grandchild or other young relative.  The crook will then say to the senior, “It is me and I need help from grandma/grandpa, I am sick in a hospital with COVID-19 and I cannot be treated or given medication unless you send money to me”.  Of course, there is no sick grandchild or young relative, and the crook is simply hoping that grandma/grandpa will be frightened and will then wire money or give out credit card info on the phone.   </a:t>
            </a:r>
          </a:p>
        </p:txBody>
      </p:sp>
      <p:pic>
        <p:nvPicPr>
          <p:cNvPr id="11" name="Picture 10">
            <a:extLst>
              <a:ext uri="{FF2B5EF4-FFF2-40B4-BE49-F238E27FC236}">
                <a16:creationId xmlns:a16="http://schemas.microsoft.com/office/drawing/2014/main" id="{501FFFAE-6E63-49AD-AEF5-B71380481F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12" name="Date Placeholder 3">
            <a:extLst>
              <a:ext uri="{FF2B5EF4-FFF2-40B4-BE49-F238E27FC236}">
                <a16:creationId xmlns:a16="http://schemas.microsoft.com/office/drawing/2014/main" id="{84F45E8C-B5AD-45A2-BF66-D9914E4A8521}"/>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Tree>
    <p:extLst>
      <p:ext uri="{BB962C8B-B14F-4D97-AF65-F5344CB8AC3E}">
        <p14:creationId xmlns:p14="http://schemas.microsoft.com/office/powerpoint/2010/main" val="2498163224"/>
      </p:ext>
    </p:extLst>
  </p:cSld>
  <p:clrMapOvr>
    <a:masterClrMapping/>
  </p:clrMapOvr>
  <p:transition spd="slow" advTm="65453">
    <p:push/>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647701" y="510211"/>
            <a:ext cx="9985133" cy="1200329"/>
          </a:xfrm>
          <a:prstGeom prst="rect">
            <a:avLst/>
          </a:prstGeom>
          <a:noFill/>
        </p:spPr>
        <p:txBody>
          <a:bodyPr wrap="square" rtlCol="0">
            <a:spAutoFit/>
          </a:bodyPr>
          <a:lstStyle/>
          <a:p>
            <a:r>
              <a:rPr lang="en-US" sz="3600" b="1" dirty="0">
                <a:latin typeface="Calibri" panose="020F0502020204030204" pitchFamily="34" charset="0"/>
                <a:cs typeface="Calibri" panose="020F0502020204030204" pitchFamily="34" charset="0"/>
              </a:rPr>
              <a:t>More Examples Of Recent Scams And Fraud (cont’d)</a:t>
            </a: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396040" y="6400524"/>
              <a:ext cx="661147" cy="356123"/>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17</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2" name="TextBox 1">
            <a:extLst>
              <a:ext uri="{FF2B5EF4-FFF2-40B4-BE49-F238E27FC236}">
                <a16:creationId xmlns:a16="http://schemas.microsoft.com/office/drawing/2014/main" id="{F1DB3442-EC97-4F53-8C1B-EDD827DC6CD3}"/>
              </a:ext>
            </a:extLst>
          </p:cNvPr>
          <p:cNvSpPr txBox="1"/>
          <p:nvPr/>
        </p:nvSpPr>
        <p:spPr>
          <a:xfrm>
            <a:off x="727367" y="1983749"/>
            <a:ext cx="10761252" cy="4355038"/>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US" sz="2400" dirty="0">
                <a:latin typeface="Calibri" panose="020F0502020204030204" pitchFamily="34" charset="0"/>
                <a:cs typeface="Calibri" panose="020F0502020204030204" pitchFamily="34" charset="0"/>
              </a:rPr>
              <a:t>Unsolicited phone, text, email, or US Mail requests for charitable donations to fraudulent charitable organizations claiming to be providing help to people or even animals in need.  Charitable organizations that are properly operating in the State of Washington can be verified through the Secretary of State’s office at </a:t>
            </a:r>
            <a:r>
              <a:rPr lang="en-US" sz="2400" b="1" dirty="0">
                <a:latin typeface="Calibri" panose="020F0502020204030204" pitchFamily="34" charset="0"/>
                <a:cs typeface="Calibri" panose="020F0502020204030204" pitchFamily="34" charset="0"/>
              </a:rPr>
              <a:t>(360) 725-0378 </a:t>
            </a:r>
            <a:r>
              <a:rPr lang="en-US" sz="2400" dirty="0">
                <a:latin typeface="Calibri" panose="020F0502020204030204" pitchFamily="34" charset="0"/>
                <a:cs typeface="Calibri" panose="020F0502020204030204" pitchFamily="34" charset="0"/>
              </a:rPr>
              <a:t>or </a:t>
            </a:r>
            <a:r>
              <a:rPr lang="en-US" sz="2400" b="1" dirty="0">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www.sos.wa.gov</a:t>
            </a:r>
            <a:r>
              <a:rPr lang="en-US" sz="2400" dirty="0">
                <a:latin typeface="Calibri" panose="020F0502020204030204" pitchFamily="34" charset="0"/>
                <a:cs typeface="Calibri" panose="020F0502020204030204" pitchFamily="34" charset="0"/>
              </a:rPr>
              <a:t>.  </a:t>
            </a:r>
          </a:p>
          <a:p>
            <a:pPr marL="342900" indent="-342900">
              <a:spcAft>
                <a:spcPts val="600"/>
              </a:spcAft>
              <a:buFont typeface="Arial" panose="020B0604020202020204" pitchFamily="34" charset="0"/>
              <a:buChar char="•"/>
            </a:pPr>
            <a:r>
              <a:rPr lang="en-US" sz="2400" dirty="0">
                <a:latin typeface="Calibri" panose="020F0502020204030204" pitchFamily="34" charset="0"/>
                <a:cs typeface="Calibri" panose="020F0502020204030204" pitchFamily="34" charset="0"/>
              </a:rPr>
              <a:t>Sweetheart scams often occur on the computer through popup malware, email contacts, or through online dating sites.  Scammers often portray themselves as overseas royalty, US military personnel,  oil field workers, or flight attendants.</a:t>
            </a:r>
          </a:p>
          <a:p>
            <a:pPr marL="342900" indent="-342900">
              <a:spcAft>
                <a:spcPts val="600"/>
              </a:spcAft>
              <a:buFont typeface="Arial" panose="020B0604020202020204" pitchFamily="34" charset="0"/>
              <a:buChar char="•"/>
            </a:pPr>
            <a:r>
              <a:rPr lang="en-US" sz="2400" dirty="0">
                <a:latin typeface="Calibri" panose="020F0502020204030204" pitchFamily="34" charset="0"/>
                <a:cs typeface="Calibri" panose="020F0502020204030204" pitchFamily="34" charset="0"/>
              </a:rPr>
              <a:t>Victims become convinced that the scammers truly love them.  </a:t>
            </a:r>
          </a:p>
          <a:p>
            <a:pPr marL="342900" indent="-342900">
              <a:buFont typeface="Arial" panose="020B0604020202020204" pitchFamily="34" charset="0"/>
              <a:buChar char="•"/>
            </a:pPr>
            <a:endParaRPr lang="en-US" sz="2400" dirty="0"/>
          </a:p>
          <a:p>
            <a:endParaRPr lang="en-US" dirty="0"/>
          </a:p>
        </p:txBody>
      </p:sp>
      <p:pic>
        <p:nvPicPr>
          <p:cNvPr id="11" name="Picture 10">
            <a:extLst>
              <a:ext uri="{FF2B5EF4-FFF2-40B4-BE49-F238E27FC236}">
                <a16:creationId xmlns:a16="http://schemas.microsoft.com/office/drawing/2014/main" id="{E3A2BD39-FC74-4393-9A47-D66487DFA7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12" name="Date Placeholder 3">
            <a:extLst>
              <a:ext uri="{FF2B5EF4-FFF2-40B4-BE49-F238E27FC236}">
                <a16:creationId xmlns:a16="http://schemas.microsoft.com/office/drawing/2014/main" id="{A825605D-8510-43F9-A031-5BC670EF7B51}"/>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Tree>
    <p:extLst>
      <p:ext uri="{BB962C8B-B14F-4D97-AF65-F5344CB8AC3E}">
        <p14:creationId xmlns:p14="http://schemas.microsoft.com/office/powerpoint/2010/main" val="794567112"/>
      </p:ext>
    </p:extLst>
  </p:cSld>
  <p:clrMapOvr>
    <a:masterClrMapping/>
  </p:clrMapOvr>
  <p:transition spd="slow" advTm="34597">
    <p:push/>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07325915-81C9-A06A-CF1A-45F51E947549}"/>
              </a:ext>
            </a:extLst>
          </p:cNvPr>
          <p:cNvGrpSpPr/>
          <p:nvPr/>
        </p:nvGrpSpPr>
        <p:grpSpPr>
          <a:xfrm>
            <a:off x="9918038" y="6180002"/>
            <a:ext cx="2133600" cy="562947"/>
            <a:chOff x="10058400" y="6295053"/>
            <a:chExt cx="2133600" cy="562947"/>
          </a:xfrm>
          <a:solidFill>
            <a:srgbClr val="285A83"/>
          </a:solidFill>
        </p:grpSpPr>
        <p:sp>
          <p:nvSpPr>
            <p:cNvPr id="6" name="Rectangle 5">
              <a:extLst>
                <a:ext uri="{FF2B5EF4-FFF2-40B4-BE49-F238E27FC236}">
                  <a16:creationId xmlns:a16="http://schemas.microsoft.com/office/drawing/2014/main" id="{1FB1F9AF-B17F-8C73-7384-E3864ADECF3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8/17/23</a:t>
              </a:r>
            </a:p>
          </p:txBody>
        </p:sp>
        <p:sp>
          <p:nvSpPr>
            <p:cNvPr id="7" name="Slide Number Placeholder 5">
              <a:extLst>
                <a:ext uri="{FF2B5EF4-FFF2-40B4-BE49-F238E27FC236}">
                  <a16:creationId xmlns:a16="http://schemas.microsoft.com/office/drawing/2014/main" id="{8842640F-7FAF-80B0-4083-6FAEE5FDFB9B}"/>
                </a:ext>
              </a:extLst>
            </p:cNvPr>
            <p:cNvSpPr txBox="1">
              <a:spLocks/>
            </p:cNvSpPr>
            <p:nvPr/>
          </p:nvSpPr>
          <p:spPr>
            <a:xfrm>
              <a:off x="11342914" y="6400524"/>
              <a:ext cx="714273" cy="373008"/>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18</a:t>
              </a:fld>
              <a:endParaRPr lang="en-US" sz="1100" dirty="0">
                <a:solidFill>
                  <a:schemeClr val="tx1"/>
                </a:solidFill>
              </a:endParaRPr>
            </a:p>
          </p:txBody>
        </p:sp>
        <p:pic>
          <p:nvPicPr>
            <p:cNvPr id="8" name="Picture 7">
              <a:extLst>
                <a:ext uri="{FF2B5EF4-FFF2-40B4-BE49-F238E27FC236}">
                  <a16:creationId xmlns:a16="http://schemas.microsoft.com/office/drawing/2014/main" id="{7A0CB5B0-5D66-A238-7C64-39D2DA882E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9" name="Picture 8">
            <a:extLst>
              <a:ext uri="{FF2B5EF4-FFF2-40B4-BE49-F238E27FC236}">
                <a16:creationId xmlns:a16="http://schemas.microsoft.com/office/drawing/2014/main" id="{2C2C1BFC-FACF-6FF0-C3C0-C0033273EE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11" name="TextBox 10">
            <a:extLst>
              <a:ext uri="{FF2B5EF4-FFF2-40B4-BE49-F238E27FC236}">
                <a16:creationId xmlns:a16="http://schemas.microsoft.com/office/drawing/2014/main" id="{0FBDA634-57BB-FD4C-A399-83C2667ED8A9}"/>
              </a:ext>
            </a:extLst>
          </p:cNvPr>
          <p:cNvSpPr txBox="1"/>
          <p:nvPr/>
        </p:nvSpPr>
        <p:spPr>
          <a:xfrm>
            <a:off x="718456" y="435076"/>
            <a:ext cx="9100457" cy="646331"/>
          </a:xfrm>
          <a:prstGeom prst="rect">
            <a:avLst/>
          </a:prstGeom>
          <a:noFill/>
        </p:spPr>
        <p:txBody>
          <a:bodyPr wrap="square" rtlCol="0">
            <a:spAutoFit/>
          </a:bodyPr>
          <a:lstStyle/>
          <a:p>
            <a:r>
              <a:rPr lang="en-US" sz="3600" b="1" dirty="0">
                <a:latin typeface="Calibri" panose="020F0502020204030204" pitchFamily="34" charset="0"/>
                <a:cs typeface="Calibri" panose="020F0502020204030204" pitchFamily="34" charset="0"/>
              </a:rPr>
              <a:t>Sweetheart Scam Characteristics</a:t>
            </a:r>
            <a:endParaRPr lang="en-US" sz="3600" dirty="0"/>
          </a:p>
        </p:txBody>
      </p:sp>
      <p:sp>
        <p:nvSpPr>
          <p:cNvPr id="13" name="TextBox 12">
            <a:extLst>
              <a:ext uri="{FF2B5EF4-FFF2-40B4-BE49-F238E27FC236}">
                <a16:creationId xmlns:a16="http://schemas.microsoft.com/office/drawing/2014/main" id="{47B5A50E-BF8F-AEA7-B10E-5EDC75816FBF}"/>
              </a:ext>
            </a:extLst>
          </p:cNvPr>
          <p:cNvSpPr txBox="1"/>
          <p:nvPr/>
        </p:nvSpPr>
        <p:spPr>
          <a:xfrm>
            <a:off x="870856" y="1269068"/>
            <a:ext cx="10450287" cy="5016758"/>
          </a:xfrm>
          <a:prstGeom prst="rect">
            <a:avLst/>
          </a:prstGeom>
          <a:noFill/>
        </p:spPr>
        <p:txBody>
          <a:bodyPr wrap="square" rtlCol="0">
            <a:spAutoFit/>
          </a:bodyPr>
          <a:lstStyle/>
          <a:p>
            <a:pPr marL="631825" indent="-631825">
              <a:spcBef>
                <a:spcPts val="600"/>
              </a:spcBef>
              <a:spcAft>
                <a:spcPts val="600"/>
              </a:spcAft>
              <a:buFont typeface="+mj-lt"/>
              <a:buAutoNum type="arabicPeriod"/>
            </a:pPr>
            <a:r>
              <a:rPr lang="en-US" sz="2800" dirty="0">
                <a:latin typeface="Calibri" panose="020F0502020204030204" pitchFamily="34" charset="0"/>
                <a:cs typeface="Calibri" panose="020F0502020204030204" pitchFamily="34" charset="0"/>
              </a:rPr>
              <a:t>Build rapport (they discuss things in common)</a:t>
            </a:r>
          </a:p>
          <a:p>
            <a:pPr marL="631825" indent="-631825">
              <a:spcBef>
                <a:spcPts val="600"/>
              </a:spcBef>
              <a:spcAft>
                <a:spcPts val="600"/>
              </a:spcAft>
              <a:buFont typeface="+mj-lt"/>
              <a:buAutoNum type="arabicPeriod"/>
            </a:pPr>
            <a:r>
              <a:rPr lang="en-US" sz="2800" dirty="0">
                <a:latin typeface="Calibri" panose="020F0502020204030204" pitchFamily="34" charset="0"/>
                <a:cs typeface="Calibri" panose="020F0502020204030204" pitchFamily="34" charset="0"/>
              </a:rPr>
              <a:t>Gain trust (victim and scammer share their secrets)</a:t>
            </a:r>
          </a:p>
          <a:p>
            <a:pPr marL="631825" indent="-631825">
              <a:spcBef>
                <a:spcPts val="600"/>
              </a:spcBef>
              <a:spcAft>
                <a:spcPts val="600"/>
              </a:spcAft>
              <a:buFont typeface="+mj-lt"/>
              <a:buAutoNum type="arabicPeriod"/>
            </a:pPr>
            <a:r>
              <a:rPr lang="en-US" sz="2800" dirty="0">
                <a:latin typeface="Calibri" panose="020F0502020204030204" pitchFamily="34" charset="0"/>
                <a:cs typeface="Calibri" panose="020F0502020204030204" pitchFamily="34" charset="0"/>
              </a:rPr>
              <a:t>Build relationship (victim becomes the ideal partner and sees the scammer as the same)</a:t>
            </a:r>
          </a:p>
          <a:p>
            <a:pPr marL="631825" indent="-631825">
              <a:spcBef>
                <a:spcPts val="600"/>
              </a:spcBef>
              <a:spcAft>
                <a:spcPts val="600"/>
              </a:spcAft>
              <a:buFont typeface="+mj-lt"/>
              <a:buAutoNum type="arabicPeriod"/>
            </a:pPr>
            <a:r>
              <a:rPr lang="en-US" sz="2800" dirty="0">
                <a:latin typeface="Calibri" panose="020F0502020204030204" pitchFamily="34" charset="0"/>
                <a:cs typeface="Calibri" panose="020F0502020204030204" pitchFamily="34" charset="0"/>
              </a:rPr>
              <a:t>Establish plans for the future (victim and scammer make plans to be together)</a:t>
            </a:r>
          </a:p>
          <a:p>
            <a:pPr marL="631825" indent="-631825">
              <a:spcBef>
                <a:spcPts val="600"/>
              </a:spcBef>
              <a:spcAft>
                <a:spcPts val="600"/>
              </a:spcAft>
              <a:buFont typeface="+mj-lt"/>
              <a:buAutoNum type="arabicPeriod"/>
            </a:pPr>
            <a:r>
              <a:rPr lang="en-US" sz="2800" dirty="0">
                <a:latin typeface="Calibri" panose="020F0502020204030204" pitchFamily="34" charset="0"/>
                <a:cs typeface="Calibri" panose="020F0502020204030204" pitchFamily="34" charset="0"/>
              </a:rPr>
              <a:t>Request financial assistance to make future plans happen (usually in context of a complex situation that requires victim to provide money to the scammer to resolve a legal issue so that the scammer can travel to meet the victim)</a:t>
            </a:r>
            <a:endParaRPr lang="en-US" dirty="0"/>
          </a:p>
        </p:txBody>
      </p:sp>
    </p:spTree>
    <p:extLst>
      <p:ext uri="{BB962C8B-B14F-4D97-AF65-F5344CB8AC3E}">
        <p14:creationId xmlns:p14="http://schemas.microsoft.com/office/powerpoint/2010/main" val="27037137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1D7B28F-10B8-4E0D-AB5D-EFA0C500414E}"/>
              </a:ext>
            </a:extLst>
          </p:cNvPr>
          <p:cNvSpPr>
            <a:spLocks noGrp="1"/>
          </p:cNvSpPr>
          <p:nvPr>
            <p:ph type="subTitle" idx="1"/>
          </p:nvPr>
        </p:nvSpPr>
        <p:spPr>
          <a:xfrm>
            <a:off x="533397" y="970381"/>
            <a:ext cx="10700659" cy="5563569"/>
          </a:xfrm>
        </p:spPr>
        <p:txBody>
          <a:bodyPr>
            <a:normAutofit fontScale="92500"/>
          </a:bodyPr>
          <a:lstStyle/>
          <a:p>
            <a:pPr marL="739775" indent="-511175" algn="l">
              <a:lnSpc>
                <a:spcPct val="100000"/>
              </a:lnSpc>
              <a:spcBef>
                <a:spcPts val="0"/>
              </a:spcBef>
              <a:spcAft>
                <a:spcPts val="600"/>
              </a:spcAft>
              <a:buFont typeface="Arial" panose="020B0604020202020204" pitchFamily="34" charset="0"/>
              <a:buChar char="•"/>
            </a:pPr>
            <a:r>
              <a:rPr lang="en-US" dirty="0"/>
              <a:t>WA Cares is another term used to describe the Washington Long-Term Care Trust Act.</a:t>
            </a:r>
          </a:p>
          <a:p>
            <a:pPr marL="739775" indent="-511175" algn="l">
              <a:lnSpc>
                <a:spcPct val="100000"/>
              </a:lnSpc>
              <a:spcBef>
                <a:spcPts val="0"/>
              </a:spcBef>
              <a:spcAft>
                <a:spcPts val="600"/>
              </a:spcAft>
              <a:buFont typeface="Arial" panose="020B0604020202020204" pitchFamily="34" charset="0"/>
              <a:buChar char="•"/>
            </a:pPr>
            <a:r>
              <a:rPr lang="en-US" dirty="0"/>
              <a:t>WA Cares is a first-in-the-nation program that ensures working Washingtonians can access affordable long-term care coverage.</a:t>
            </a:r>
          </a:p>
          <a:p>
            <a:pPr marL="739775" indent="-511175" algn="l">
              <a:lnSpc>
                <a:spcPct val="100000"/>
              </a:lnSpc>
              <a:spcBef>
                <a:spcPts val="0"/>
              </a:spcBef>
              <a:spcAft>
                <a:spcPts val="600"/>
              </a:spcAft>
              <a:buFont typeface="Arial" panose="020B0604020202020204" pitchFamily="34" charset="0"/>
              <a:buChar char="•"/>
            </a:pPr>
            <a:r>
              <a:rPr lang="en-US" dirty="0"/>
              <a:t>Workers began contributing to the WA Cares Fund on July 1, 2023.</a:t>
            </a:r>
          </a:p>
          <a:p>
            <a:pPr marL="739775" indent="-511175" algn="l">
              <a:lnSpc>
                <a:spcPct val="100000"/>
              </a:lnSpc>
              <a:spcBef>
                <a:spcPts val="0"/>
              </a:spcBef>
              <a:spcAft>
                <a:spcPts val="600"/>
              </a:spcAft>
              <a:buFont typeface="Arial" panose="020B0604020202020204" pitchFamily="34" charset="0"/>
              <a:buChar char="•"/>
            </a:pPr>
            <a:r>
              <a:rPr lang="en-US" dirty="0"/>
              <a:t>Workers contribute 0.58% of each paycheck to the WA Cares Fund.</a:t>
            </a:r>
          </a:p>
          <a:p>
            <a:pPr marL="739775" indent="-511175" algn="l">
              <a:lnSpc>
                <a:spcPct val="100000"/>
              </a:lnSpc>
              <a:spcBef>
                <a:spcPts val="0"/>
              </a:spcBef>
              <a:spcAft>
                <a:spcPts val="600"/>
              </a:spcAft>
              <a:buFont typeface="Arial" panose="020B0604020202020204" pitchFamily="34" charset="0"/>
              <a:buChar char="•"/>
            </a:pPr>
            <a:r>
              <a:rPr lang="en-US" dirty="0"/>
              <a:t>Benefits totaling $36,500 per person will NOT BE AVAILABLE until July 1, 2026, at the earliest, and then only for active workers who paid into the WA Cares Fund for three consecutive years.</a:t>
            </a:r>
          </a:p>
          <a:p>
            <a:pPr marL="739775" indent="-511175" algn="l">
              <a:lnSpc>
                <a:spcPct val="100000"/>
              </a:lnSpc>
              <a:spcBef>
                <a:spcPts val="0"/>
              </a:spcBef>
              <a:spcAft>
                <a:spcPts val="300"/>
              </a:spcAft>
              <a:buFont typeface="Arial" panose="020B0604020202020204" pitchFamily="34" charset="0"/>
              <a:buChar char="•"/>
            </a:pPr>
            <a:r>
              <a:rPr lang="en-US" dirty="0"/>
              <a:t>People who are not actively working are NOT ELIGIBLE for WA Cares benefits, including current retired seniors and current disabled adults.</a:t>
            </a:r>
          </a:p>
          <a:p>
            <a:pPr algn="l">
              <a:lnSpc>
                <a:spcPct val="100000"/>
              </a:lnSpc>
              <a:spcBef>
                <a:spcPts val="0"/>
              </a:spcBef>
              <a:spcAft>
                <a:spcPts val="300"/>
              </a:spcAft>
            </a:pPr>
            <a:endParaRPr lang="en-US" sz="1500" dirty="0"/>
          </a:p>
          <a:p>
            <a:pPr marL="228600" algn="just">
              <a:lnSpc>
                <a:spcPct val="100000"/>
              </a:lnSpc>
              <a:spcBef>
                <a:spcPts val="0"/>
              </a:spcBef>
              <a:spcAft>
                <a:spcPts val="300"/>
              </a:spcAft>
            </a:pPr>
            <a:r>
              <a:rPr lang="en-US" dirty="0"/>
              <a:t>DO NOT FALL PREY TO SCAMS/FRAUD ABOUT WA CARES!  THERE ARE NO SIGNUPS OR BUY-INS FOR THIS PROGRAM!  THE PAYROLL DEDUCTION FOR WORKERS IS A STATE REQUIREMENT OF THEIR EMPLOYERS! </a:t>
            </a:r>
          </a:p>
        </p:txBody>
      </p:sp>
      <p:sp>
        <p:nvSpPr>
          <p:cNvPr id="4" name="Rectangle 3">
            <a:extLst>
              <a:ext uri="{FF2B5EF4-FFF2-40B4-BE49-F238E27FC236}">
                <a16:creationId xmlns:a16="http://schemas.microsoft.com/office/drawing/2014/main" id="{E531E641-0FA3-48F1-A9B0-2A665584B582}"/>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735C4873-221D-4589-96D3-B354D66B19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solidFill>
            <a:srgbClr val="285A83"/>
          </a:solidFill>
        </p:spPr>
      </p:pic>
      <p:pic>
        <p:nvPicPr>
          <p:cNvPr id="6" name="Picture 5">
            <a:extLst>
              <a:ext uri="{FF2B5EF4-FFF2-40B4-BE49-F238E27FC236}">
                <a16:creationId xmlns:a16="http://schemas.microsoft.com/office/drawing/2014/main" id="{40BADCBF-5664-4C75-B3D3-5711E49EDB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7" name="TextBox 6">
            <a:extLst>
              <a:ext uri="{FF2B5EF4-FFF2-40B4-BE49-F238E27FC236}">
                <a16:creationId xmlns:a16="http://schemas.microsoft.com/office/drawing/2014/main" id="{48BF8682-D85C-4852-9901-FC306D02AA2F}"/>
              </a:ext>
            </a:extLst>
          </p:cNvPr>
          <p:cNvSpPr txBox="1"/>
          <p:nvPr/>
        </p:nvSpPr>
        <p:spPr>
          <a:xfrm>
            <a:off x="504054" y="324050"/>
            <a:ext cx="9184231" cy="646331"/>
          </a:xfrm>
          <a:prstGeom prst="rect">
            <a:avLst/>
          </a:prstGeom>
          <a:noFill/>
        </p:spPr>
        <p:txBody>
          <a:bodyPr wrap="square" rtlCol="0">
            <a:spAutoFit/>
          </a:bodyPr>
          <a:lstStyle/>
          <a:p>
            <a:r>
              <a:rPr lang="en-US" sz="3600" b="1" dirty="0">
                <a:latin typeface="Calibri" panose="020F0502020204030204" pitchFamily="34" charset="0"/>
                <a:cs typeface="Calibri" panose="020F0502020204030204" pitchFamily="34" charset="0"/>
              </a:rPr>
              <a:t>A Word About WA Cares To Avoid Scams/Fraud</a:t>
            </a:r>
          </a:p>
        </p:txBody>
      </p:sp>
      <p:sp>
        <p:nvSpPr>
          <p:cNvPr id="11" name="Slide Number Placeholder 5">
            <a:extLst>
              <a:ext uri="{FF2B5EF4-FFF2-40B4-BE49-F238E27FC236}">
                <a16:creationId xmlns:a16="http://schemas.microsoft.com/office/drawing/2014/main" id="{ADD7C093-F495-462A-84E3-D8A5E19149E7}"/>
              </a:ext>
            </a:extLst>
          </p:cNvPr>
          <p:cNvSpPr txBox="1">
            <a:spLocks/>
          </p:cNvSpPr>
          <p:nvPr/>
        </p:nvSpPr>
        <p:spPr>
          <a:xfrm>
            <a:off x="10972800" y="6391522"/>
            <a:ext cx="1084387" cy="365125"/>
          </a:xfrm>
          <a:prstGeom prst="rect">
            <a:avLst/>
          </a:prstGeom>
          <a:solidFill>
            <a:srgbClr val="285A83"/>
          </a:solid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19</a:t>
            </a:fld>
            <a:endParaRPr lang="en-US" sz="1100" dirty="0">
              <a:solidFill>
                <a:schemeClr val="tx1"/>
              </a:solidFill>
            </a:endParaRPr>
          </a:p>
        </p:txBody>
      </p:sp>
      <p:sp>
        <p:nvSpPr>
          <p:cNvPr id="12" name="Date Placeholder 3">
            <a:extLst>
              <a:ext uri="{FF2B5EF4-FFF2-40B4-BE49-F238E27FC236}">
                <a16:creationId xmlns:a16="http://schemas.microsoft.com/office/drawing/2014/main" id="{52CC3195-F335-4A59-B24A-75A39685DDA7}"/>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Tree>
    <p:extLst>
      <p:ext uri="{BB962C8B-B14F-4D97-AF65-F5344CB8AC3E}">
        <p14:creationId xmlns:p14="http://schemas.microsoft.com/office/powerpoint/2010/main" val="934477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923689" y="545681"/>
            <a:ext cx="9194238" cy="7909858"/>
          </a:xfrm>
          <a:prstGeom prst="rect">
            <a:avLst/>
          </a:prstGeom>
          <a:noFill/>
        </p:spPr>
        <p:txBody>
          <a:bodyPr wrap="square" rtlCol="0">
            <a:spAutoFit/>
          </a:bodyPr>
          <a:lstStyle/>
          <a:p>
            <a:r>
              <a:rPr lang="en-US" sz="3600" b="1" dirty="0">
                <a:latin typeface="Calibri" panose="020F0502020204030204" pitchFamily="34" charset="0"/>
                <a:cs typeface="Calibri" panose="020F0502020204030204" pitchFamily="34" charset="0"/>
              </a:rPr>
              <a:t>A Summary Of Today’s Presentation</a:t>
            </a:r>
          </a:p>
          <a:p>
            <a:endParaRPr lang="en-US" sz="3200" cap="all" dirty="0">
              <a:latin typeface="+mj-lt"/>
              <a:ea typeface="Last Cake" pitchFamily="2" charset="-128"/>
              <a:cs typeface="Last Cake" pitchFamily="2" charset="-128"/>
            </a:endParaRPr>
          </a:p>
          <a:p>
            <a:pPr marL="685800" indent="-685800">
              <a:buFont typeface="+mj-lt"/>
              <a:buAutoNum type="arabicPeriod"/>
            </a:pPr>
            <a:r>
              <a:rPr lang="en-US" sz="2800" dirty="0">
                <a:latin typeface="Calibri" panose="020F0502020204030204" pitchFamily="34" charset="0"/>
                <a:ea typeface="Last Cake" pitchFamily="2" charset="-128"/>
                <a:cs typeface="Calibri" panose="020F0502020204030204" pitchFamily="34" charset="0"/>
              </a:rPr>
              <a:t>Upcoming public events of interest</a:t>
            </a:r>
          </a:p>
          <a:p>
            <a:pPr marL="685800" indent="-685800">
              <a:buFont typeface="+mj-lt"/>
              <a:buAutoNum type="arabicPeriod"/>
            </a:pPr>
            <a:r>
              <a:rPr lang="en-US" sz="2800" dirty="0">
                <a:latin typeface="Calibri" panose="020F0502020204030204" pitchFamily="34" charset="0"/>
                <a:ea typeface="Last Cake" pitchFamily="2" charset="-128"/>
                <a:cs typeface="Calibri" panose="020F0502020204030204" pitchFamily="34" charset="0"/>
              </a:rPr>
              <a:t>Planning safety at home</a:t>
            </a:r>
          </a:p>
          <a:p>
            <a:pPr marL="685800" indent="-685800">
              <a:buFont typeface="+mj-lt"/>
              <a:buAutoNum type="arabicPeriod"/>
            </a:pPr>
            <a:r>
              <a:rPr lang="en-US" sz="2800" dirty="0">
                <a:latin typeface="Calibri" panose="020F0502020204030204" pitchFamily="34" charset="0"/>
                <a:ea typeface="Last Cake" pitchFamily="2" charset="-128"/>
                <a:cs typeface="Calibri" panose="020F0502020204030204" pitchFamily="34" charset="0"/>
              </a:rPr>
              <a:t>Taking a quiz together to test our skills</a:t>
            </a:r>
          </a:p>
          <a:p>
            <a:pPr marL="685800" indent="-685800">
              <a:buFont typeface="+mj-lt"/>
              <a:buAutoNum type="arabicPeriod"/>
            </a:pPr>
            <a:r>
              <a:rPr lang="en-US" sz="2800" dirty="0">
                <a:latin typeface="Calibri" panose="020F0502020204030204" pitchFamily="34" charset="0"/>
                <a:ea typeface="Last Cake" pitchFamily="2" charset="-128"/>
                <a:cs typeface="Calibri" panose="020F0502020204030204" pitchFamily="34" charset="0"/>
              </a:rPr>
              <a:t>Knowing the targets of scams / fraud / identity theft</a:t>
            </a:r>
          </a:p>
          <a:p>
            <a:pPr marL="685800" indent="-685800">
              <a:buFont typeface="+mj-lt"/>
              <a:buAutoNum type="arabicPeriod"/>
            </a:pPr>
            <a:r>
              <a:rPr lang="en-US" sz="2800" dirty="0">
                <a:latin typeface="Calibri" panose="020F0502020204030204" pitchFamily="34" charset="0"/>
                <a:ea typeface="Last Cake" pitchFamily="2" charset="-128"/>
                <a:cs typeface="Calibri" panose="020F0502020204030204" pitchFamily="34" charset="0"/>
              </a:rPr>
              <a:t>The importance of protecting personal information</a:t>
            </a:r>
          </a:p>
          <a:p>
            <a:pPr marL="685800" indent="-685800">
              <a:buFont typeface="+mj-lt"/>
              <a:buAutoNum type="arabicPeriod"/>
            </a:pPr>
            <a:r>
              <a:rPr lang="en-US" sz="2800" dirty="0">
                <a:latin typeface="Calibri" panose="020F0502020204030204" pitchFamily="34" charset="0"/>
                <a:ea typeface="Last Cake" pitchFamily="2" charset="-128"/>
                <a:cs typeface="Calibri" panose="020F0502020204030204" pitchFamily="34" charset="0"/>
              </a:rPr>
              <a:t>Understanding opportunity / availability / response</a:t>
            </a:r>
          </a:p>
          <a:p>
            <a:pPr marL="685800" indent="-685800">
              <a:buFont typeface="+mj-lt"/>
              <a:buAutoNum type="arabicPeriod"/>
            </a:pPr>
            <a:r>
              <a:rPr lang="en-US" sz="2800" dirty="0">
                <a:latin typeface="Calibri" panose="020F0502020204030204" pitchFamily="34" charset="0"/>
                <a:ea typeface="Last Cake" pitchFamily="2" charset="-128"/>
                <a:cs typeface="Calibri" panose="020F0502020204030204" pitchFamily="34" charset="0"/>
              </a:rPr>
              <a:t>Common methods that scammers use</a:t>
            </a:r>
          </a:p>
          <a:p>
            <a:pPr marL="685800" indent="-685800">
              <a:buFont typeface="+mj-lt"/>
              <a:buAutoNum type="arabicPeriod"/>
            </a:pPr>
            <a:r>
              <a:rPr lang="en-US" sz="2800" dirty="0">
                <a:latin typeface="Calibri" panose="020F0502020204030204" pitchFamily="34" charset="0"/>
                <a:ea typeface="Last Cake" pitchFamily="2" charset="-128"/>
                <a:cs typeface="Calibri" panose="020F0502020204030204" pitchFamily="34" charset="0"/>
              </a:rPr>
              <a:t>Sweetheart scams explained</a:t>
            </a:r>
          </a:p>
          <a:p>
            <a:pPr marL="685800" indent="-685800">
              <a:buFont typeface="+mj-lt"/>
              <a:buAutoNum type="arabicPeriod"/>
            </a:pPr>
            <a:r>
              <a:rPr lang="en-US" sz="2800" dirty="0">
                <a:latin typeface="Calibri" panose="020F0502020204030204" pitchFamily="34" charset="0"/>
                <a:ea typeface="Last Cake" pitchFamily="2" charset="-128"/>
                <a:cs typeface="Calibri" panose="020F0502020204030204" pitchFamily="34" charset="0"/>
              </a:rPr>
              <a:t>Understanding and avoiding scams / fraud online</a:t>
            </a:r>
          </a:p>
          <a:p>
            <a:pPr marL="685800" indent="-685800">
              <a:buFont typeface="+mj-lt"/>
              <a:buAutoNum type="arabicPeriod"/>
            </a:pPr>
            <a:r>
              <a:rPr lang="en-US" sz="2800" dirty="0">
                <a:latin typeface="Calibri" panose="020F0502020204030204" pitchFamily="34" charset="0"/>
                <a:ea typeface="Last Cake" pitchFamily="2" charset="-128"/>
                <a:cs typeface="Calibri" panose="020F0502020204030204" pitchFamily="34" charset="0"/>
              </a:rPr>
              <a:t>How to recover if you are a victim</a:t>
            </a:r>
          </a:p>
          <a:p>
            <a:pPr marL="514350" indent="-514350">
              <a:buFont typeface="+mj-lt"/>
              <a:buAutoNum type="arabicPeriod"/>
            </a:pPr>
            <a:endParaRPr lang="en-US" sz="3200" dirty="0">
              <a:latin typeface="Calibri" panose="020F0502020204030204" pitchFamily="34" charset="0"/>
              <a:ea typeface="Last Cake" pitchFamily="2" charset="-128"/>
              <a:cs typeface="Calibri" panose="020F0502020204030204" pitchFamily="34" charset="0"/>
            </a:endParaRPr>
          </a:p>
          <a:p>
            <a:pPr marL="514350" indent="-514350">
              <a:buFont typeface="+mj-lt"/>
              <a:buAutoNum type="arabicPeriod"/>
            </a:pPr>
            <a:endParaRPr lang="en-US" sz="3200" dirty="0">
              <a:latin typeface="Calibri" panose="020F0502020204030204" pitchFamily="34" charset="0"/>
              <a:ea typeface="Last Cake" pitchFamily="2" charset="-128"/>
              <a:cs typeface="Calibri" panose="020F0502020204030204" pitchFamily="34" charset="0"/>
            </a:endParaRPr>
          </a:p>
          <a:p>
            <a:pPr marL="514350" indent="-514350">
              <a:buFont typeface="+mj-lt"/>
              <a:buAutoNum type="arabicPeriod"/>
            </a:pPr>
            <a:endParaRPr lang="en-US" sz="3200" dirty="0">
              <a:latin typeface="Calibri" panose="020F0502020204030204" pitchFamily="34" charset="0"/>
              <a:ea typeface="Last Cake" pitchFamily="2" charset="-128"/>
              <a:cs typeface="Calibri" panose="020F0502020204030204" pitchFamily="34" charset="0"/>
            </a:endParaRPr>
          </a:p>
          <a:p>
            <a:pPr marL="514350" indent="-514350">
              <a:buFont typeface="+mj-lt"/>
              <a:buAutoNum type="arabicPeriod"/>
            </a:pPr>
            <a:endParaRPr lang="en-US" sz="3200" dirty="0">
              <a:latin typeface="Calibri" panose="020F0502020204030204" pitchFamily="34" charset="0"/>
              <a:ea typeface="Last Cake" pitchFamily="2" charset="-128"/>
              <a:cs typeface="Calibri" panose="020F0502020204030204" pitchFamily="34" charset="0"/>
            </a:endParaRPr>
          </a:p>
          <a:p>
            <a:pPr marL="514350" indent="-514350">
              <a:buFont typeface="+mj-lt"/>
              <a:buAutoNum type="arabicPeriod"/>
            </a:pPr>
            <a:endParaRPr lang="en-US" sz="3200" dirty="0">
              <a:latin typeface="Calibri" panose="020F0502020204030204" pitchFamily="34" charset="0"/>
              <a:ea typeface="Last Cake" pitchFamily="2" charset="-128"/>
              <a:cs typeface="Calibri" panose="020F0502020204030204" pitchFamily="34" charset="0"/>
            </a:endParaRP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8C093292-AC66-42C9-BCD2-9AFDBC7BA5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6" name="Group 5">
            <a:extLst>
              <a:ext uri="{FF2B5EF4-FFF2-40B4-BE49-F238E27FC236}">
                <a16:creationId xmlns:a16="http://schemas.microsoft.com/office/drawing/2014/main" id="{413EA236-59EF-4D1C-BDB0-805A02F3DE73}"/>
              </a:ext>
            </a:extLst>
          </p:cNvPr>
          <p:cNvGrpSpPr/>
          <p:nvPr/>
        </p:nvGrpSpPr>
        <p:grpSpPr>
          <a:xfrm>
            <a:off x="10058400" y="6295053"/>
            <a:ext cx="2133600" cy="562947"/>
            <a:chOff x="10058400" y="6295053"/>
            <a:chExt cx="2133600" cy="562947"/>
          </a:xfrm>
        </p:grpSpPr>
        <p:sp>
          <p:nvSpPr>
            <p:cNvPr id="10" name="Rectangle 9">
              <a:extLst>
                <a:ext uri="{FF2B5EF4-FFF2-40B4-BE49-F238E27FC236}">
                  <a16:creationId xmlns:a16="http://schemas.microsoft.com/office/drawing/2014/main" id="{62D9B8A4-DBDD-4BEF-B868-5C6EF1217F24}"/>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ate Placeholder 3">
              <a:extLst>
                <a:ext uri="{FF2B5EF4-FFF2-40B4-BE49-F238E27FC236}">
                  <a16:creationId xmlns:a16="http://schemas.microsoft.com/office/drawing/2014/main" id="{35D33E60-2151-428E-8E97-812A352797C2}"/>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
          <p:nvSpPr>
            <p:cNvPr id="12" name="Slide Number Placeholder 5">
              <a:extLst>
                <a:ext uri="{FF2B5EF4-FFF2-40B4-BE49-F238E27FC236}">
                  <a16:creationId xmlns:a16="http://schemas.microsoft.com/office/drawing/2014/main" id="{0BEF3AC3-F8A2-42C6-9048-FFDB6B934178}"/>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a:t>
              </a:fld>
              <a:endParaRPr lang="en-US" sz="1100" dirty="0">
                <a:solidFill>
                  <a:schemeClr val="tx1"/>
                </a:solidFill>
              </a:endParaRPr>
            </a:p>
          </p:txBody>
        </p:sp>
        <p:pic>
          <p:nvPicPr>
            <p:cNvPr id="14" name="Picture 13">
              <a:extLst>
                <a:ext uri="{FF2B5EF4-FFF2-40B4-BE49-F238E27FC236}">
                  <a16:creationId xmlns:a16="http://schemas.microsoft.com/office/drawing/2014/main" id="{17E189E7-D892-41D9-B0B8-692A8FC5BC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622646454"/>
      </p:ext>
    </p:extLst>
  </p:cSld>
  <p:clrMapOvr>
    <a:masterClrMapping/>
  </p:clrMapOvr>
  <p:transition spd="slow" advTm="19140">
    <p:push/>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1D7B28F-10B8-4E0D-AB5D-EFA0C500414E}"/>
              </a:ext>
            </a:extLst>
          </p:cNvPr>
          <p:cNvSpPr>
            <a:spLocks noGrp="1"/>
          </p:cNvSpPr>
          <p:nvPr>
            <p:ph type="subTitle" idx="1"/>
          </p:nvPr>
        </p:nvSpPr>
        <p:spPr>
          <a:xfrm>
            <a:off x="874169" y="1565460"/>
            <a:ext cx="10048669" cy="4457879"/>
          </a:xfrm>
        </p:spPr>
        <p:txBody>
          <a:bodyPr>
            <a:normAutofit lnSpcReduction="10000"/>
          </a:bodyPr>
          <a:lstStyle/>
          <a:p>
            <a:pPr marL="342900" indent="-342900" algn="l">
              <a:lnSpc>
                <a:spcPct val="110000"/>
              </a:lnSpc>
              <a:spcBef>
                <a:spcPts val="0"/>
              </a:spcBef>
              <a:spcAft>
                <a:spcPts val="600"/>
              </a:spcAft>
              <a:buFont typeface="Arial" panose="020B0604020202020204" pitchFamily="34" charset="0"/>
              <a:buChar char="•"/>
            </a:pPr>
            <a:r>
              <a:rPr lang="en-US" dirty="0"/>
              <a:t>Electronic transactions and information gathering are now the norm and will only become more sophisticated in the future, due to the development of A.I. (artificial intelligence). </a:t>
            </a:r>
          </a:p>
          <a:p>
            <a:pPr marL="342900" indent="-342900" algn="l">
              <a:lnSpc>
                <a:spcPct val="110000"/>
              </a:lnSpc>
              <a:spcBef>
                <a:spcPts val="0"/>
              </a:spcBef>
              <a:spcAft>
                <a:spcPts val="600"/>
              </a:spcAft>
              <a:buFont typeface="Arial" panose="020B0604020202020204" pitchFamily="34" charset="0"/>
              <a:buChar char="•"/>
            </a:pPr>
            <a:r>
              <a:rPr lang="en-US" dirty="0"/>
              <a:t>Any internet connection leaves the user at risk of scams and fraud, whether on a home computer, tablet, laptop, or phone.</a:t>
            </a:r>
          </a:p>
          <a:p>
            <a:pPr marL="342900" indent="-342900" algn="l">
              <a:lnSpc>
                <a:spcPct val="110000"/>
              </a:lnSpc>
              <a:spcBef>
                <a:spcPts val="0"/>
              </a:spcBef>
              <a:spcAft>
                <a:spcPts val="600"/>
              </a:spcAft>
              <a:buFont typeface="Arial" panose="020B0604020202020204" pitchFamily="34" charset="0"/>
              <a:buChar char="•"/>
            </a:pPr>
            <a:r>
              <a:rPr lang="en-US" dirty="0"/>
              <a:t>Spoofing, spamming, cloning, account hacking, redirecting, spyware, malware, keystroke tracking, and camera hijacking are all methods to attack devices that we use.  </a:t>
            </a:r>
          </a:p>
          <a:p>
            <a:pPr marL="342900" indent="-342900" algn="l">
              <a:lnSpc>
                <a:spcPct val="110000"/>
              </a:lnSpc>
              <a:spcBef>
                <a:spcPts val="0"/>
              </a:spcBef>
              <a:spcAft>
                <a:spcPts val="600"/>
              </a:spcAft>
              <a:buFont typeface="Arial" panose="020B0604020202020204" pitchFamily="34" charset="0"/>
              <a:buChar char="•"/>
            </a:pPr>
            <a:r>
              <a:rPr lang="en-US" dirty="0"/>
              <a:t>Phishing, fake identities, fake websites, cookies, fraudulent links, malicious pop-ups, fake update requests, online extortion, are all methods to fool users into giving up personal information.  </a:t>
            </a:r>
          </a:p>
          <a:p>
            <a:pPr marL="342900" indent="-342900" algn="l">
              <a:lnSpc>
                <a:spcPct val="100000"/>
              </a:lnSpc>
              <a:spcBef>
                <a:spcPts val="0"/>
              </a:spcBef>
              <a:spcAft>
                <a:spcPts val="600"/>
              </a:spcAft>
              <a:buFont typeface="Arial" panose="020B0604020202020204" pitchFamily="34" charset="0"/>
              <a:buChar char="•"/>
            </a:pPr>
            <a:endParaRPr lang="en-US" dirty="0"/>
          </a:p>
          <a:p>
            <a:pPr algn="l">
              <a:lnSpc>
                <a:spcPct val="100000"/>
              </a:lnSpc>
              <a:spcBef>
                <a:spcPts val="0"/>
              </a:spcBef>
              <a:spcAft>
                <a:spcPts val="600"/>
              </a:spcAft>
            </a:pPr>
            <a:endParaRPr lang="en-US" dirty="0"/>
          </a:p>
        </p:txBody>
      </p:sp>
      <p:sp>
        <p:nvSpPr>
          <p:cNvPr id="4" name="Rectangle 3">
            <a:extLst>
              <a:ext uri="{FF2B5EF4-FFF2-40B4-BE49-F238E27FC236}">
                <a16:creationId xmlns:a16="http://schemas.microsoft.com/office/drawing/2014/main" id="{E531E641-0FA3-48F1-A9B0-2A665584B582}"/>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735C4873-221D-4589-96D3-B354D66B19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solidFill>
            <a:srgbClr val="285A83"/>
          </a:solidFill>
        </p:spPr>
      </p:pic>
      <p:pic>
        <p:nvPicPr>
          <p:cNvPr id="6" name="Picture 5">
            <a:extLst>
              <a:ext uri="{FF2B5EF4-FFF2-40B4-BE49-F238E27FC236}">
                <a16:creationId xmlns:a16="http://schemas.microsoft.com/office/drawing/2014/main" id="{40BADCBF-5664-4C75-B3D3-5711E49EDB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7" name="TextBox 6">
            <a:extLst>
              <a:ext uri="{FF2B5EF4-FFF2-40B4-BE49-F238E27FC236}">
                <a16:creationId xmlns:a16="http://schemas.microsoft.com/office/drawing/2014/main" id="{48BF8682-D85C-4852-9901-FC306D02AA2F}"/>
              </a:ext>
            </a:extLst>
          </p:cNvPr>
          <p:cNvSpPr txBox="1"/>
          <p:nvPr/>
        </p:nvSpPr>
        <p:spPr>
          <a:xfrm>
            <a:off x="874169" y="647416"/>
            <a:ext cx="9184231" cy="646331"/>
          </a:xfrm>
          <a:prstGeom prst="rect">
            <a:avLst/>
          </a:prstGeom>
          <a:noFill/>
        </p:spPr>
        <p:txBody>
          <a:bodyPr wrap="square" rtlCol="0">
            <a:spAutoFit/>
          </a:bodyPr>
          <a:lstStyle/>
          <a:p>
            <a:r>
              <a:rPr lang="en-US" sz="3600" b="1" dirty="0">
                <a:latin typeface="Calibri" panose="020F0502020204030204" pitchFamily="34" charset="0"/>
                <a:cs typeface="Calibri" panose="020F0502020204030204" pitchFamily="34" charset="0"/>
              </a:rPr>
              <a:t>Identifying Risks That We Encounter Online</a:t>
            </a:r>
          </a:p>
        </p:txBody>
      </p:sp>
      <p:sp>
        <p:nvSpPr>
          <p:cNvPr id="11" name="Slide Number Placeholder 5">
            <a:extLst>
              <a:ext uri="{FF2B5EF4-FFF2-40B4-BE49-F238E27FC236}">
                <a16:creationId xmlns:a16="http://schemas.microsoft.com/office/drawing/2014/main" id="{ADD7C093-F495-462A-84E3-D8A5E19149E7}"/>
              </a:ext>
            </a:extLst>
          </p:cNvPr>
          <p:cNvSpPr txBox="1">
            <a:spLocks/>
          </p:cNvSpPr>
          <p:nvPr/>
        </p:nvSpPr>
        <p:spPr>
          <a:xfrm>
            <a:off x="11288486" y="6391522"/>
            <a:ext cx="768701" cy="382010"/>
          </a:xfrm>
          <a:prstGeom prst="rect">
            <a:avLst/>
          </a:prstGeom>
          <a:solidFill>
            <a:srgbClr val="285A83"/>
          </a:solid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20</a:t>
            </a:fld>
            <a:endParaRPr lang="en-US" sz="1100" dirty="0">
              <a:solidFill>
                <a:schemeClr val="tx1"/>
              </a:solidFill>
            </a:endParaRPr>
          </a:p>
        </p:txBody>
      </p:sp>
      <p:sp>
        <p:nvSpPr>
          <p:cNvPr id="12" name="Date Placeholder 3">
            <a:extLst>
              <a:ext uri="{FF2B5EF4-FFF2-40B4-BE49-F238E27FC236}">
                <a16:creationId xmlns:a16="http://schemas.microsoft.com/office/drawing/2014/main" id="{52CC3195-F335-4A59-B24A-75A39685DDA7}"/>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Tree>
    <p:extLst>
      <p:ext uri="{BB962C8B-B14F-4D97-AF65-F5344CB8AC3E}">
        <p14:creationId xmlns:p14="http://schemas.microsoft.com/office/powerpoint/2010/main" val="14460827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1D7B28F-10B8-4E0D-AB5D-EFA0C500414E}"/>
              </a:ext>
            </a:extLst>
          </p:cNvPr>
          <p:cNvSpPr>
            <a:spLocks noGrp="1"/>
          </p:cNvSpPr>
          <p:nvPr>
            <p:ph type="subTitle" idx="1"/>
          </p:nvPr>
        </p:nvSpPr>
        <p:spPr>
          <a:xfrm>
            <a:off x="924131" y="1752705"/>
            <a:ext cx="9620780" cy="4457879"/>
          </a:xfrm>
        </p:spPr>
        <p:txBody>
          <a:bodyPr>
            <a:normAutofit/>
          </a:bodyPr>
          <a:lstStyle/>
          <a:p>
            <a:pPr algn="l">
              <a:lnSpc>
                <a:spcPct val="100000"/>
              </a:lnSpc>
              <a:spcBef>
                <a:spcPts val="0"/>
              </a:spcBef>
              <a:spcAft>
                <a:spcPts val="600"/>
              </a:spcAft>
            </a:pPr>
            <a:endParaRPr lang="en-US" dirty="0"/>
          </a:p>
          <a:p>
            <a:pPr algn="l">
              <a:lnSpc>
                <a:spcPct val="100000"/>
              </a:lnSpc>
              <a:spcBef>
                <a:spcPts val="0"/>
              </a:spcBef>
              <a:spcAft>
                <a:spcPts val="600"/>
              </a:spcAft>
            </a:pPr>
            <a:endParaRPr lang="en-US" dirty="0"/>
          </a:p>
        </p:txBody>
      </p:sp>
      <p:sp>
        <p:nvSpPr>
          <p:cNvPr id="4" name="Rectangle 3">
            <a:extLst>
              <a:ext uri="{FF2B5EF4-FFF2-40B4-BE49-F238E27FC236}">
                <a16:creationId xmlns:a16="http://schemas.microsoft.com/office/drawing/2014/main" id="{E531E641-0FA3-48F1-A9B0-2A665584B582}"/>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735C4873-221D-4589-96D3-B354D66B19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solidFill>
            <a:srgbClr val="285A83"/>
          </a:solidFill>
        </p:spPr>
      </p:pic>
      <p:pic>
        <p:nvPicPr>
          <p:cNvPr id="6" name="Picture 5">
            <a:extLst>
              <a:ext uri="{FF2B5EF4-FFF2-40B4-BE49-F238E27FC236}">
                <a16:creationId xmlns:a16="http://schemas.microsoft.com/office/drawing/2014/main" id="{40BADCBF-5664-4C75-B3D3-5711E49EDB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7" name="TextBox 6">
            <a:extLst>
              <a:ext uri="{FF2B5EF4-FFF2-40B4-BE49-F238E27FC236}">
                <a16:creationId xmlns:a16="http://schemas.microsoft.com/office/drawing/2014/main" id="{48BF8682-D85C-4852-9901-FC306D02AA2F}"/>
              </a:ext>
            </a:extLst>
          </p:cNvPr>
          <p:cNvSpPr txBox="1"/>
          <p:nvPr/>
        </p:nvSpPr>
        <p:spPr>
          <a:xfrm>
            <a:off x="789317" y="484131"/>
            <a:ext cx="10094017" cy="5878532"/>
          </a:xfrm>
          <a:prstGeom prst="rect">
            <a:avLst/>
          </a:prstGeom>
          <a:noFill/>
        </p:spPr>
        <p:txBody>
          <a:bodyPr wrap="square" rtlCol="0">
            <a:spAutoFit/>
          </a:bodyPr>
          <a:lstStyle/>
          <a:p>
            <a:r>
              <a:rPr lang="en-US" sz="3600" b="1" dirty="0">
                <a:latin typeface="Calibri" panose="020F0502020204030204" pitchFamily="34" charset="0"/>
                <a:cs typeface="Calibri" panose="020F0502020204030204" pitchFamily="34" charset="0"/>
              </a:rPr>
              <a:t>Let’s Define These Terms To Understand Them </a:t>
            </a:r>
          </a:p>
          <a:p>
            <a:endParaRPr lang="en-US" sz="2000" b="1" dirty="0">
              <a:latin typeface="Calibri" panose="020F0502020204030204" pitchFamily="34" charset="0"/>
              <a:cs typeface="Calibri" panose="020F0502020204030204" pitchFamily="34" charset="0"/>
            </a:endParaRPr>
          </a:p>
          <a:p>
            <a:r>
              <a:rPr lang="en-US" sz="2000" b="1" u="sng" dirty="0">
                <a:latin typeface="Calibri" panose="020F0502020204030204" pitchFamily="34" charset="0"/>
                <a:cs typeface="Calibri" panose="020F0502020204030204" pitchFamily="34" charset="0"/>
              </a:rPr>
              <a:t>Spoofing:</a:t>
            </a:r>
            <a:r>
              <a:rPr lang="en-US" sz="2000" b="1"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A type of scam in which a criminal disguises an email address, display name, phone number, text message, or website URL to convince a target that they are interacting with a known, trusted source. Spoofing often involves changing just one letter, number, or symbol of the communication so that it looks valid at a quick glance. For example, you could receive an email that appears to be from Netflix using the fake domain name “netffix.com.”</a:t>
            </a:r>
          </a:p>
          <a:p>
            <a:r>
              <a:rPr lang="en-US" sz="2000" b="1" u="sng" dirty="0">
                <a:latin typeface="Calibri" panose="020F0502020204030204" pitchFamily="34" charset="0"/>
                <a:cs typeface="Calibri" panose="020F0502020204030204" pitchFamily="34" charset="0"/>
              </a:rPr>
              <a:t>Spam</a:t>
            </a:r>
            <a:r>
              <a:rPr lang="en-US" sz="2000" b="1" dirty="0">
                <a:latin typeface="Calibri" panose="020F0502020204030204" pitchFamily="34" charset="0"/>
                <a:cs typeface="Calibri" panose="020F0502020204030204" pitchFamily="34" charset="0"/>
              </a:rPr>
              <a:t>:</a:t>
            </a:r>
            <a:r>
              <a:rPr lang="en-US" sz="2000" dirty="0">
                <a:latin typeface="Calibri" panose="020F0502020204030204" pitchFamily="34" charset="0"/>
                <a:cs typeface="Calibri" panose="020F0502020204030204" pitchFamily="34" charset="0"/>
              </a:rPr>
              <a:t>  A term that describes unwanted, unsolicited communications, including email. </a:t>
            </a:r>
          </a:p>
          <a:p>
            <a:r>
              <a:rPr lang="en-US" sz="2000" b="1" u="sng" dirty="0">
                <a:latin typeface="Calibri" panose="020F0502020204030204" pitchFamily="34" charset="0"/>
                <a:cs typeface="Calibri" panose="020F0502020204030204" pitchFamily="34" charset="0"/>
              </a:rPr>
              <a:t>Cloning: </a:t>
            </a:r>
            <a:r>
              <a:rPr lang="en-US" sz="2000" dirty="0">
                <a:latin typeface="Calibri" panose="020F0502020204030204" pitchFamily="34" charset="0"/>
                <a:cs typeface="Calibri" panose="020F0502020204030204" pitchFamily="34" charset="0"/>
              </a:rPr>
              <a:t>Copying your phone number to another phone.  The scammer then uses your mobile phone number as the key to your most important financial accounts.  Text messages are often used by banks, businesses and payment services to verify your identity when you request updates to your account.</a:t>
            </a:r>
          </a:p>
          <a:p>
            <a:r>
              <a:rPr lang="en-US" sz="2000" b="1" u="sng" dirty="0">
                <a:latin typeface="Calibri" panose="020F0502020204030204" pitchFamily="34" charset="0"/>
                <a:cs typeface="Calibri" panose="020F0502020204030204" pitchFamily="34" charset="0"/>
              </a:rPr>
              <a:t>Account hacking:  </a:t>
            </a:r>
            <a:r>
              <a:rPr lang="en-US" sz="2000" dirty="0">
                <a:latin typeface="Calibri" panose="020F0502020204030204" pitchFamily="34" charset="0"/>
                <a:cs typeface="Calibri" panose="020F0502020204030204" pitchFamily="34" charset="0"/>
              </a:rPr>
              <a:t>When a scammer takes control of your email or social media account or website.  The scammer then sends messages that look like they are yours.     </a:t>
            </a:r>
          </a:p>
          <a:p>
            <a:r>
              <a:rPr lang="en-US" sz="2000" b="1" u="sng" dirty="0">
                <a:latin typeface="Calibri" panose="020F0502020204030204" pitchFamily="34" charset="0"/>
                <a:cs typeface="Calibri" panose="020F0502020204030204" pitchFamily="34" charset="0"/>
              </a:rPr>
              <a:t>Redirecting:  </a:t>
            </a:r>
            <a:r>
              <a:rPr lang="en-US" sz="2000" dirty="0">
                <a:latin typeface="Calibri" panose="020F0502020204030204" pitchFamily="34" charset="0"/>
                <a:cs typeface="Calibri" panose="020F0502020204030204" pitchFamily="34" charset="0"/>
              </a:rPr>
              <a:t>When a website that you click on sends you to another website, usually to sell you a product or service or to convince you to provide personal information.  </a:t>
            </a:r>
          </a:p>
          <a:p>
            <a:r>
              <a:rPr lang="en-US" sz="2000" b="1" u="sng" dirty="0">
                <a:latin typeface="Calibri" panose="020F0502020204030204" pitchFamily="34" charset="0"/>
                <a:cs typeface="Calibri" panose="020F0502020204030204" pitchFamily="34" charset="0"/>
              </a:rPr>
              <a:t>Spyware</a:t>
            </a:r>
            <a:r>
              <a:rPr lang="en-US" sz="2000" b="1"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A type of malware that is installed on your device without your knowledge or permission, covertly gathering intel about you. </a:t>
            </a:r>
            <a:endParaRPr lang="en-US" sz="3600" b="1" dirty="0">
              <a:latin typeface="Calibri" panose="020F0502020204030204" pitchFamily="34" charset="0"/>
              <a:cs typeface="Calibri" panose="020F0502020204030204" pitchFamily="34" charset="0"/>
            </a:endParaRPr>
          </a:p>
        </p:txBody>
      </p:sp>
      <p:sp>
        <p:nvSpPr>
          <p:cNvPr id="11" name="Slide Number Placeholder 5">
            <a:extLst>
              <a:ext uri="{FF2B5EF4-FFF2-40B4-BE49-F238E27FC236}">
                <a16:creationId xmlns:a16="http://schemas.microsoft.com/office/drawing/2014/main" id="{ADD7C093-F495-462A-84E3-D8A5E19149E7}"/>
              </a:ext>
            </a:extLst>
          </p:cNvPr>
          <p:cNvSpPr txBox="1">
            <a:spLocks/>
          </p:cNvSpPr>
          <p:nvPr/>
        </p:nvSpPr>
        <p:spPr>
          <a:xfrm>
            <a:off x="11317831" y="6391522"/>
            <a:ext cx="739356" cy="382010"/>
          </a:xfrm>
          <a:prstGeom prst="rect">
            <a:avLst/>
          </a:prstGeom>
          <a:solidFill>
            <a:srgbClr val="285A83"/>
          </a:solid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21</a:t>
            </a:fld>
            <a:endParaRPr lang="en-US" sz="1100" dirty="0">
              <a:solidFill>
                <a:schemeClr val="tx1"/>
              </a:solidFill>
            </a:endParaRPr>
          </a:p>
        </p:txBody>
      </p:sp>
      <p:sp>
        <p:nvSpPr>
          <p:cNvPr id="12" name="Date Placeholder 3">
            <a:extLst>
              <a:ext uri="{FF2B5EF4-FFF2-40B4-BE49-F238E27FC236}">
                <a16:creationId xmlns:a16="http://schemas.microsoft.com/office/drawing/2014/main" id="{52CC3195-F335-4A59-B24A-75A39685DDA7}"/>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Tree>
    <p:extLst>
      <p:ext uri="{BB962C8B-B14F-4D97-AF65-F5344CB8AC3E}">
        <p14:creationId xmlns:p14="http://schemas.microsoft.com/office/powerpoint/2010/main" val="25399420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1D7B28F-10B8-4E0D-AB5D-EFA0C500414E}"/>
              </a:ext>
            </a:extLst>
          </p:cNvPr>
          <p:cNvSpPr>
            <a:spLocks noGrp="1"/>
          </p:cNvSpPr>
          <p:nvPr>
            <p:ph type="subTitle" idx="1"/>
          </p:nvPr>
        </p:nvSpPr>
        <p:spPr>
          <a:xfrm>
            <a:off x="924131" y="1752705"/>
            <a:ext cx="9620780" cy="4457879"/>
          </a:xfrm>
        </p:spPr>
        <p:txBody>
          <a:bodyPr>
            <a:normAutofit/>
          </a:bodyPr>
          <a:lstStyle/>
          <a:p>
            <a:pPr algn="l">
              <a:lnSpc>
                <a:spcPct val="100000"/>
              </a:lnSpc>
              <a:spcBef>
                <a:spcPts val="0"/>
              </a:spcBef>
              <a:spcAft>
                <a:spcPts val="600"/>
              </a:spcAft>
            </a:pPr>
            <a:endParaRPr lang="en-US" dirty="0"/>
          </a:p>
          <a:p>
            <a:pPr algn="l">
              <a:lnSpc>
                <a:spcPct val="100000"/>
              </a:lnSpc>
              <a:spcBef>
                <a:spcPts val="0"/>
              </a:spcBef>
              <a:spcAft>
                <a:spcPts val="600"/>
              </a:spcAft>
            </a:pPr>
            <a:endParaRPr lang="en-US" dirty="0"/>
          </a:p>
        </p:txBody>
      </p:sp>
      <p:sp>
        <p:nvSpPr>
          <p:cNvPr id="4" name="Rectangle 3">
            <a:extLst>
              <a:ext uri="{FF2B5EF4-FFF2-40B4-BE49-F238E27FC236}">
                <a16:creationId xmlns:a16="http://schemas.microsoft.com/office/drawing/2014/main" id="{E531E641-0FA3-48F1-A9B0-2A665584B582}"/>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735C4873-221D-4589-96D3-B354D66B19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solidFill>
            <a:srgbClr val="285A83"/>
          </a:solidFill>
        </p:spPr>
      </p:pic>
      <p:pic>
        <p:nvPicPr>
          <p:cNvPr id="6" name="Picture 5">
            <a:extLst>
              <a:ext uri="{FF2B5EF4-FFF2-40B4-BE49-F238E27FC236}">
                <a16:creationId xmlns:a16="http://schemas.microsoft.com/office/drawing/2014/main" id="{40BADCBF-5664-4C75-B3D3-5711E49EDB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7" name="TextBox 6">
            <a:extLst>
              <a:ext uri="{FF2B5EF4-FFF2-40B4-BE49-F238E27FC236}">
                <a16:creationId xmlns:a16="http://schemas.microsoft.com/office/drawing/2014/main" id="{48BF8682-D85C-4852-9901-FC306D02AA2F}"/>
              </a:ext>
            </a:extLst>
          </p:cNvPr>
          <p:cNvSpPr txBox="1"/>
          <p:nvPr/>
        </p:nvSpPr>
        <p:spPr>
          <a:xfrm>
            <a:off x="830207" y="516266"/>
            <a:ext cx="10053128" cy="8710077"/>
          </a:xfrm>
          <a:prstGeom prst="rect">
            <a:avLst/>
          </a:prstGeom>
          <a:noFill/>
        </p:spPr>
        <p:txBody>
          <a:bodyPr wrap="square" rtlCol="0">
            <a:spAutoFit/>
          </a:bodyPr>
          <a:lstStyle/>
          <a:p>
            <a:r>
              <a:rPr lang="en-US" sz="3600" b="1" dirty="0">
                <a:latin typeface="Calibri" panose="020F0502020204030204" pitchFamily="34" charset="0"/>
                <a:cs typeface="Calibri" panose="020F0502020204030204" pitchFamily="34" charset="0"/>
              </a:rPr>
              <a:t>Let’s Define These Terms (cont’d)</a:t>
            </a:r>
            <a:endParaRPr lang="en-US" sz="2400" b="1" dirty="0">
              <a:latin typeface="Calibri" panose="020F0502020204030204" pitchFamily="34" charset="0"/>
              <a:cs typeface="Calibri" panose="020F0502020204030204" pitchFamily="34" charset="0"/>
            </a:endParaRPr>
          </a:p>
          <a:p>
            <a:endParaRPr lang="en-US" sz="2400" b="1" dirty="0">
              <a:latin typeface="Calibri" panose="020F0502020204030204" pitchFamily="34" charset="0"/>
              <a:cs typeface="Calibri" panose="020F0502020204030204" pitchFamily="34" charset="0"/>
            </a:endParaRPr>
          </a:p>
          <a:p>
            <a:r>
              <a:rPr lang="en-US" sz="2000" b="1" u="sng" dirty="0">
                <a:latin typeface="Calibri" panose="020F0502020204030204" pitchFamily="34" charset="0"/>
                <a:cs typeface="Calibri" panose="020F0502020204030204" pitchFamily="34" charset="0"/>
              </a:rPr>
              <a:t>Malware</a:t>
            </a:r>
            <a:r>
              <a:rPr lang="en-US" sz="2000" b="1"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Malicious software that harms or exploits devices, data, or networks.</a:t>
            </a:r>
          </a:p>
          <a:p>
            <a:r>
              <a:rPr lang="en-US" sz="2000" b="1" u="sng" dirty="0">
                <a:latin typeface="Calibri" panose="020F0502020204030204" pitchFamily="34" charset="0"/>
                <a:cs typeface="Calibri" panose="020F0502020204030204" pitchFamily="34" charset="0"/>
              </a:rPr>
              <a:t>Keyloggers</a:t>
            </a:r>
            <a:r>
              <a:rPr lang="en-US" sz="2000" b="1"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A particularly insidious type of spyware that can record and steal consecutive keystrokes (and much more) that the user enters on a device. </a:t>
            </a:r>
          </a:p>
          <a:p>
            <a:r>
              <a:rPr lang="en-US" sz="2000" b="1" u="sng" dirty="0">
                <a:latin typeface="Calibri" panose="020F0502020204030204" pitchFamily="34" charset="0"/>
                <a:cs typeface="Calibri" panose="020F0502020204030204" pitchFamily="34" charset="0"/>
              </a:rPr>
              <a:t>Cookies</a:t>
            </a:r>
            <a:r>
              <a:rPr lang="en-US" sz="2000" b="1"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Computer cookies are small files used by web servers to save browsing information, allowing websites to remember your device, browser preferences, and associated online activity. </a:t>
            </a:r>
          </a:p>
          <a:p>
            <a:r>
              <a:rPr lang="en-US" sz="2000" b="1" u="sng" dirty="0">
                <a:latin typeface="Calibri" panose="020F0502020204030204" pitchFamily="34" charset="0"/>
                <a:cs typeface="Calibri" panose="020F0502020204030204" pitchFamily="34" charset="0"/>
              </a:rPr>
              <a:t>Camera</a:t>
            </a:r>
            <a:r>
              <a:rPr lang="en-US" sz="2000" b="1" dirty="0">
                <a:latin typeface="Calibri" panose="020F0502020204030204" pitchFamily="34" charset="0"/>
                <a:cs typeface="Calibri" panose="020F0502020204030204" pitchFamily="34" charset="0"/>
              </a:rPr>
              <a:t> </a:t>
            </a:r>
            <a:r>
              <a:rPr lang="en-US" sz="2000" b="1" u="sng" dirty="0">
                <a:latin typeface="Calibri" panose="020F0502020204030204" pitchFamily="34" charset="0"/>
                <a:cs typeface="Calibri" panose="020F0502020204030204" pitchFamily="34" charset="0"/>
              </a:rPr>
              <a:t>hijacking</a:t>
            </a:r>
            <a:r>
              <a:rPr lang="en-US" sz="2000" b="1"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A malware which allows a hacker to gain access to a webcam, allowing them to turn it on, then watch and record everything that goes on, all without the victim realizing.</a:t>
            </a:r>
          </a:p>
          <a:p>
            <a:r>
              <a:rPr lang="en-US" sz="2000" b="1" u="sng" dirty="0">
                <a:latin typeface="Calibri" panose="020F0502020204030204" pitchFamily="34" charset="0"/>
                <a:cs typeface="Calibri" panose="020F0502020204030204" pitchFamily="34" charset="0"/>
              </a:rPr>
              <a:t>Phishing</a:t>
            </a:r>
            <a:r>
              <a:rPr lang="en-US" sz="2000" b="1"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The fraudulent practice of sending emails or other messages, purporting to be from reputable companies, in order to induce you to reveal personal information, passwords and credit card numbers.</a:t>
            </a:r>
          </a:p>
          <a:p>
            <a:r>
              <a:rPr lang="en-US" sz="2000" b="1" u="sng" dirty="0">
                <a:latin typeface="Calibri" panose="020F0502020204030204" pitchFamily="34" charset="0"/>
                <a:cs typeface="Calibri" panose="020F0502020204030204" pitchFamily="34" charset="0"/>
              </a:rPr>
              <a:t>Fake identities</a:t>
            </a:r>
            <a:r>
              <a:rPr lang="en-US" sz="2000" b="1"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These result from an account hack or spoofing a phone number or email.  Facebook Messenger accounts have shown fake identities recently when Taylor Swift toured the country, by offering concert tickets for sale.</a:t>
            </a:r>
          </a:p>
          <a:p>
            <a:endParaRPr lang="en-US" sz="2000" dirty="0">
              <a:latin typeface="Calibri" panose="020F0502020204030204" pitchFamily="34" charset="0"/>
              <a:cs typeface="Calibri" panose="020F0502020204030204" pitchFamily="34" charset="0"/>
            </a:endParaRPr>
          </a:p>
          <a:p>
            <a:endParaRPr lang="en-US" sz="2800" b="1" dirty="0">
              <a:latin typeface="Calibri" panose="020F0502020204030204" pitchFamily="34" charset="0"/>
              <a:cs typeface="Calibri" panose="020F0502020204030204" pitchFamily="34" charset="0"/>
            </a:endParaRPr>
          </a:p>
          <a:p>
            <a:r>
              <a:rPr lang="en-US" sz="2800" b="1" dirty="0">
                <a:latin typeface="Calibri" panose="020F0502020204030204" pitchFamily="34" charset="0"/>
                <a:cs typeface="Calibri" panose="020F0502020204030204" pitchFamily="34" charset="0"/>
              </a:rPr>
              <a:t>   </a:t>
            </a:r>
          </a:p>
          <a:p>
            <a:endParaRPr lang="en-US" sz="3600" b="1" dirty="0">
              <a:latin typeface="Calibri" panose="020F0502020204030204" pitchFamily="34" charset="0"/>
              <a:cs typeface="Calibri" panose="020F0502020204030204" pitchFamily="34" charset="0"/>
            </a:endParaRPr>
          </a:p>
          <a:p>
            <a:endParaRPr lang="en-US" sz="3600" b="1" dirty="0">
              <a:latin typeface="Calibri" panose="020F0502020204030204" pitchFamily="34" charset="0"/>
              <a:cs typeface="Calibri" panose="020F0502020204030204" pitchFamily="34" charset="0"/>
            </a:endParaRPr>
          </a:p>
          <a:p>
            <a:endParaRPr lang="en-US" sz="3600" b="1" dirty="0">
              <a:latin typeface="Calibri" panose="020F0502020204030204" pitchFamily="34" charset="0"/>
              <a:cs typeface="Calibri" panose="020F0502020204030204" pitchFamily="34" charset="0"/>
            </a:endParaRPr>
          </a:p>
          <a:p>
            <a:endParaRPr lang="en-US" sz="3600" b="1" dirty="0">
              <a:latin typeface="Calibri" panose="020F0502020204030204" pitchFamily="34" charset="0"/>
              <a:cs typeface="Calibri" panose="020F0502020204030204" pitchFamily="34" charset="0"/>
            </a:endParaRPr>
          </a:p>
        </p:txBody>
      </p:sp>
      <p:sp>
        <p:nvSpPr>
          <p:cNvPr id="11" name="Slide Number Placeholder 5">
            <a:extLst>
              <a:ext uri="{FF2B5EF4-FFF2-40B4-BE49-F238E27FC236}">
                <a16:creationId xmlns:a16="http://schemas.microsoft.com/office/drawing/2014/main" id="{ADD7C093-F495-462A-84E3-D8A5E19149E7}"/>
              </a:ext>
            </a:extLst>
          </p:cNvPr>
          <p:cNvSpPr txBox="1">
            <a:spLocks/>
          </p:cNvSpPr>
          <p:nvPr/>
        </p:nvSpPr>
        <p:spPr>
          <a:xfrm>
            <a:off x="11201402" y="6391522"/>
            <a:ext cx="855785" cy="382010"/>
          </a:xfrm>
          <a:prstGeom prst="rect">
            <a:avLst/>
          </a:prstGeom>
          <a:solidFill>
            <a:srgbClr val="285A83"/>
          </a:solid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22</a:t>
            </a:fld>
            <a:endParaRPr lang="en-US" sz="1100" dirty="0">
              <a:solidFill>
                <a:schemeClr val="tx1"/>
              </a:solidFill>
            </a:endParaRPr>
          </a:p>
        </p:txBody>
      </p:sp>
      <p:sp>
        <p:nvSpPr>
          <p:cNvPr id="12" name="Date Placeholder 3">
            <a:extLst>
              <a:ext uri="{FF2B5EF4-FFF2-40B4-BE49-F238E27FC236}">
                <a16:creationId xmlns:a16="http://schemas.microsoft.com/office/drawing/2014/main" id="{52CC3195-F335-4A59-B24A-75A39685DDA7}"/>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Tree>
    <p:extLst>
      <p:ext uri="{BB962C8B-B14F-4D97-AF65-F5344CB8AC3E}">
        <p14:creationId xmlns:p14="http://schemas.microsoft.com/office/powerpoint/2010/main" val="33385901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1D7B28F-10B8-4E0D-AB5D-EFA0C500414E}"/>
              </a:ext>
            </a:extLst>
          </p:cNvPr>
          <p:cNvSpPr>
            <a:spLocks noGrp="1"/>
          </p:cNvSpPr>
          <p:nvPr>
            <p:ph type="subTitle" idx="1"/>
          </p:nvPr>
        </p:nvSpPr>
        <p:spPr>
          <a:xfrm>
            <a:off x="924131" y="1752705"/>
            <a:ext cx="9620780" cy="4457879"/>
          </a:xfrm>
        </p:spPr>
        <p:txBody>
          <a:bodyPr>
            <a:normAutofit/>
          </a:bodyPr>
          <a:lstStyle/>
          <a:p>
            <a:pPr algn="l">
              <a:lnSpc>
                <a:spcPct val="100000"/>
              </a:lnSpc>
              <a:spcBef>
                <a:spcPts val="0"/>
              </a:spcBef>
              <a:spcAft>
                <a:spcPts val="600"/>
              </a:spcAft>
            </a:pPr>
            <a:endParaRPr lang="en-US" dirty="0"/>
          </a:p>
          <a:p>
            <a:pPr algn="l">
              <a:lnSpc>
                <a:spcPct val="100000"/>
              </a:lnSpc>
              <a:spcBef>
                <a:spcPts val="0"/>
              </a:spcBef>
              <a:spcAft>
                <a:spcPts val="600"/>
              </a:spcAft>
            </a:pPr>
            <a:endParaRPr lang="en-US" dirty="0"/>
          </a:p>
        </p:txBody>
      </p:sp>
      <p:sp>
        <p:nvSpPr>
          <p:cNvPr id="4" name="Rectangle 3">
            <a:extLst>
              <a:ext uri="{FF2B5EF4-FFF2-40B4-BE49-F238E27FC236}">
                <a16:creationId xmlns:a16="http://schemas.microsoft.com/office/drawing/2014/main" id="{E531E641-0FA3-48F1-A9B0-2A665584B582}"/>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735C4873-221D-4589-96D3-B354D66B19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solidFill>
            <a:srgbClr val="285A83"/>
          </a:solidFill>
        </p:spPr>
      </p:pic>
      <p:pic>
        <p:nvPicPr>
          <p:cNvPr id="6" name="Picture 5">
            <a:extLst>
              <a:ext uri="{FF2B5EF4-FFF2-40B4-BE49-F238E27FC236}">
                <a16:creationId xmlns:a16="http://schemas.microsoft.com/office/drawing/2014/main" id="{40BADCBF-5664-4C75-B3D3-5711E49EDB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7" name="TextBox 6">
            <a:extLst>
              <a:ext uri="{FF2B5EF4-FFF2-40B4-BE49-F238E27FC236}">
                <a16:creationId xmlns:a16="http://schemas.microsoft.com/office/drawing/2014/main" id="{48BF8682-D85C-4852-9901-FC306D02AA2F}"/>
              </a:ext>
            </a:extLst>
          </p:cNvPr>
          <p:cNvSpPr txBox="1"/>
          <p:nvPr/>
        </p:nvSpPr>
        <p:spPr>
          <a:xfrm>
            <a:off x="924131" y="632301"/>
            <a:ext cx="10097089" cy="6370975"/>
          </a:xfrm>
          <a:prstGeom prst="rect">
            <a:avLst/>
          </a:prstGeom>
          <a:noFill/>
        </p:spPr>
        <p:txBody>
          <a:bodyPr wrap="square" rtlCol="0">
            <a:spAutoFit/>
          </a:bodyPr>
          <a:lstStyle/>
          <a:p>
            <a:r>
              <a:rPr lang="en-US" sz="3600" b="1" dirty="0">
                <a:latin typeface="Calibri" panose="020F0502020204030204" pitchFamily="34" charset="0"/>
                <a:cs typeface="Calibri" panose="020F0502020204030204" pitchFamily="34" charset="0"/>
              </a:rPr>
              <a:t>Let’s Define These Terms (cont’d)</a:t>
            </a:r>
          </a:p>
          <a:p>
            <a:endParaRPr lang="en-US" sz="2800" b="1" dirty="0">
              <a:latin typeface="Calibri" panose="020F0502020204030204" pitchFamily="34" charset="0"/>
              <a:cs typeface="Calibri" panose="020F0502020204030204" pitchFamily="34" charset="0"/>
            </a:endParaRPr>
          </a:p>
          <a:p>
            <a:r>
              <a:rPr lang="en-US" sz="2000" b="1" u="sng" dirty="0">
                <a:latin typeface="Calibri" panose="020F0502020204030204" pitchFamily="34" charset="0"/>
                <a:cs typeface="Calibri" panose="020F0502020204030204" pitchFamily="34" charset="0"/>
              </a:rPr>
              <a:t>Fraudulent links</a:t>
            </a:r>
            <a:r>
              <a:rPr lang="en-US" sz="2000" b="1"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These lead to phony websites and / or can launch malware onto your computer.    </a:t>
            </a:r>
          </a:p>
          <a:p>
            <a:r>
              <a:rPr lang="en-US" sz="2000" b="1" u="sng" dirty="0">
                <a:latin typeface="Calibri" panose="020F0502020204030204" pitchFamily="34" charset="0"/>
                <a:cs typeface="Calibri" panose="020F0502020204030204" pitchFamily="34" charset="0"/>
              </a:rPr>
              <a:t>Malicious popups</a:t>
            </a:r>
            <a:r>
              <a:rPr lang="en-US" sz="2000" b="1"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Malicious pages that take over your screen view to give fake warnings or prize announcements.</a:t>
            </a:r>
          </a:p>
          <a:p>
            <a:r>
              <a:rPr lang="en-US" sz="2000" b="1" u="sng" dirty="0">
                <a:latin typeface="Calibri" panose="020F0502020204030204" pitchFamily="34" charset="0"/>
                <a:cs typeface="Calibri" panose="020F0502020204030204" pitchFamily="34" charset="0"/>
              </a:rPr>
              <a:t>Fake update requests</a:t>
            </a:r>
            <a:r>
              <a:rPr lang="en-US" sz="2000" b="1"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Official-looking popups that tell you to update your computer programs like Adobe Acrobat or Norton Antivirus.</a:t>
            </a:r>
          </a:p>
          <a:p>
            <a:r>
              <a:rPr lang="en-US" sz="2000" b="1" u="sng" dirty="0">
                <a:latin typeface="Calibri" panose="020F0502020204030204" pitchFamily="34" charset="0"/>
                <a:cs typeface="Calibri" panose="020F0502020204030204" pitchFamily="34" charset="0"/>
              </a:rPr>
              <a:t>Online extortion</a:t>
            </a:r>
            <a:r>
              <a:rPr lang="en-US" sz="2000" b="1"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Scammer threats to release information or photos that will embarrass the victim so that the victim will pay the scammer money.  These threats have resulted in the suicide of several young adults who had sent photos of themselves to scammers who were pretending to be online girlfriends or boyfriends.  </a:t>
            </a:r>
          </a:p>
          <a:p>
            <a:endParaRPr lang="en-US" sz="3600" dirty="0">
              <a:latin typeface="Calibri" panose="020F0502020204030204" pitchFamily="34" charset="0"/>
              <a:cs typeface="Calibri" panose="020F0502020204030204" pitchFamily="34" charset="0"/>
            </a:endParaRPr>
          </a:p>
          <a:p>
            <a:endParaRPr lang="en-US" sz="3600" b="1" dirty="0">
              <a:latin typeface="Calibri" panose="020F0502020204030204" pitchFamily="34" charset="0"/>
              <a:cs typeface="Calibri" panose="020F0502020204030204" pitchFamily="34" charset="0"/>
            </a:endParaRPr>
          </a:p>
          <a:p>
            <a:endParaRPr lang="en-US" sz="3600" b="1" dirty="0">
              <a:latin typeface="Calibri" panose="020F0502020204030204" pitchFamily="34" charset="0"/>
              <a:cs typeface="Calibri" panose="020F0502020204030204" pitchFamily="34" charset="0"/>
            </a:endParaRPr>
          </a:p>
          <a:p>
            <a:endParaRPr lang="en-US" sz="3600" b="1" dirty="0">
              <a:latin typeface="Calibri" panose="020F0502020204030204" pitchFamily="34" charset="0"/>
              <a:cs typeface="Calibri" panose="020F0502020204030204" pitchFamily="34" charset="0"/>
            </a:endParaRPr>
          </a:p>
        </p:txBody>
      </p:sp>
      <p:sp>
        <p:nvSpPr>
          <p:cNvPr id="11" name="Slide Number Placeholder 5">
            <a:extLst>
              <a:ext uri="{FF2B5EF4-FFF2-40B4-BE49-F238E27FC236}">
                <a16:creationId xmlns:a16="http://schemas.microsoft.com/office/drawing/2014/main" id="{ADD7C093-F495-462A-84E3-D8A5E19149E7}"/>
              </a:ext>
            </a:extLst>
          </p:cNvPr>
          <p:cNvSpPr txBox="1">
            <a:spLocks/>
          </p:cNvSpPr>
          <p:nvPr/>
        </p:nvSpPr>
        <p:spPr>
          <a:xfrm>
            <a:off x="11267869" y="6391522"/>
            <a:ext cx="789318" cy="382010"/>
          </a:xfrm>
          <a:prstGeom prst="rect">
            <a:avLst/>
          </a:prstGeom>
          <a:solidFill>
            <a:srgbClr val="285A83"/>
          </a:solid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23</a:t>
            </a:fld>
            <a:endParaRPr lang="en-US" sz="1100" dirty="0">
              <a:solidFill>
                <a:schemeClr val="tx1"/>
              </a:solidFill>
            </a:endParaRPr>
          </a:p>
        </p:txBody>
      </p:sp>
      <p:sp>
        <p:nvSpPr>
          <p:cNvPr id="12" name="Date Placeholder 3">
            <a:extLst>
              <a:ext uri="{FF2B5EF4-FFF2-40B4-BE49-F238E27FC236}">
                <a16:creationId xmlns:a16="http://schemas.microsoft.com/office/drawing/2014/main" id="{52CC3195-F335-4A59-B24A-75A39685DDA7}"/>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Tree>
    <p:extLst>
      <p:ext uri="{BB962C8B-B14F-4D97-AF65-F5344CB8AC3E}">
        <p14:creationId xmlns:p14="http://schemas.microsoft.com/office/powerpoint/2010/main" val="39383233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1D7B28F-10B8-4E0D-AB5D-EFA0C500414E}"/>
              </a:ext>
            </a:extLst>
          </p:cNvPr>
          <p:cNvSpPr>
            <a:spLocks noGrp="1"/>
          </p:cNvSpPr>
          <p:nvPr>
            <p:ph type="subTitle" idx="1"/>
          </p:nvPr>
        </p:nvSpPr>
        <p:spPr>
          <a:xfrm>
            <a:off x="924131" y="1752705"/>
            <a:ext cx="9620780" cy="4457879"/>
          </a:xfrm>
        </p:spPr>
        <p:txBody>
          <a:bodyPr>
            <a:normAutofit/>
          </a:bodyPr>
          <a:lstStyle/>
          <a:p>
            <a:pPr algn="l">
              <a:lnSpc>
                <a:spcPct val="100000"/>
              </a:lnSpc>
              <a:spcBef>
                <a:spcPts val="0"/>
              </a:spcBef>
              <a:spcAft>
                <a:spcPts val="600"/>
              </a:spcAft>
            </a:pPr>
            <a:endParaRPr lang="en-US" dirty="0"/>
          </a:p>
          <a:p>
            <a:pPr algn="l">
              <a:lnSpc>
                <a:spcPct val="100000"/>
              </a:lnSpc>
              <a:spcBef>
                <a:spcPts val="0"/>
              </a:spcBef>
              <a:spcAft>
                <a:spcPts val="600"/>
              </a:spcAft>
            </a:pPr>
            <a:endParaRPr lang="en-US" dirty="0"/>
          </a:p>
        </p:txBody>
      </p:sp>
      <p:sp>
        <p:nvSpPr>
          <p:cNvPr id="4" name="Rectangle 3">
            <a:extLst>
              <a:ext uri="{FF2B5EF4-FFF2-40B4-BE49-F238E27FC236}">
                <a16:creationId xmlns:a16="http://schemas.microsoft.com/office/drawing/2014/main" id="{E531E641-0FA3-48F1-A9B0-2A665584B582}"/>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735C4873-221D-4589-96D3-B354D66B19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solidFill>
            <a:srgbClr val="285A83"/>
          </a:solidFill>
        </p:spPr>
      </p:pic>
      <p:pic>
        <p:nvPicPr>
          <p:cNvPr id="6" name="Picture 5">
            <a:extLst>
              <a:ext uri="{FF2B5EF4-FFF2-40B4-BE49-F238E27FC236}">
                <a16:creationId xmlns:a16="http://schemas.microsoft.com/office/drawing/2014/main" id="{40BADCBF-5664-4C75-B3D3-5711E49EDB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7" name="TextBox 6">
            <a:extLst>
              <a:ext uri="{FF2B5EF4-FFF2-40B4-BE49-F238E27FC236}">
                <a16:creationId xmlns:a16="http://schemas.microsoft.com/office/drawing/2014/main" id="{48BF8682-D85C-4852-9901-FC306D02AA2F}"/>
              </a:ext>
            </a:extLst>
          </p:cNvPr>
          <p:cNvSpPr txBox="1"/>
          <p:nvPr/>
        </p:nvSpPr>
        <p:spPr>
          <a:xfrm>
            <a:off x="858409" y="548924"/>
            <a:ext cx="9686502" cy="5463034"/>
          </a:xfrm>
          <a:prstGeom prst="rect">
            <a:avLst/>
          </a:prstGeom>
          <a:noFill/>
        </p:spPr>
        <p:txBody>
          <a:bodyPr wrap="square" rtlCol="0">
            <a:spAutoFit/>
          </a:bodyPr>
          <a:lstStyle/>
          <a:p>
            <a:r>
              <a:rPr lang="en-US" sz="3600" b="1" dirty="0">
                <a:latin typeface="Calibri" panose="020F0502020204030204" pitchFamily="34" charset="0"/>
                <a:cs typeface="Calibri" panose="020F0502020204030204" pitchFamily="34" charset="0"/>
              </a:rPr>
              <a:t>Safety Tips To Avoid Online Scams And Fraud </a:t>
            </a:r>
          </a:p>
          <a:p>
            <a:r>
              <a:rPr lang="en-US" sz="2800" dirty="0">
                <a:latin typeface="Calibri" panose="020F0502020204030204" pitchFamily="34" charset="0"/>
                <a:cs typeface="Calibri" panose="020F0502020204030204" pitchFamily="34" charset="0"/>
              </a:rPr>
              <a:t>(More info at </a:t>
            </a:r>
            <a:r>
              <a:rPr lang="en-US" sz="2800" dirty="0">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https://seniorsafetyadvice.com/security/</a:t>
            </a:r>
            <a:r>
              <a:rPr lang="en-US" sz="2800" dirty="0">
                <a:latin typeface="Calibri" panose="020F0502020204030204" pitchFamily="34" charset="0"/>
                <a:cs typeface="Calibri" panose="020F0502020204030204" pitchFamily="34" charset="0"/>
              </a:rPr>
              <a:t>)</a:t>
            </a:r>
          </a:p>
          <a:p>
            <a:endParaRPr lang="en-US" sz="2000" dirty="0">
              <a:latin typeface="Calibri" panose="020F0502020204030204" pitchFamily="34" charset="0"/>
              <a:cs typeface="Calibri" panose="020F0502020204030204" pitchFamily="34" charset="0"/>
            </a:endParaRPr>
          </a:p>
          <a:p>
            <a:pPr marL="457200" indent="-457200">
              <a:spcAft>
                <a:spcPts val="600"/>
              </a:spcAft>
              <a:buFont typeface="+mj-lt"/>
              <a:buAutoNum type="arabicPeriod"/>
            </a:pPr>
            <a:r>
              <a:rPr lang="en-US" sz="2200" dirty="0">
                <a:latin typeface="Calibri" panose="020F0502020204030204" pitchFamily="34" charset="0"/>
                <a:cs typeface="Calibri" panose="020F0502020204030204" pitchFamily="34" charset="0"/>
              </a:rPr>
              <a:t>Make Your Passwords Strong To Decrease The Chances They Can Be Cracked</a:t>
            </a:r>
          </a:p>
          <a:p>
            <a:pPr marL="457200" indent="-457200">
              <a:spcAft>
                <a:spcPts val="600"/>
              </a:spcAft>
              <a:buFont typeface="+mj-lt"/>
              <a:buAutoNum type="arabicPeriod"/>
            </a:pPr>
            <a:r>
              <a:rPr lang="en-US" sz="2200" dirty="0">
                <a:latin typeface="Calibri" panose="020F0502020204030204" pitchFamily="34" charset="0"/>
                <a:cs typeface="Calibri" panose="020F0502020204030204" pitchFamily="34" charset="0"/>
              </a:rPr>
              <a:t>Avoid Entering Personal Information On Unfamiliar Websites</a:t>
            </a:r>
          </a:p>
          <a:p>
            <a:pPr marL="457200" indent="-457200">
              <a:spcAft>
                <a:spcPts val="600"/>
              </a:spcAft>
              <a:buFont typeface="+mj-lt"/>
              <a:buAutoNum type="arabicPeriod"/>
            </a:pPr>
            <a:r>
              <a:rPr lang="en-US" sz="2200" dirty="0">
                <a:latin typeface="Calibri" panose="020F0502020204030204" pitchFamily="34" charset="0"/>
                <a:cs typeface="Calibri" panose="020F0502020204030204" pitchFamily="34" charset="0"/>
              </a:rPr>
              <a:t>Always Have A Secure Internet Connection</a:t>
            </a:r>
          </a:p>
          <a:p>
            <a:pPr marL="457200" indent="-457200">
              <a:spcAft>
                <a:spcPts val="600"/>
              </a:spcAft>
              <a:buFont typeface="+mj-lt"/>
              <a:buAutoNum type="arabicPeriod"/>
            </a:pPr>
            <a:r>
              <a:rPr lang="en-US" sz="2200" dirty="0">
                <a:latin typeface="Calibri" panose="020F0502020204030204" pitchFamily="34" charset="0"/>
                <a:cs typeface="Calibri" panose="020F0502020204030204" pitchFamily="34" charset="0"/>
              </a:rPr>
              <a:t>Install An Antivirus And Malware Program On Your Computer</a:t>
            </a:r>
          </a:p>
          <a:p>
            <a:pPr marL="457200" indent="-457200">
              <a:spcAft>
                <a:spcPts val="600"/>
              </a:spcAft>
              <a:buFont typeface="+mj-lt"/>
              <a:buAutoNum type="arabicPeriod"/>
            </a:pPr>
            <a:r>
              <a:rPr lang="en-US" sz="2200" dirty="0">
                <a:latin typeface="Calibri" panose="020F0502020204030204" pitchFamily="34" charset="0"/>
                <a:cs typeface="Calibri" panose="020F0502020204030204" pitchFamily="34" charset="0"/>
              </a:rPr>
              <a:t>Avoid Clicking On Links In Your Emails</a:t>
            </a:r>
          </a:p>
          <a:p>
            <a:pPr marL="457200" indent="-457200">
              <a:spcAft>
                <a:spcPts val="600"/>
              </a:spcAft>
              <a:buFont typeface="+mj-lt"/>
              <a:buAutoNum type="arabicPeriod"/>
            </a:pPr>
            <a:r>
              <a:rPr lang="en-US" sz="2200" dirty="0">
                <a:latin typeface="Calibri" panose="020F0502020204030204" pitchFamily="34" charset="0"/>
                <a:cs typeface="Calibri" panose="020F0502020204030204" pitchFamily="34" charset="0"/>
              </a:rPr>
              <a:t>Be Careful About What You Download And Where You Download It From</a:t>
            </a:r>
          </a:p>
          <a:p>
            <a:pPr marL="457200" indent="-457200">
              <a:spcAft>
                <a:spcPts val="600"/>
              </a:spcAft>
              <a:buFont typeface="+mj-lt"/>
              <a:buAutoNum type="arabicPeriod"/>
            </a:pPr>
            <a:r>
              <a:rPr lang="en-US" sz="2200" dirty="0">
                <a:latin typeface="Calibri" panose="020F0502020204030204" pitchFamily="34" charset="0"/>
                <a:cs typeface="Calibri" panose="020F0502020204030204" pitchFamily="34" charset="0"/>
              </a:rPr>
              <a:t>Be Careful About Purchasing Items Through A Social Media Site</a:t>
            </a:r>
          </a:p>
          <a:p>
            <a:pPr marL="457200" indent="-457200">
              <a:spcAft>
                <a:spcPts val="600"/>
              </a:spcAft>
              <a:buFont typeface="+mj-lt"/>
              <a:buAutoNum type="arabicPeriod"/>
            </a:pPr>
            <a:r>
              <a:rPr lang="en-US" sz="2200" dirty="0">
                <a:latin typeface="Calibri" panose="020F0502020204030204" pitchFamily="34" charset="0"/>
                <a:cs typeface="Calibri" panose="020F0502020204030204" pitchFamily="34" charset="0"/>
              </a:rPr>
              <a:t>Be Careful About What You Say Online</a:t>
            </a:r>
          </a:p>
          <a:p>
            <a:pPr marL="457200" indent="-457200">
              <a:spcAft>
                <a:spcPts val="600"/>
              </a:spcAft>
              <a:buFont typeface="+mj-lt"/>
              <a:buAutoNum type="arabicPeriod"/>
            </a:pPr>
            <a:r>
              <a:rPr lang="en-US" sz="2200" dirty="0">
                <a:latin typeface="Calibri" panose="020F0502020204030204" pitchFamily="34" charset="0"/>
                <a:cs typeface="Calibri" panose="020F0502020204030204" pitchFamily="34" charset="0"/>
              </a:rPr>
              <a:t>Be Extra Cautious About Who You “Meet” Online</a:t>
            </a:r>
          </a:p>
          <a:p>
            <a:pPr marL="457200" indent="-457200">
              <a:spcAft>
                <a:spcPts val="600"/>
              </a:spcAft>
              <a:buFont typeface="+mj-lt"/>
              <a:buAutoNum type="arabicPeriod"/>
            </a:pPr>
            <a:r>
              <a:rPr lang="en-US" sz="2200" dirty="0">
                <a:latin typeface="Calibri" panose="020F0502020204030204" pitchFamily="34" charset="0"/>
                <a:cs typeface="Calibri" panose="020F0502020204030204" pitchFamily="34" charset="0"/>
              </a:rPr>
              <a:t>Designate One Person You Trust With The “Key” To Your Data</a:t>
            </a:r>
            <a:endParaRPr lang="en-US" sz="3600" b="1" dirty="0">
              <a:latin typeface="Calibri" panose="020F0502020204030204" pitchFamily="34" charset="0"/>
              <a:cs typeface="Calibri" panose="020F0502020204030204" pitchFamily="34" charset="0"/>
            </a:endParaRPr>
          </a:p>
        </p:txBody>
      </p:sp>
      <p:sp>
        <p:nvSpPr>
          <p:cNvPr id="11" name="Slide Number Placeholder 5">
            <a:extLst>
              <a:ext uri="{FF2B5EF4-FFF2-40B4-BE49-F238E27FC236}">
                <a16:creationId xmlns:a16="http://schemas.microsoft.com/office/drawing/2014/main" id="{ADD7C093-F495-462A-84E3-D8A5E19149E7}"/>
              </a:ext>
            </a:extLst>
          </p:cNvPr>
          <p:cNvSpPr txBox="1">
            <a:spLocks/>
          </p:cNvSpPr>
          <p:nvPr/>
        </p:nvSpPr>
        <p:spPr>
          <a:xfrm>
            <a:off x="11333591" y="6391522"/>
            <a:ext cx="723596" cy="365125"/>
          </a:xfrm>
          <a:prstGeom prst="rect">
            <a:avLst/>
          </a:prstGeom>
          <a:solidFill>
            <a:srgbClr val="285A83"/>
          </a:solid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24</a:t>
            </a:fld>
            <a:endParaRPr lang="en-US" sz="1100" dirty="0">
              <a:solidFill>
                <a:schemeClr val="tx1"/>
              </a:solidFill>
            </a:endParaRPr>
          </a:p>
        </p:txBody>
      </p:sp>
      <p:sp>
        <p:nvSpPr>
          <p:cNvPr id="12" name="Date Placeholder 3">
            <a:extLst>
              <a:ext uri="{FF2B5EF4-FFF2-40B4-BE49-F238E27FC236}">
                <a16:creationId xmlns:a16="http://schemas.microsoft.com/office/drawing/2014/main" id="{52CC3195-F335-4A59-B24A-75A39685DDA7}"/>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Tree>
    <p:extLst>
      <p:ext uri="{BB962C8B-B14F-4D97-AF65-F5344CB8AC3E}">
        <p14:creationId xmlns:p14="http://schemas.microsoft.com/office/powerpoint/2010/main" val="15808058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DA5BE-15F2-4ECF-83BB-44EA7422D444}"/>
              </a:ext>
            </a:extLst>
          </p:cNvPr>
          <p:cNvSpPr>
            <a:spLocks noGrp="1"/>
          </p:cNvSpPr>
          <p:nvPr>
            <p:ph type="title"/>
          </p:nvPr>
        </p:nvSpPr>
        <p:spPr>
          <a:xfrm>
            <a:off x="631371" y="18255"/>
            <a:ext cx="10515600" cy="1325563"/>
          </a:xfrm>
        </p:spPr>
        <p:txBody>
          <a:bodyPr>
            <a:normAutofit/>
          </a:bodyPr>
          <a:lstStyle/>
          <a:p>
            <a:pPr>
              <a:lnSpc>
                <a:spcPct val="100000"/>
              </a:lnSpc>
            </a:pPr>
            <a:r>
              <a:rPr lang="en-US" sz="3600" b="1" dirty="0">
                <a:latin typeface="Calibri" panose="020F0502020204030204" pitchFamily="34" charset="0"/>
                <a:cs typeface="Calibri" panose="020F0502020204030204" pitchFamily="34" charset="0"/>
              </a:rPr>
              <a:t>How To Recover If You Are A Victim</a:t>
            </a:r>
          </a:p>
        </p:txBody>
      </p:sp>
      <p:sp>
        <p:nvSpPr>
          <p:cNvPr id="3" name="Content Placeholder 2">
            <a:extLst>
              <a:ext uri="{FF2B5EF4-FFF2-40B4-BE49-F238E27FC236}">
                <a16:creationId xmlns:a16="http://schemas.microsoft.com/office/drawing/2014/main" id="{5C9A7CB3-01BD-4381-ACD4-20DD6827C8F1}"/>
              </a:ext>
            </a:extLst>
          </p:cNvPr>
          <p:cNvSpPr>
            <a:spLocks noGrp="1"/>
          </p:cNvSpPr>
          <p:nvPr>
            <p:ph idx="1"/>
          </p:nvPr>
        </p:nvSpPr>
        <p:spPr>
          <a:xfrm>
            <a:off x="508660" y="1064418"/>
            <a:ext cx="11051969" cy="4729163"/>
          </a:xfrm>
        </p:spPr>
        <p:txBody>
          <a:bodyPr>
            <a:noAutofit/>
          </a:bodyPr>
          <a:lstStyle/>
          <a:p>
            <a:pPr>
              <a:lnSpc>
                <a:spcPct val="100000"/>
              </a:lnSpc>
              <a:spcBef>
                <a:spcPts val="0"/>
              </a:spcBef>
            </a:pPr>
            <a:r>
              <a:rPr lang="en-US" sz="2200" dirty="0">
                <a:latin typeface="Calibri" panose="020F0502020204030204" pitchFamily="34" charset="0"/>
                <a:cs typeface="Calibri" panose="020F0502020204030204" pitchFamily="34" charset="0"/>
              </a:rPr>
              <a:t>Make sure to maintain a list of all your open bank, credit, and retail accounts in a safe </a:t>
            </a:r>
          </a:p>
          <a:p>
            <a:pPr>
              <a:lnSpc>
                <a:spcPct val="100000"/>
              </a:lnSpc>
              <a:spcBef>
                <a:spcPts val="0"/>
              </a:spcBef>
            </a:pPr>
            <a:r>
              <a:rPr lang="en-US" sz="2200" dirty="0">
                <a:latin typeface="Calibri" panose="020F0502020204030204" pitchFamily="34" charset="0"/>
                <a:cs typeface="Calibri" panose="020F0502020204030204" pitchFamily="34" charset="0"/>
              </a:rPr>
              <a:t>place at home.</a:t>
            </a:r>
          </a:p>
          <a:p>
            <a:r>
              <a:rPr lang="en-US" sz="2200" dirty="0">
                <a:latin typeface="Calibri" panose="020F0502020204030204" pitchFamily="34" charset="0"/>
                <a:cs typeface="Calibri" panose="020F0502020204030204" pitchFamily="34" charset="0"/>
              </a:rPr>
              <a:t>If a fraudulent charge is made with one of these accounts, make a report to the bank/credit card company/retail outlet as soon as possible.  Keep notes about your conversations (who/what/when).  </a:t>
            </a:r>
          </a:p>
          <a:p>
            <a:r>
              <a:rPr lang="en-US" sz="2200" dirty="0">
                <a:latin typeface="Calibri" panose="020F0502020204030204" pitchFamily="34" charset="0"/>
                <a:cs typeface="Calibri" panose="020F0502020204030204" pitchFamily="34" charset="0"/>
              </a:rPr>
              <a:t>Use the listed phone numbers on the cards to contact them and keep notes – do not share information on a call from someone claiming to be from the bank/credit card company/retail outlet because it might be a scam!</a:t>
            </a:r>
          </a:p>
          <a:p>
            <a:r>
              <a:rPr lang="en-US" sz="2200" dirty="0">
                <a:latin typeface="Calibri" panose="020F0502020204030204" pitchFamily="34" charset="0"/>
                <a:cs typeface="Calibri" panose="020F0502020204030204" pitchFamily="34" charset="0"/>
              </a:rPr>
              <a:t>Call local police non-emergency number to make a report and obtain a case number, which you might need to provide to the bank/credit card company/retail outlet, so no fraudulent charges are billed back to you.</a:t>
            </a:r>
          </a:p>
          <a:p>
            <a:r>
              <a:rPr lang="en-US" sz="2200" dirty="0">
                <a:latin typeface="Calibri" panose="020F0502020204030204" pitchFamily="34" charset="0"/>
                <a:cs typeface="Calibri" panose="020F0502020204030204" pitchFamily="34" charset="0"/>
              </a:rPr>
              <a:t>Check your credit reports for free:  </a:t>
            </a:r>
            <a:r>
              <a:rPr lang="en-US" sz="2200" dirty="0">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https://www.annualcreditreport.com</a:t>
            </a:r>
            <a:r>
              <a:rPr lang="en-US" sz="2200" dirty="0">
                <a:latin typeface="Calibri" panose="020F0502020204030204" pitchFamily="34" charset="0"/>
                <a:cs typeface="Calibri" panose="020F0502020204030204" pitchFamily="34" charset="0"/>
              </a:rPr>
              <a:t> </a:t>
            </a:r>
          </a:p>
          <a:p>
            <a:r>
              <a:rPr lang="en-US" sz="2200" dirty="0">
                <a:latin typeface="Calibri" panose="020F0502020204030204" pitchFamily="34" charset="0"/>
                <a:cs typeface="Calibri" panose="020F0502020204030204" pitchFamily="34" charset="0"/>
              </a:rPr>
              <a:t>Shred your documents that have identifying information on them.</a:t>
            </a:r>
          </a:p>
          <a:p>
            <a:r>
              <a:rPr lang="en-US" sz="2200" dirty="0">
                <a:latin typeface="Calibri" panose="020F0502020204030204" pitchFamily="34" charset="0"/>
                <a:cs typeface="Calibri" panose="020F0502020204030204" pitchFamily="34" charset="0"/>
              </a:rPr>
              <a:t>Hire a reputable computer or phone repair business to service computer / phone.</a:t>
            </a:r>
          </a:p>
          <a:p>
            <a:r>
              <a:rPr lang="en-US" sz="2200" dirty="0">
                <a:latin typeface="Calibri" panose="020F0502020204030204" pitchFamily="34" charset="0"/>
                <a:cs typeface="Calibri" panose="020F0502020204030204" pitchFamily="34" charset="0"/>
              </a:rPr>
              <a:t>Learn from your experience to avoid being a victim in the future!</a:t>
            </a:r>
          </a:p>
        </p:txBody>
      </p:sp>
      <p:grpSp>
        <p:nvGrpSpPr>
          <p:cNvPr id="4" name="Group 3">
            <a:extLst>
              <a:ext uri="{FF2B5EF4-FFF2-40B4-BE49-F238E27FC236}">
                <a16:creationId xmlns:a16="http://schemas.microsoft.com/office/drawing/2014/main" id="{70961815-7A1E-A7A0-5010-C7CBC33BC8E6}"/>
              </a:ext>
            </a:extLst>
          </p:cNvPr>
          <p:cNvGrpSpPr/>
          <p:nvPr/>
        </p:nvGrpSpPr>
        <p:grpSpPr>
          <a:xfrm>
            <a:off x="10080171" y="6276798"/>
            <a:ext cx="2133600" cy="562947"/>
            <a:chOff x="10080171" y="6276798"/>
            <a:chExt cx="2133600" cy="562947"/>
          </a:xfrm>
          <a:solidFill>
            <a:srgbClr val="285A83"/>
          </a:solidFill>
        </p:grpSpPr>
        <p:sp>
          <p:nvSpPr>
            <p:cNvPr id="5" name="Rectangle 4">
              <a:extLst>
                <a:ext uri="{FF2B5EF4-FFF2-40B4-BE49-F238E27FC236}">
                  <a16:creationId xmlns:a16="http://schemas.microsoft.com/office/drawing/2014/main" id="{745B7CB7-CBCD-A010-A111-D6EB3636C3FA}"/>
                </a:ext>
              </a:extLst>
            </p:cNvPr>
            <p:cNvSpPr/>
            <p:nvPr/>
          </p:nvSpPr>
          <p:spPr>
            <a:xfrm>
              <a:off x="10080171" y="6276798"/>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8/17/23</a:t>
              </a:r>
            </a:p>
          </p:txBody>
        </p:sp>
        <p:sp>
          <p:nvSpPr>
            <p:cNvPr id="6" name="Slide Number Placeholder 5">
              <a:extLst>
                <a:ext uri="{FF2B5EF4-FFF2-40B4-BE49-F238E27FC236}">
                  <a16:creationId xmlns:a16="http://schemas.microsoft.com/office/drawing/2014/main" id="{FF55A3A1-26C4-49B8-09CF-CE7956F242B6}"/>
                </a:ext>
              </a:extLst>
            </p:cNvPr>
            <p:cNvSpPr txBox="1">
              <a:spLocks/>
            </p:cNvSpPr>
            <p:nvPr/>
          </p:nvSpPr>
          <p:spPr>
            <a:xfrm>
              <a:off x="11488619" y="6391522"/>
              <a:ext cx="56856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25</a:t>
              </a:fld>
              <a:endParaRPr lang="en-US" sz="1100" dirty="0">
                <a:solidFill>
                  <a:schemeClr val="tx1"/>
                </a:solidFill>
              </a:endParaRPr>
            </a:p>
          </p:txBody>
        </p:sp>
        <p:pic>
          <p:nvPicPr>
            <p:cNvPr id="7" name="Picture 6">
              <a:extLst>
                <a:ext uri="{FF2B5EF4-FFF2-40B4-BE49-F238E27FC236}">
                  <a16:creationId xmlns:a16="http://schemas.microsoft.com/office/drawing/2014/main" id="{9F8C1912-D9AB-AE58-3298-FDCA9DA7D1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8" name="Picture 7">
            <a:extLst>
              <a:ext uri="{FF2B5EF4-FFF2-40B4-BE49-F238E27FC236}">
                <a16:creationId xmlns:a16="http://schemas.microsoft.com/office/drawing/2014/main" id="{73D1F6C5-D97D-293B-F77E-5A59E4315C3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Tree>
    <p:extLst>
      <p:ext uri="{BB962C8B-B14F-4D97-AF65-F5344CB8AC3E}">
        <p14:creationId xmlns:p14="http://schemas.microsoft.com/office/powerpoint/2010/main" val="26737548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753475" y="457716"/>
            <a:ext cx="6686418" cy="646331"/>
          </a:xfrm>
          <a:prstGeom prst="rect">
            <a:avLst/>
          </a:prstGeom>
          <a:noFill/>
        </p:spPr>
        <p:txBody>
          <a:bodyPr wrap="square" rtlCol="0">
            <a:spAutoFit/>
          </a:bodyPr>
          <a:lstStyle/>
          <a:p>
            <a:r>
              <a:rPr lang="en-US" sz="3600" b="1" dirty="0">
                <a:latin typeface="Calibri" panose="020F0502020204030204" pitchFamily="34" charset="0"/>
                <a:cs typeface="Calibri" panose="020F0502020204030204" pitchFamily="34" charset="0"/>
              </a:rPr>
              <a:t>Additional Resources:</a:t>
            </a: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F1DB3442-EC97-4F53-8C1B-EDD827DC6CD3}"/>
              </a:ext>
            </a:extLst>
          </p:cNvPr>
          <p:cNvSpPr txBox="1"/>
          <p:nvPr/>
        </p:nvSpPr>
        <p:spPr>
          <a:xfrm>
            <a:off x="753475" y="1173650"/>
            <a:ext cx="10498184" cy="4832092"/>
          </a:xfrm>
          <a:prstGeom prst="rect">
            <a:avLst/>
          </a:prstGeom>
          <a:noFill/>
        </p:spPr>
        <p:txBody>
          <a:bodyPr wrap="square" rtlCol="0">
            <a:spAutoFit/>
          </a:bodyPr>
          <a:lstStyle/>
          <a:p>
            <a:pPr marL="457200" indent="-457200">
              <a:spcAft>
                <a:spcPts val="600"/>
              </a:spcAft>
              <a:buFont typeface="Arial" panose="020B0604020202020204" pitchFamily="34" charset="0"/>
              <a:buChar char="•"/>
            </a:pPr>
            <a:r>
              <a:rPr lang="en-US" sz="2400" dirty="0">
                <a:latin typeface="Calibri" panose="020F0502020204030204" pitchFamily="34" charset="0"/>
                <a:cs typeface="Calibri" panose="020F0502020204030204" pitchFamily="34" charset="0"/>
              </a:rPr>
              <a:t>For more information about preventing and recovering from all scams and fraud, contact Pierce County Aging and Disabilities Resource Center (ADRC) at</a:t>
            </a:r>
            <a:r>
              <a:rPr lang="en-US" sz="2400" b="1" dirty="0">
                <a:latin typeface="Calibri" panose="020F0502020204030204" pitchFamily="34" charset="0"/>
                <a:cs typeface="Calibri" panose="020F0502020204030204" pitchFamily="34" charset="0"/>
              </a:rPr>
              <a:t> (253) 798-4600</a:t>
            </a:r>
            <a:r>
              <a:rPr lang="en-US" sz="2400" dirty="0">
                <a:latin typeface="Calibri" panose="020F0502020204030204" pitchFamily="34" charset="0"/>
                <a:cs typeface="Calibri" panose="020F0502020204030204" pitchFamily="34" charset="0"/>
              </a:rPr>
              <a:t>, or visit: </a:t>
            </a:r>
            <a:r>
              <a:rPr lang="en-US" sz="2400" b="1" dirty="0">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www.pierceadrc.org</a:t>
            </a:r>
            <a:r>
              <a:rPr lang="en-US" sz="2400" b="1" dirty="0">
                <a:latin typeface="Calibri" panose="020F0502020204030204" pitchFamily="34" charset="0"/>
                <a:cs typeface="Calibri" panose="020F0502020204030204" pitchFamily="34" charset="0"/>
              </a:rPr>
              <a:t> </a:t>
            </a:r>
            <a:r>
              <a:rPr lang="en-US" sz="2400" dirty="0">
                <a:latin typeface="Calibri" panose="020F0502020204030204" pitchFamily="34" charset="0"/>
                <a:cs typeface="Calibri" panose="020F0502020204030204" pitchFamily="34" charset="0"/>
              </a:rPr>
              <a:t>or </a:t>
            </a:r>
            <a:r>
              <a:rPr lang="en-US" sz="2400" b="1" u="sng" dirty="0">
                <a:latin typeface="Calibri" panose="020F0502020204030204" pitchFamily="34" charset="0"/>
                <a:cs typeface="Calibri" panose="020F0502020204030204" pitchFamily="34" charset="0"/>
              </a:rPr>
              <a:t>www.ftc.gov</a:t>
            </a:r>
            <a:r>
              <a:rPr lang="en-US" sz="2400" dirty="0">
                <a:latin typeface="Calibri" panose="020F0502020204030204" pitchFamily="34" charset="0"/>
                <a:cs typeface="Calibri" panose="020F0502020204030204" pitchFamily="34" charset="0"/>
              </a:rPr>
              <a:t>. </a:t>
            </a:r>
            <a:endParaRPr lang="en-US" sz="2400" b="1" dirty="0">
              <a:latin typeface="Calibri" panose="020F0502020204030204" pitchFamily="34" charset="0"/>
              <a:cs typeface="Calibri" panose="020F0502020204030204" pitchFamily="34" charset="0"/>
            </a:endParaRPr>
          </a:p>
          <a:p>
            <a:pPr marL="457200" indent="-457200">
              <a:spcAft>
                <a:spcPts val="600"/>
              </a:spcAft>
              <a:buFont typeface="Arial" panose="020B0604020202020204" pitchFamily="34" charset="0"/>
              <a:buChar char="•"/>
            </a:pPr>
            <a:r>
              <a:rPr lang="en-US" sz="2400" dirty="0">
                <a:latin typeface="Calibri" panose="020F0502020204030204" pitchFamily="34" charset="0"/>
                <a:cs typeface="Calibri" panose="020F0502020204030204" pitchFamily="34" charset="0"/>
              </a:rPr>
              <a:t>For COVID-19 questions and vaccine availability</a:t>
            </a:r>
            <a:r>
              <a:rPr lang="en-US" sz="2400">
                <a:latin typeface="Calibri" panose="020F0502020204030204" pitchFamily="34" charset="0"/>
                <a:cs typeface="Calibri" panose="020F0502020204030204" pitchFamily="34" charset="0"/>
              </a:rPr>
              <a:t>, contact your </a:t>
            </a:r>
            <a:r>
              <a:rPr lang="en-US" sz="2400" dirty="0">
                <a:latin typeface="Calibri" panose="020F0502020204030204" pitchFamily="34" charset="0"/>
                <a:cs typeface="Calibri" panose="020F0502020204030204" pitchFamily="34" charset="0"/>
              </a:rPr>
              <a:t>physician or your pharmacist or visit: </a:t>
            </a:r>
            <a:r>
              <a:rPr lang="en-US" sz="2400" b="1" dirty="0">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https://coronavirus.wa.gov/</a:t>
            </a:r>
            <a:r>
              <a:rPr lang="en-US" sz="2400" b="1" dirty="0">
                <a:latin typeface="Calibri" panose="020F0502020204030204" pitchFamily="34" charset="0"/>
                <a:cs typeface="Calibri" panose="020F0502020204030204" pitchFamily="34" charset="0"/>
              </a:rPr>
              <a:t> or </a:t>
            </a:r>
            <a:r>
              <a:rPr lang="en-US" sz="2400" b="1" dirty="0">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www.tpchd.org</a:t>
            </a:r>
            <a:r>
              <a:rPr lang="en-US" sz="2400" b="1" dirty="0">
                <a:latin typeface="Calibri" panose="020F0502020204030204" pitchFamily="34" charset="0"/>
                <a:cs typeface="Calibri" panose="020F0502020204030204" pitchFamily="34" charset="0"/>
              </a:rPr>
              <a:t>.  </a:t>
            </a:r>
            <a:endParaRPr lang="en-US" sz="2400" dirty="0">
              <a:latin typeface="Calibri" panose="020F0502020204030204" pitchFamily="34" charset="0"/>
              <a:cs typeface="Calibri" panose="020F0502020204030204" pitchFamily="34" charset="0"/>
            </a:endParaRPr>
          </a:p>
          <a:p>
            <a:pPr marL="457200" indent="-457200">
              <a:spcAft>
                <a:spcPts val="600"/>
              </a:spcAft>
              <a:buFont typeface="Arial" panose="020B0604020202020204" pitchFamily="34" charset="0"/>
              <a:buChar char="•"/>
            </a:pPr>
            <a:r>
              <a:rPr lang="en-US" sz="2400" dirty="0">
                <a:latin typeface="Calibri" panose="020F0502020204030204" pitchFamily="34" charset="0"/>
                <a:cs typeface="Calibri" panose="020F0502020204030204" pitchFamily="34" charset="0"/>
              </a:rPr>
              <a:t>To verify charitable organizations operating in the State of Washington, contact the Secretary of State’s office at </a:t>
            </a:r>
            <a:r>
              <a:rPr lang="en-US" sz="2400" b="1" dirty="0">
                <a:latin typeface="Calibri" panose="020F0502020204030204" pitchFamily="34" charset="0"/>
                <a:cs typeface="Calibri" panose="020F0502020204030204" pitchFamily="34" charset="0"/>
              </a:rPr>
              <a:t>(360) 725-0378</a:t>
            </a:r>
            <a:r>
              <a:rPr lang="en-US" sz="2400" dirty="0">
                <a:latin typeface="Calibri" panose="020F0502020204030204" pitchFamily="34" charset="0"/>
                <a:cs typeface="Calibri" panose="020F0502020204030204" pitchFamily="34" charset="0"/>
              </a:rPr>
              <a:t>, or visit: </a:t>
            </a:r>
            <a:r>
              <a:rPr lang="en-US" sz="2400" b="1" dirty="0">
                <a:latin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www.sos.wa.gov</a:t>
            </a:r>
            <a:r>
              <a:rPr lang="en-US" sz="2400" dirty="0">
                <a:latin typeface="Calibri" panose="020F0502020204030204" pitchFamily="34" charset="0"/>
                <a:cs typeface="Calibri" panose="020F0502020204030204" pitchFamily="34" charset="0"/>
              </a:rPr>
              <a:t>.</a:t>
            </a:r>
          </a:p>
          <a:p>
            <a:pPr marL="457200" indent="-457200">
              <a:spcAft>
                <a:spcPts val="600"/>
              </a:spcAft>
              <a:buFont typeface="Arial" panose="020B0604020202020204" pitchFamily="34" charset="0"/>
              <a:buChar char="•"/>
            </a:pPr>
            <a:r>
              <a:rPr lang="en-US" sz="2400" dirty="0">
                <a:latin typeface="Calibri" panose="020F0502020204030204" pitchFamily="34" charset="0"/>
                <a:cs typeface="Calibri" panose="020F0502020204030204" pitchFamily="34" charset="0"/>
              </a:rPr>
              <a:t>For more information about the Washington State Long-Term Care Trust Act (WA Cares) please visit: </a:t>
            </a:r>
            <a:r>
              <a:rPr lang="en-US" sz="2400" b="1" dirty="0">
                <a:latin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www.wacaresfund.wa.gov</a:t>
            </a:r>
            <a:r>
              <a:rPr lang="en-US" sz="2400" dirty="0">
                <a:latin typeface="Calibri" panose="020F0502020204030204" pitchFamily="34" charset="0"/>
                <a:cs typeface="Calibri" panose="020F0502020204030204" pitchFamily="34" charset="0"/>
              </a:rPr>
              <a:t>. </a:t>
            </a:r>
          </a:p>
          <a:p>
            <a:pPr marL="457200" indent="-457200">
              <a:spcAft>
                <a:spcPts val="600"/>
              </a:spcAft>
              <a:buFont typeface="Arial" panose="020B0604020202020204" pitchFamily="34" charset="0"/>
              <a:buChar char="•"/>
            </a:pPr>
            <a:r>
              <a:rPr lang="en-US" sz="2400" dirty="0">
                <a:latin typeface="Calibri" panose="020F0502020204030204" pitchFamily="34" charset="0"/>
                <a:cs typeface="Calibri" panose="020F0502020204030204" pitchFamily="34" charset="0"/>
              </a:rPr>
              <a:t>For more information about programs, services, and public events for seniors and disabled adults in Pierce County, contact Pierce County ADRC at </a:t>
            </a:r>
            <a:r>
              <a:rPr lang="en-US" sz="2400" b="1" dirty="0">
                <a:latin typeface="Calibri" panose="020F0502020204030204" pitchFamily="34" charset="0"/>
                <a:cs typeface="Calibri" panose="020F0502020204030204" pitchFamily="34" charset="0"/>
              </a:rPr>
              <a:t>(253) 798-4600 </a:t>
            </a:r>
            <a:r>
              <a:rPr lang="en-US" sz="2400" dirty="0">
                <a:latin typeface="Calibri" panose="020F0502020204030204" pitchFamily="34" charset="0"/>
                <a:cs typeface="Calibri" panose="020F0502020204030204" pitchFamily="34" charset="0"/>
              </a:rPr>
              <a:t>or visit: </a:t>
            </a:r>
            <a:r>
              <a:rPr lang="en-US" sz="2400" b="1" dirty="0">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www.pierceadrc.org</a:t>
            </a:r>
            <a:r>
              <a:rPr lang="en-US" sz="2400" dirty="0">
                <a:latin typeface="Calibri" panose="020F0502020204030204" pitchFamily="34" charset="0"/>
                <a:cs typeface="Calibri" panose="020F0502020204030204" pitchFamily="34" charset="0"/>
              </a:rPr>
              <a:t>.  </a:t>
            </a:r>
          </a:p>
        </p:txBody>
      </p:sp>
      <p:pic>
        <p:nvPicPr>
          <p:cNvPr id="11" name="Picture 10">
            <a:extLst>
              <a:ext uri="{FF2B5EF4-FFF2-40B4-BE49-F238E27FC236}">
                <a16:creationId xmlns:a16="http://schemas.microsoft.com/office/drawing/2014/main" id="{7D65FF12-A3BB-461D-BA82-0D412A33795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7" name="Group 6">
            <a:extLst>
              <a:ext uri="{FF2B5EF4-FFF2-40B4-BE49-F238E27FC236}">
                <a16:creationId xmlns:a16="http://schemas.microsoft.com/office/drawing/2014/main" id="{7498124F-C322-4FAB-8770-08CB2B64D6BD}"/>
              </a:ext>
            </a:extLst>
          </p:cNvPr>
          <p:cNvGrpSpPr/>
          <p:nvPr/>
        </p:nvGrpSpPr>
        <p:grpSpPr>
          <a:xfrm>
            <a:off x="10058400" y="6295053"/>
            <a:ext cx="2133600" cy="562947"/>
            <a:chOff x="10058400" y="6295053"/>
            <a:chExt cx="2133600" cy="562947"/>
          </a:xfrm>
          <a:solidFill>
            <a:srgbClr val="285A83"/>
          </a:solidFill>
        </p:grpSpPr>
        <p:sp>
          <p:nvSpPr>
            <p:cNvPr id="8" name="Rectangle 7">
              <a:extLst>
                <a:ext uri="{FF2B5EF4-FFF2-40B4-BE49-F238E27FC236}">
                  <a16:creationId xmlns:a16="http://schemas.microsoft.com/office/drawing/2014/main" id="{2C2FEE4E-4A18-4E17-8255-10D26AF12B38}"/>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lide Number Placeholder 5">
              <a:extLst>
                <a:ext uri="{FF2B5EF4-FFF2-40B4-BE49-F238E27FC236}">
                  <a16:creationId xmlns:a16="http://schemas.microsoft.com/office/drawing/2014/main" id="{CC17CCCF-C5E9-4140-BE24-D123E490843F}"/>
                </a:ext>
              </a:extLst>
            </p:cNvPr>
            <p:cNvSpPr txBox="1">
              <a:spLocks/>
            </p:cNvSpPr>
            <p:nvPr/>
          </p:nvSpPr>
          <p:spPr>
            <a:xfrm>
              <a:off x="11397343" y="6391522"/>
              <a:ext cx="659844"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26</a:t>
              </a:fld>
              <a:endParaRPr lang="en-US" sz="1100" dirty="0">
                <a:solidFill>
                  <a:schemeClr val="tx1"/>
                </a:solidFill>
              </a:endParaRPr>
            </a:p>
          </p:txBody>
        </p:sp>
        <p:pic>
          <p:nvPicPr>
            <p:cNvPr id="12" name="Picture 11">
              <a:extLst>
                <a:ext uri="{FF2B5EF4-FFF2-40B4-BE49-F238E27FC236}">
                  <a16:creationId xmlns:a16="http://schemas.microsoft.com/office/drawing/2014/main" id="{FC4A2A1C-B0FE-4767-B78B-E585B406E2C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13" name="Date Placeholder 3">
            <a:extLst>
              <a:ext uri="{FF2B5EF4-FFF2-40B4-BE49-F238E27FC236}">
                <a16:creationId xmlns:a16="http://schemas.microsoft.com/office/drawing/2014/main" id="{F532E230-2E33-46B5-BBD0-0F9D0985BE1A}"/>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Tree>
    <p:extLst>
      <p:ext uri="{BB962C8B-B14F-4D97-AF65-F5344CB8AC3E}">
        <p14:creationId xmlns:p14="http://schemas.microsoft.com/office/powerpoint/2010/main" val="170631912"/>
      </p:ext>
    </p:extLst>
  </p:cSld>
  <p:clrMapOvr>
    <a:masterClrMapping/>
  </p:clrMapOvr>
  <p:transition spd="slow" advTm="82373">
    <p:pu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757684" y="587403"/>
            <a:ext cx="10367516" cy="6765570"/>
          </a:xfrm>
          <a:prstGeom prst="rect">
            <a:avLst/>
          </a:prstGeom>
          <a:noFill/>
        </p:spPr>
        <p:txBody>
          <a:bodyPr wrap="square" rtlCol="0">
            <a:spAutoFit/>
          </a:bodyPr>
          <a:lstStyle/>
          <a:p>
            <a:pPr marL="0" marR="0" lvl="0" indent="0" algn="just" defTabSz="914400" rtl="0" eaLnBrk="1" fontAlgn="auto" latinLnBrk="0" hangingPunct="1">
              <a:lnSpc>
                <a:spcPct val="114000"/>
              </a:lnSpc>
              <a:spcBef>
                <a:spcPts val="0"/>
              </a:spcBef>
              <a:spcAft>
                <a:spcPts val="60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pitchFamily="34" charset="0"/>
                <a:ea typeface="Times New Roman" panose="02020603050405020304" pitchFamily="18" charset="0"/>
                <a:cs typeface="Times New Roman" panose="02020603050405020304" pitchFamily="18" charset="0"/>
              </a:rPr>
              <a:t>Planning Safety At Home</a:t>
            </a:r>
          </a:p>
          <a:p>
            <a:pPr marL="514350" marR="0" lvl="0" indent="-514350" algn="just" defTabSz="914400" rtl="0" eaLnBrk="1" fontAlgn="auto" latinLnBrk="0" hangingPunct="1">
              <a:lnSpc>
                <a:spcPct val="114000"/>
              </a:lnSpc>
              <a:spcBef>
                <a:spcPts val="0"/>
              </a:spcBef>
              <a:spcAft>
                <a:spcPts val="600"/>
              </a:spcAft>
              <a:buClrTx/>
              <a:buSzTx/>
              <a:buFont typeface="+mj-lt"/>
              <a:buAutoNum type="arabicPeriod"/>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Times New Roman" panose="02020603050405020304" pitchFamily="18" charset="0"/>
                <a:cs typeface="Times New Roman" panose="02020603050405020304" pitchFamily="18" charset="0"/>
              </a:rPr>
              <a:t>Lighting around entryways all around the house</a:t>
            </a:r>
          </a:p>
          <a:p>
            <a:pPr marL="514350" marR="0" lvl="0" indent="-514350" algn="just" defTabSz="914400" rtl="0" eaLnBrk="1" fontAlgn="auto" latinLnBrk="0" hangingPunct="1">
              <a:lnSpc>
                <a:spcPct val="114000"/>
              </a:lnSpc>
              <a:spcBef>
                <a:spcPts val="0"/>
              </a:spcBef>
              <a:spcAft>
                <a:spcPts val="600"/>
              </a:spcAft>
              <a:buClrTx/>
              <a:buSzTx/>
              <a:buFont typeface="+mj-lt"/>
              <a:buAutoNum type="arabicPeriod"/>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Times New Roman" panose="02020603050405020304" pitchFamily="18" charset="0"/>
                <a:cs typeface="Times New Roman" panose="02020603050405020304" pitchFamily="18" charset="0"/>
              </a:rPr>
              <a:t>Locked doors and windows</a:t>
            </a:r>
          </a:p>
          <a:p>
            <a:pPr marL="514350" marR="0" lvl="0" indent="-514350" algn="just" defTabSz="914400" rtl="0" eaLnBrk="1" fontAlgn="auto" latinLnBrk="0" hangingPunct="1">
              <a:lnSpc>
                <a:spcPct val="114000"/>
              </a:lnSpc>
              <a:spcBef>
                <a:spcPts val="0"/>
              </a:spcBef>
              <a:spcAft>
                <a:spcPts val="600"/>
              </a:spcAft>
              <a:buClrTx/>
              <a:buSzTx/>
              <a:buFont typeface="+mj-lt"/>
              <a:buAutoNum type="arabicPeriod"/>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Times New Roman" panose="02020603050405020304" pitchFamily="18" charset="0"/>
                <a:cs typeface="Times New Roman" panose="02020603050405020304" pitchFamily="18" charset="0"/>
              </a:rPr>
              <a:t>Peephole in your door (no good unless you use it)</a:t>
            </a:r>
          </a:p>
          <a:p>
            <a:pPr marL="514350" marR="0" lvl="0" indent="-514350" algn="just" defTabSz="914400" rtl="0" eaLnBrk="1" fontAlgn="auto" latinLnBrk="0" hangingPunct="1">
              <a:lnSpc>
                <a:spcPct val="114000"/>
              </a:lnSpc>
              <a:spcBef>
                <a:spcPts val="0"/>
              </a:spcBef>
              <a:spcAft>
                <a:spcPts val="600"/>
              </a:spcAft>
              <a:buClrTx/>
              <a:buSzTx/>
              <a:buFont typeface="+mj-lt"/>
              <a:buAutoNum type="arabicPeriod"/>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Times New Roman" panose="02020603050405020304" pitchFamily="18" charset="0"/>
                <a:cs typeface="Times New Roman" panose="02020603050405020304" pitchFamily="18" charset="0"/>
              </a:rPr>
              <a:t>Ring doorbell with monitored camera and microphone</a:t>
            </a:r>
          </a:p>
          <a:p>
            <a:pPr marL="514350" marR="0" lvl="0" indent="-514350" algn="just" defTabSz="914400" rtl="0" eaLnBrk="1" fontAlgn="auto" latinLnBrk="0" hangingPunct="1">
              <a:lnSpc>
                <a:spcPct val="114000"/>
              </a:lnSpc>
              <a:spcBef>
                <a:spcPts val="0"/>
              </a:spcBef>
              <a:spcAft>
                <a:spcPts val="600"/>
              </a:spcAft>
              <a:buClrTx/>
              <a:buSzTx/>
              <a:buFont typeface="+mj-lt"/>
              <a:buAutoNum type="arabicPeriod"/>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Times New Roman" panose="02020603050405020304" pitchFamily="18" charset="0"/>
                <a:cs typeface="Times New Roman" panose="02020603050405020304" pitchFamily="18" charset="0"/>
              </a:rPr>
              <a:t>Burglar and smoke and carbon monoxide alarms</a:t>
            </a:r>
          </a:p>
          <a:p>
            <a:pPr marL="514350" marR="0" lvl="0" indent="-514350" algn="just" defTabSz="914400" rtl="0" eaLnBrk="1" fontAlgn="auto" latinLnBrk="0" hangingPunct="1">
              <a:spcBef>
                <a:spcPts val="0"/>
              </a:spcBef>
              <a:spcAft>
                <a:spcPts val="600"/>
              </a:spcAft>
              <a:buClrTx/>
              <a:buSzTx/>
              <a:buFont typeface="+mj-lt"/>
              <a:buAutoNum type="arabicPeriod"/>
              <a:tabLst/>
              <a:defRPr/>
            </a:pPr>
            <a:r>
              <a:rPr lang="en-US" sz="2000" dirty="0">
                <a:solidFill>
                  <a:prstClr val="white"/>
                </a:solidFill>
                <a:latin typeface="Calibri" panose="020F0502020204030204" pitchFamily="34" charset="0"/>
                <a:ea typeface="Times New Roman" panose="02020603050405020304" pitchFamily="18" charset="0"/>
                <a:cs typeface="Times New Roman" panose="02020603050405020304" pitchFamily="18" charset="0"/>
              </a:rPr>
              <a:t>393</a:t>
            </a: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Times New Roman" panose="02020603050405020304" pitchFamily="18" charset="0"/>
                <a:cs typeface="Times New Roman" panose="02020603050405020304" pitchFamily="18" charset="0"/>
              </a:rPr>
              <a:t> motor vehicles stolen in Pierce County during April 2024 – many more have windows smashed out or doors broken open</a:t>
            </a:r>
          </a:p>
          <a:p>
            <a:pPr marL="514350" marR="0" lvl="0" indent="-514350" algn="just" defTabSz="914400" rtl="0" eaLnBrk="1" fontAlgn="auto" latinLnBrk="0" hangingPunct="1">
              <a:lnSpc>
                <a:spcPct val="114000"/>
              </a:lnSpc>
              <a:spcBef>
                <a:spcPts val="0"/>
              </a:spcBef>
              <a:spcAft>
                <a:spcPts val="600"/>
              </a:spcAft>
              <a:buClrTx/>
              <a:buSzTx/>
              <a:buFont typeface="+mj-lt"/>
              <a:buAutoNum type="arabicPeriod"/>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Times New Roman" panose="02020603050405020304" pitchFamily="18" charset="0"/>
                <a:cs typeface="Times New Roman" panose="02020603050405020304" pitchFamily="18" charset="0"/>
              </a:rPr>
              <a:t>Lock car doors and close windows</a:t>
            </a:r>
          </a:p>
          <a:p>
            <a:pPr marL="514350" marR="0" lvl="0" indent="-514350" algn="just" defTabSz="914400" rtl="0" eaLnBrk="1" fontAlgn="auto" latinLnBrk="0" hangingPunct="1">
              <a:lnSpc>
                <a:spcPct val="114000"/>
              </a:lnSpc>
              <a:spcBef>
                <a:spcPts val="0"/>
              </a:spcBef>
              <a:spcAft>
                <a:spcPts val="600"/>
              </a:spcAft>
              <a:buClrTx/>
              <a:buSzTx/>
              <a:buFont typeface="+mj-lt"/>
              <a:buAutoNum type="arabicPeriod"/>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Times New Roman" panose="02020603050405020304" pitchFamily="18" charset="0"/>
                <a:cs typeface="Times New Roman" panose="02020603050405020304" pitchFamily="18" charset="0"/>
              </a:rPr>
              <a:t>Leave nothing of value in your car including the garage door opener!</a:t>
            </a:r>
          </a:p>
          <a:p>
            <a:pPr marL="514350" marR="0" lvl="0" indent="-514350" algn="just" defTabSz="914400" rtl="0" eaLnBrk="1" fontAlgn="auto" latinLnBrk="0" hangingPunct="1">
              <a:lnSpc>
                <a:spcPct val="114000"/>
              </a:lnSpc>
              <a:spcBef>
                <a:spcPts val="0"/>
              </a:spcBef>
              <a:spcAft>
                <a:spcPts val="600"/>
              </a:spcAft>
              <a:buClrTx/>
              <a:buSzTx/>
              <a:buFont typeface="+mj-lt"/>
              <a:buAutoNum type="arabicPeriod"/>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Times New Roman" panose="02020603050405020304" pitchFamily="18" charset="0"/>
                <a:cs typeface="Times New Roman" panose="02020603050405020304" pitchFamily="18" charset="0"/>
              </a:rPr>
              <a:t>Never leave the motor running without you locked in the car!</a:t>
            </a:r>
          </a:p>
          <a:p>
            <a:pPr marL="514350" marR="0" lvl="0" indent="-514350" algn="just" defTabSz="914400" rtl="0" eaLnBrk="1" fontAlgn="auto" latinLnBrk="0" hangingPunct="1">
              <a:spcBef>
                <a:spcPts val="0"/>
              </a:spcBef>
              <a:spcAft>
                <a:spcPts val="600"/>
              </a:spcAft>
              <a:buClrTx/>
              <a:buSzTx/>
              <a:buFont typeface="+mj-lt"/>
              <a:buAutoNum type="arabicPeriod"/>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Times New Roman" panose="02020603050405020304" pitchFamily="18" charset="0"/>
                <a:cs typeface="Times New Roman" panose="02020603050405020304" pitchFamily="18" charset="0"/>
              </a:rPr>
              <a:t>Do not step out of your car at the scene of an accident unless you must do so for safety!  Call 911 then call friends or family members</a:t>
            </a:r>
          </a:p>
          <a:p>
            <a:endParaRPr lang="en-US" sz="3200" b="1" cap="all" dirty="0">
              <a:latin typeface="Calibri" panose="020F0502020204030204" pitchFamily="34" charset="0"/>
              <a:cs typeface="Calibri" panose="020F0502020204030204" pitchFamily="34" charset="0"/>
            </a:endParaRPr>
          </a:p>
          <a:p>
            <a:pPr algn="ctr"/>
            <a:endParaRPr lang="en-US" sz="3200" b="1" cap="all" dirty="0">
              <a:latin typeface="+mj-lt"/>
              <a:ea typeface="Last Cake" pitchFamily="2" charset="-128"/>
              <a:cs typeface="Last Cake" pitchFamily="2" charset="-128"/>
            </a:endParaRP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8C093292-AC66-42C9-BCD2-9AFDBC7BA5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6" name="Group 5">
            <a:extLst>
              <a:ext uri="{FF2B5EF4-FFF2-40B4-BE49-F238E27FC236}">
                <a16:creationId xmlns:a16="http://schemas.microsoft.com/office/drawing/2014/main" id="{413EA236-59EF-4D1C-BDB0-805A02F3DE73}"/>
              </a:ext>
            </a:extLst>
          </p:cNvPr>
          <p:cNvGrpSpPr/>
          <p:nvPr/>
        </p:nvGrpSpPr>
        <p:grpSpPr>
          <a:xfrm>
            <a:off x="10058400" y="6295053"/>
            <a:ext cx="2133600" cy="562947"/>
            <a:chOff x="10058400" y="6295053"/>
            <a:chExt cx="2133600" cy="562947"/>
          </a:xfrm>
        </p:grpSpPr>
        <p:sp>
          <p:nvSpPr>
            <p:cNvPr id="10" name="Rectangle 9">
              <a:extLst>
                <a:ext uri="{FF2B5EF4-FFF2-40B4-BE49-F238E27FC236}">
                  <a16:creationId xmlns:a16="http://schemas.microsoft.com/office/drawing/2014/main" id="{62D9B8A4-DBDD-4BEF-B868-5C6EF1217F24}"/>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ate Placeholder 3">
              <a:extLst>
                <a:ext uri="{FF2B5EF4-FFF2-40B4-BE49-F238E27FC236}">
                  <a16:creationId xmlns:a16="http://schemas.microsoft.com/office/drawing/2014/main" id="{35D33E60-2151-428E-8E97-812A352797C2}"/>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
          <p:nvSpPr>
            <p:cNvPr id="12" name="Slide Number Placeholder 5">
              <a:extLst>
                <a:ext uri="{FF2B5EF4-FFF2-40B4-BE49-F238E27FC236}">
                  <a16:creationId xmlns:a16="http://schemas.microsoft.com/office/drawing/2014/main" id="{0BEF3AC3-F8A2-42C6-9048-FFDB6B934178}"/>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3</a:t>
              </a:fld>
              <a:endParaRPr lang="en-US" sz="1100" dirty="0">
                <a:solidFill>
                  <a:schemeClr val="tx1"/>
                </a:solidFill>
              </a:endParaRPr>
            </a:p>
          </p:txBody>
        </p:sp>
        <p:pic>
          <p:nvPicPr>
            <p:cNvPr id="14" name="Picture 13">
              <a:extLst>
                <a:ext uri="{FF2B5EF4-FFF2-40B4-BE49-F238E27FC236}">
                  <a16:creationId xmlns:a16="http://schemas.microsoft.com/office/drawing/2014/main" id="{17E189E7-D892-41D9-B0B8-692A8FC5BC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280596663"/>
      </p:ext>
    </p:extLst>
  </p:cSld>
  <p:clrMapOvr>
    <a:masterClrMapping/>
  </p:clrMapOvr>
  <p:transition spd="slow" advTm="19140">
    <p:pu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515819" y="830423"/>
            <a:ext cx="10972800" cy="6475234"/>
          </a:xfrm>
          <a:prstGeom prst="rect">
            <a:avLst/>
          </a:prstGeom>
          <a:noFill/>
        </p:spPr>
        <p:txBody>
          <a:bodyPr wrap="square" rtlCol="0">
            <a:spAutoFit/>
          </a:bodyPr>
          <a:lstStyle/>
          <a:p>
            <a:pPr marL="0" marR="0">
              <a:lnSpc>
                <a:spcPct val="107000"/>
              </a:lnSpc>
              <a:spcBef>
                <a:spcPts val="0"/>
              </a:spcBef>
              <a:spcAft>
                <a:spcPts val="800"/>
              </a:spcAft>
            </a:pPr>
            <a:r>
              <a:rPr lang="en-US" sz="3600" b="1" dirty="0">
                <a:effectLst/>
                <a:latin typeface="Calibri" panose="020F0502020204030204" pitchFamily="34" charset="0"/>
                <a:ea typeface="Calibri" panose="020F0502020204030204" pitchFamily="34" charset="0"/>
                <a:cs typeface="Times New Roman" panose="02020603050405020304" pitchFamily="18" charset="0"/>
              </a:rPr>
              <a:t>Let’s Quiz Ourselves To Test Our Ability To Avoid Scams/Fraud/Identity Theft</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Take the following quiz to determine your risk of becoming an identity theft victim. Answer each question as follows: </a:t>
            </a:r>
          </a:p>
          <a:p>
            <a:pPr marL="0" marR="0">
              <a:lnSpc>
                <a:spcPct val="107000"/>
              </a:lnSpc>
              <a:spcBef>
                <a:spcPts val="0"/>
              </a:spcBef>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1= I never do this </a:t>
            </a:r>
          </a:p>
          <a:p>
            <a:pPr marL="0" marR="0">
              <a:lnSpc>
                <a:spcPct val="107000"/>
              </a:lnSpc>
              <a:spcBef>
                <a:spcPts val="0"/>
              </a:spcBef>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2= I rarely (every once in a while) do this </a:t>
            </a:r>
          </a:p>
          <a:p>
            <a:pPr marL="0" marR="0">
              <a:lnSpc>
                <a:spcPct val="107000"/>
              </a:lnSpc>
              <a:spcBef>
                <a:spcPts val="0"/>
              </a:spcBef>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3= I do this about 50 percent of the time </a:t>
            </a:r>
          </a:p>
          <a:p>
            <a:pPr marL="0" marR="0">
              <a:lnSpc>
                <a:spcPct val="107000"/>
              </a:lnSpc>
              <a:spcBef>
                <a:spcPts val="0"/>
              </a:spcBef>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4= I usually (almost always) do this </a:t>
            </a:r>
          </a:p>
          <a:p>
            <a:pPr marL="0" marR="0">
              <a:lnSpc>
                <a:spcPct val="107000"/>
              </a:lnSpc>
              <a:spcBef>
                <a:spcPts val="0"/>
              </a:spcBef>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5= I always do this </a:t>
            </a:r>
          </a:p>
          <a:p>
            <a:pPr marL="0" marR="0">
              <a:lnSpc>
                <a:spcPct val="107000"/>
              </a:lnSpc>
              <a:spcBef>
                <a:spcPts val="0"/>
              </a:spcBef>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The higher your score, the fewer opportunities you are providing for identity thieves to steal key pieces of identifying information or for evidence of identity theft to go unnoticed. </a:t>
            </a:r>
          </a:p>
          <a:p>
            <a:pPr marL="0" marR="0" lvl="0" indent="0" algn="just" defTabSz="914400" rtl="0" eaLnBrk="1" fontAlgn="auto" latinLnBrk="0" hangingPunct="1">
              <a:lnSpc>
                <a:spcPct val="114000"/>
              </a:lnSpc>
              <a:spcBef>
                <a:spcPts val="0"/>
              </a:spcBef>
              <a:spcAft>
                <a:spcPts val="60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endParaRPr lang="en-US" sz="3200" b="1" cap="all" dirty="0">
              <a:latin typeface="Calibri" panose="020F0502020204030204" pitchFamily="34" charset="0"/>
              <a:cs typeface="Calibri" panose="020F0502020204030204" pitchFamily="34" charset="0"/>
            </a:endParaRPr>
          </a:p>
          <a:p>
            <a:pPr algn="ctr"/>
            <a:endParaRPr lang="en-US" sz="3200" b="1" cap="all" dirty="0">
              <a:latin typeface="+mj-lt"/>
              <a:ea typeface="Last Cake" pitchFamily="2" charset="-128"/>
              <a:cs typeface="Last Cake" pitchFamily="2" charset="-128"/>
            </a:endParaRP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8C093292-AC66-42C9-BCD2-9AFDBC7BA5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6" name="Group 5">
            <a:extLst>
              <a:ext uri="{FF2B5EF4-FFF2-40B4-BE49-F238E27FC236}">
                <a16:creationId xmlns:a16="http://schemas.microsoft.com/office/drawing/2014/main" id="{413EA236-59EF-4D1C-BDB0-805A02F3DE73}"/>
              </a:ext>
            </a:extLst>
          </p:cNvPr>
          <p:cNvGrpSpPr/>
          <p:nvPr/>
        </p:nvGrpSpPr>
        <p:grpSpPr>
          <a:xfrm>
            <a:off x="10058400" y="6295053"/>
            <a:ext cx="2133600" cy="562947"/>
            <a:chOff x="10058400" y="6295053"/>
            <a:chExt cx="2133600" cy="562947"/>
          </a:xfrm>
        </p:grpSpPr>
        <p:sp>
          <p:nvSpPr>
            <p:cNvPr id="10" name="Rectangle 9">
              <a:extLst>
                <a:ext uri="{FF2B5EF4-FFF2-40B4-BE49-F238E27FC236}">
                  <a16:creationId xmlns:a16="http://schemas.microsoft.com/office/drawing/2014/main" id="{62D9B8A4-DBDD-4BEF-B868-5C6EF1217F24}"/>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ate Placeholder 3">
              <a:extLst>
                <a:ext uri="{FF2B5EF4-FFF2-40B4-BE49-F238E27FC236}">
                  <a16:creationId xmlns:a16="http://schemas.microsoft.com/office/drawing/2014/main" id="{35D33E60-2151-428E-8E97-812A352797C2}"/>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
          <p:nvSpPr>
            <p:cNvPr id="12" name="Slide Number Placeholder 5">
              <a:extLst>
                <a:ext uri="{FF2B5EF4-FFF2-40B4-BE49-F238E27FC236}">
                  <a16:creationId xmlns:a16="http://schemas.microsoft.com/office/drawing/2014/main" id="{0BEF3AC3-F8A2-42C6-9048-FFDB6B934178}"/>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4</a:t>
              </a:fld>
              <a:endParaRPr lang="en-US" sz="1100" dirty="0">
                <a:solidFill>
                  <a:schemeClr val="tx1"/>
                </a:solidFill>
              </a:endParaRPr>
            </a:p>
          </p:txBody>
        </p:sp>
        <p:pic>
          <p:nvPicPr>
            <p:cNvPr id="14" name="Picture 13">
              <a:extLst>
                <a:ext uri="{FF2B5EF4-FFF2-40B4-BE49-F238E27FC236}">
                  <a16:creationId xmlns:a16="http://schemas.microsoft.com/office/drawing/2014/main" id="{17E189E7-D892-41D9-B0B8-692A8FC5BC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1531026034"/>
      </p:ext>
    </p:extLst>
  </p:cSld>
  <p:clrMapOvr>
    <a:masterClrMapping/>
  </p:clrMapOvr>
  <p:transition spd="slow" advTm="19140">
    <p:pu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515820" y="580051"/>
            <a:ext cx="10972800" cy="6064289"/>
          </a:xfrm>
          <a:prstGeom prst="rect">
            <a:avLst/>
          </a:prstGeom>
          <a:noFill/>
        </p:spPr>
        <p:txBody>
          <a:bodyPr wrap="square" rtlCol="0">
            <a:spAutoFit/>
          </a:bodyPr>
          <a:lstStyle/>
          <a:p>
            <a:pPr marL="0" marR="0">
              <a:lnSpc>
                <a:spcPct val="107000"/>
              </a:lnSpc>
              <a:spcBef>
                <a:spcPts val="0"/>
              </a:spcBef>
              <a:spcAft>
                <a:spcPts val="80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Checking For Evidence Of Scams/Fraud/Identity Theft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_____ 1. I check my credit report from each of the three major credit bureaus (Equifax, Experian, and Trans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Union) annually to look for errors and evidence of identity theft.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_____ 2. I review bank and/or brokerage account statements when they arrive to reconcile the balance and to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check for unusual transactions.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_____ 3. I save credit card receipts and check them against statements received from creditors. I do not leave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them in shopping bags, where they can get lost or stolen.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_____ 4. I know the approximate billing cycle for all of my credit cards and utility bills (e.g., cell phone) and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call creditors immediately if bills are not received within a week of the due date.</a:t>
            </a:r>
          </a:p>
          <a:p>
            <a:pPr marL="0" marR="0">
              <a:lnSpc>
                <a:spcPct val="107000"/>
              </a:lnSpc>
              <a:spcBef>
                <a:spcPts val="0"/>
              </a:spcBef>
              <a:spcAft>
                <a:spcPts val="80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Destroying Sensitive Personal Information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_____ 5. I use a crosscut shredder, fireplace, or woodstove to destroy pre-approved credit card offers, bank or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brokerage statements, old pay stubs and tax records, credit card receipts, and other “sensitive” documents.</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_____ 6. I destroy (shred or burn) everything that contains information of interest to identity thieves including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utility bills (which could be used to obtain a credit report), personal correspondence (which could be                    used to corroborate my identity), cancelled checks, expired credit cards, etc.</a:t>
            </a:r>
            <a:endParaRPr lang="en-US" sz="3200" b="1" cap="all" dirty="0">
              <a:latin typeface="+mj-lt"/>
              <a:ea typeface="Last Cake" pitchFamily="2" charset="-128"/>
              <a:cs typeface="Last Cake" pitchFamily="2" charset="-128"/>
            </a:endParaRP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8C093292-AC66-42C9-BCD2-9AFDBC7BA5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6" name="Group 5">
            <a:extLst>
              <a:ext uri="{FF2B5EF4-FFF2-40B4-BE49-F238E27FC236}">
                <a16:creationId xmlns:a16="http://schemas.microsoft.com/office/drawing/2014/main" id="{413EA236-59EF-4D1C-BDB0-805A02F3DE73}"/>
              </a:ext>
            </a:extLst>
          </p:cNvPr>
          <p:cNvGrpSpPr/>
          <p:nvPr/>
        </p:nvGrpSpPr>
        <p:grpSpPr>
          <a:xfrm>
            <a:off x="10058400" y="6295053"/>
            <a:ext cx="2133600" cy="562947"/>
            <a:chOff x="10058400" y="6295053"/>
            <a:chExt cx="2133600" cy="562947"/>
          </a:xfrm>
        </p:grpSpPr>
        <p:sp>
          <p:nvSpPr>
            <p:cNvPr id="10" name="Rectangle 9">
              <a:extLst>
                <a:ext uri="{FF2B5EF4-FFF2-40B4-BE49-F238E27FC236}">
                  <a16:creationId xmlns:a16="http://schemas.microsoft.com/office/drawing/2014/main" id="{62D9B8A4-DBDD-4BEF-B868-5C6EF1217F24}"/>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ate Placeholder 3">
              <a:extLst>
                <a:ext uri="{FF2B5EF4-FFF2-40B4-BE49-F238E27FC236}">
                  <a16:creationId xmlns:a16="http://schemas.microsoft.com/office/drawing/2014/main" id="{35D33E60-2151-428E-8E97-812A352797C2}"/>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
          <p:nvSpPr>
            <p:cNvPr id="12" name="Slide Number Placeholder 5">
              <a:extLst>
                <a:ext uri="{FF2B5EF4-FFF2-40B4-BE49-F238E27FC236}">
                  <a16:creationId xmlns:a16="http://schemas.microsoft.com/office/drawing/2014/main" id="{0BEF3AC3-F8A2-42C6-9048-FFDB6B934178}"/>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5</a:t>
              </a:fld>
              <a:endParaRPr lang="en-US" sz="1100" dirty="0">
                <a:solidFill>
                  <a:schemeClr val="tx1"/>
                </a:solidFill>
              </a:endParaRPr>
            </a:p>
          </p:txBody>
        </p:sp>
        <p:pic>
          <p:nvPicPr>
            <p:cNvPr id="14" name="Picture 13">
              <a:extLst>
                <a:ext uri="{FF2B5EF4-FFF2-40B4-BE49-F238E27FC236}">
                  <a16:creationId xmlns:a16="http://schemas.microsoft.com/office/drawing/2014/main" id="{17E189E7-D892-41D9-B0B8-692A8FC5BC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3113343943"/>
      </p:ext>
    </p:extLst>
  </p:cSld>
  <p:clrMapOvr>
    <a:masterClrMapping/>
  </p:clrMapOvr>
  <p:transition spd="slow" advTm="19140">
    <p:pu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515819" y="830423"/>
            <a:ext cx="10972800" cy="6954981"/>
          </a:xfrm>
          <a:prstGeom prst="rect">
            <a:avLst/>
          </a:prstGeom>
          <a:noFill/>
        </p:spPr>
        <p:txBody>
          <a:bodyPr wrap="square" rtlCol="0">
            <a:spAutoFit/>
          </a:bodyPr>
          <a:lstStyle/>
          <a:p>
            <a:pPr marL="0" marR="0">
              <a:lnSpc>
                <a:spcPct val="107000"/>
              </a:lnSpc>
              <a:spcBef>
                <a:spcPts val="0"/>
              </a:spcBef>
              <a:spcAft>
                <a:spcPts val="80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Limiting Access To Sensitive Personal Information</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_____ 7. I avoid giving out my Social Security number or bank account numbers to unsolicited callers or orally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(e.g., in a store) where others may be listening.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_____ 8. I have a post office box or a locked mailbox for incoming mail (especially checks and bills).</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_____ 9. I place outgoing mail in a secured collection box along the road or at the post office- NOT in an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unsecured home mailbox or rural route mailbox along the highway.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_____10. I have my mail held when I am away or picked up by a trusted friend, neighbor, or family member.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_____11. I question how personal information will be used before revealing it to anyone and try to “just say no,”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where possible or ask to use another type of identifier.</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_____12. I am cautious about not leaving personal information lying around my home, especially if it would be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accessible to a roommate, babysitter, cleaning service, home contractor, etc. who has access to my home when I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am not there.</a:t>
            </a:r>
          </a:p>
          <a:p>
            <a:pPr marL="0" marR="0">
              <a:lnSpc>
                <a:spcPct val="107000"/>
              </a:lnSpc>
              <a:spcBef>
                <a:spcPts val="0"/>
              </a:spcBef>
              <a:spcAft>
                <a:spcPts val="80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14000"/>
              </a:lnSpc>
              <a:spcBef>
                <a:spcPts val="0"/>
              </a:spcBef>
              <a:spcAft>
                <a:spcPts val="60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endParaRPr lang="en-US" sz="3200" b="1" cap="all" dirty="0">
              <a:latin typeface="Calibri" panose="020F0502020204030204" pitchFamily="34" charset="0"/>
              <a:cs typeface="Calibri" panose="020F0502020204030204" pitchFamily="34" charset="0"/>
            </a:endParaRPr>
          </a:p>
          <a:p>
            <a:pPr algn="ctr"/>
            <a:endParaRPr lang="en-US" sz="3200" b="1" cap="all" dirty="0">
              <a:latin typeface="+mj-lt"/>
              <a:ea typeface="Last Cake" pitchFamily="2" charset="-128"/>
              <a:cs typeface="Last Cake" pitchFamily="2" charset="-128"/>
            </a:endParaRP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8C093292-AC66-42C9-BCD2-9AFDBC7BA5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6" name="Group 5">
            <a:extLst>
              <a:ext uri="{FF2B5EF4-FFF2-40B4-BE49-F238E27FC236}">
                <a16:creationId xmlns:a16="http://schemas.microsoft.com/office/drawing/2014/main" id="{413EA236-59EF-4D1C-BDB0-805A02F3DE73}"/>
              </a:ext>
            </a:extLst>
          </p:cNvPr>
          <p:cNvGrpSpPr/>
          <p:nvPr/>
        </p:nvGrpSpPr>
        <p:grpSpPr>
          <a:xfrm>
            <a:off x="10058400" y="6295053"/>
            <a:ext cx="2133600" cy="562947"/>
            <a:chOff x="10058400" y="6295053"/>
            <a:chExt cx="2133600" cy="562947"/>
          </a:xfrm>
        </p:grpSpPr>
        <p:sp>
          <p:nvSpPr>
            <p:cNvPr id="10" name="Rectangle 9">
              <a:extLst>
                <a:ext uri="{FF2B5EF4-FFF2-40B4-BE49-F238E27FC236}">
                  <a16:creationId xmlns:a16="http://schemas.microsoft.com/office/drawing/2014/main" id="{62D9B8A4-DBDD-4BEF-B868-5C6EF1217F24}"/>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ate Placeholder 3">
              <a:extLst>
                <a:ext uri="{FF2B5EF4-FFF2-40B4-BE49-F238E27FC236}">
                  <a16:creationId xmlns:a16="http://schemas.microsoft.com/office/drawing/2014/main" id="{35D33E60-2151-428E-8E97-812A352797C2}"/>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
          <p:nvSpPr>
            <p:cNvPr id="12" name="Slide Number Placeholder 5">
              <a:extLst>
                <a:ext uri="{FF2B5EF4-FFF2-40B4-BE49-F238E27FC236}">
                  <a16:creationId xmlns:a16="http://schemas.microsoft.com/office/drawing/2014/main" id="{0BEF3AC3-F8A2-42C6-9048-FFDB6B934178}"/>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6</a:t>
              </a:fld>
              <a:endParaRPr lang="en-US" sz="1100" dirty="0">
                <a:solidFill>
                  <a:schemeClr val="tx1"/>
                </a:solidFill>
              </a:endParaRPr>
            </a:p>
          </p:txBody>
        </p:sp>
        <p:pic>
          <p:nvPicPr>
            <p:cNvPr id="14" name="Picture 13">
              <a:extLst>
                <a:ext uri="{FF2B5EF4-FFF2-40B4-BE49-F238E27FC236}">
                  <a16:creationId xmlns:a16="http://schemas.microsoft.com/office/drawing/2014/main" id="{17E189E7-D892-41D9-B0B8-692A8FC5BC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3320880855"/>
      </p:ext>
    </p:extLst>
  </p:cSld>
  <p:clrMapOvr>
    <a:masterClrMapping/>
  </p:clrMapOvr>
  <p:transition spd="slow" advTm="19140">
    <p:pu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515819" y="830423"/>
            <a:ext cx="10972800" cy="7243330"/>
          </a:xfrm>
          <a:prstGeom prst="rect">
            <a:avLst/>
          </a:prstGeom>
          <a:noFill/>
        </p:spPr>
        <p:txBody>
          <a:bodyPr wrap="square" rtlCol="0">
            <a:spAutoFit/>
          </a:bodyPr>
          <a:lstStyle/>
          <a:p>
            <a:pPr marL="0" marR="0">
              <a:lnSpc>
                <a:spcPct val="107000"/>
              </a:lnSpc>
              <a:spcBef>
                <a:spcPts val="0"/>
              </a:spcBef>
              <a:spcAft>
                <a:spcPts val="80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Limiting Access To Sensitive Personal Information (cont’d)</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_____ 13. I avoid carrying my Social Security card in my wallet as well as any type of identification card with my Social Security number (or my spouse’s social security number) on it.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_____ 14. I avoid printing my driver’s license or Social Security number on personal checks.</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_____ 15. I limit the amount of personal information “out there” by not completing Internet “profiles” for rebates and contests and being cautious with online resume posting, electronic mailing lists, secured sites for online purchases, listings in Who’s Who Guides, and other public data sources.</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_____ 16. I limit the number of credit cards and other identification information that I routinely carry around in my wallet or purse and I do not routinely carry around my checkbook.</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_____ 17. I am aware of who has access to my personal information at work and/or places I do business with (e.g., utility companies, medical providers) and have taken steps to question or limit unauthorized access, where needed.</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_____ 18. I cross out my credit card number or bank account number with a magic marker on receipts for travel or other expenses that I submit to an employer, charitable or professional organization, or other entity for expense reimbursement or for documentation of any type (e.g., taxes, product rebates).</a:t>
            </a:r>
          </a:p>
          <a:p>
            <a:pPr marL="0" marR="0">
              <a:lnSpc>
                <a:spcPct val="107000"/>
              </a:lnSpc>
              <a:spcBef>
                <a:spcPts val="0"/>
              </a:spcBef>
              <a:spcAft>
                <a:spcPts val="800"/>
              </a:spcAft>
            </a:pPr>
            <a:endParaRPr lang="en-US" b="1" cap="all" dirty="0">
              <a:latin typeface="Calibri" panose="020F0502020204030204" pitchFamily="34" charset="0"/>
              <a:ea typeface="Last Cake" pitchFamily="2" charset="-128"/>
              <a:cs typeface="Times New Roman" panose="02020603050405020304" pitchFamily="18" charset="0"/>
            </a:endParaRPr>
          </a:p>
          <a:p>
            <a:pPr marL="0" marR="0">
              <a:lnSpc>
                <a:spcPct val="107000"/>
              </a:lnSpc>
              <a:spcBef>
                <a:spcPts val="0"/>
              </a:spcBef>
              <a:spcAft>
                <a:spcPts val="800"/>
              </a:spcAft>
            </a:pPr>
            <a:endParaRPr lang="en-US" sz="3200" b="1" cap="all" dirty="0">
              <a:latin typeface="Calibri" panose="020F0502020204030204" pitchFamily="34" charset="0"/>
              <a:ea typeface="Last Cake" pitchFamily="2" charset="-128"/>
              <a:cs typeface="Times New Roman" panose="02020603050405020304" pitchFamily="18" charset="0"/>
            </a:endParaRPr>
          </a:p>
          <a:p>
            <a:pPr marL="0" marR="0">
              <a:lnSpc>
                <a:spcPct val="107000"/>
              </a:lnSpc>
              <a:spcBef>
                <a:spcPts val="0"/>
              </a:spcBef>
              <a:spcAft>
                <a:spcPts val="800"/>
              </a:spcAft>
            </a:pPr>
            <a:endParaRPr lang="en-US" sz="3200" b="1" cap="all" dirty="0">
              <a:latin typeface="Calibri" panose="020F0502020204030204" pitchFamily="34" charset="0"/>
              <a:ea typeface="Last Cake" pitchFamily="2" charset="-128"/>
              <a:cs typeface="Times New Roman" panose="02020603050405020304" pitchFamily="18" charset="0"/>
            </a:endParaRPr>
          </a:p>
          <a:p>
            <a:pPr marL="0" marR="0">
              <a:lnSpc>
                <a:spcPct val="107000"/>
              </a:lnSpc>
              <a:spcBef>
                <a:spcPts val="0"/>
              </a:spcBef>
              <a:spcAft>
                <a:spcPts val="800"/>
              </a:spcAft>
            </a:pPr>
            <a:endParaRPr lang="en-US" sz="3200" b="1" cap="all" dirty="0">
              <a:latin typeface="+mj-lt"/>
              <a:ea typeface="Last Cake" pitchFamily="2" charset="-128"/>
              <a:cs typeface="Last Cake" pitchFamily="2" charset="-128"/>
            </a:endParaRP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8C093292-AC66-42C9-BCD2-9AFDBC7BA5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6" name="Group 5">
            <a:extLst>
              <a:ext uri="{FF2B5EF4-FFF2-40B4-BE49-F238E27FC236}">
                <a16:creationId xmlns:a16="http://schemas.microsoft.com/office/drawing/2014/main" id="{413EA236-59EF-4D1C-BDB0-805A02F3DE73}"/>
              </a:ext>
            </a:extLst>
          </p:cNvPr>
          <p:cNvGrpSpPr/>
          <p:nvPr/>
        </p:nvGrpSpPr>
        <p:grpSpPr>
          <a:xfrm>
            <a:off x="10058400" y="6295053"/>
            <a:ext cx="2133600" cy="562947"/>
            <a:chOff x="10058400" y="6295053"/>
            <a:chExt cx="2133600" cy="562947"/>
          </a:xfrm>
        </p:grpSpPr>
        <p:sp>
          <p:nvSpPr>
            <p:cNvPr id="10" name="Rectangle 9">
              <a:extLst>
                <a:ext uri="{FF2B5EF4-FFF2-40B4-BE49-F238E27FC236}">
                  <a16:creationId xmlns:a16="http://schemas.microsoft.com/office/drawing/2014/main" id="{62D9B8A4-DBDD-4BEF-B868-5C6EF1217F24}"/>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ate Placeholder 3">
              <a:extLst>
                <a:ext uri="{FF2B5EF4-FFF2-40B4-BE49-F238E27FC236}">
                  <a16:creationId xmlns:a16="http://schemas.microsoft.com/office/drawing/2014/main" id="{35D33E60-2151-428E-8E97-812A352797C2}"/>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
          <p:nvSpPr>
            <p:cNvPr id="12" name="Slide Number Placeholder 5">
              <a:extLst>
                <a:ext uri="{FF2B5EF4-FFF2-40B4-BE49-F238E27FC236}">
                  <a16:creationId xmlns:a16="http://schemas.microsoft.com/office/drawing/2014/main" id="{0BEF3AC3-F8A2-42C6-9048-FFDB6B934178}"/>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7</a:t>
              </a:fld>
              <a:endParaRPr lang="en-US" sz="1100" dirty="0">
                <a:solidFill>
                  <a:schemeClr val="tx1"/>
                </a:solidFill>
              </a:endParaRPr>
            </a:p>
          </p:txBody>
        </p:sp>
        <p:pic>
          <p:nvPicPr>
            <p:cNvPr id="14" name="Picture 13">
              <a:extLst>
                <a:ext uri="{FF2B5EF4-FFF2-40B4-BE49-F238E27FC236}">
                  <a16:creationId xmlns:a16="http://schemas.microsoft.com/office/drawing/2014/main" id="{17E189E7-D892-41D9-B0B8-692A8FC5BC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3839114525"/>
      </p:ext>
    </p:extLst>
  </p:cSld>
  <p:clrMapOvr>
    <a:masterClrMapping/>
  </p:clrMapOvr>
  <p:transition spd="slow" advTm="19140">
    <p:pu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303647" y="320324"/>
            <a:ext cx="10972800" cy="7707944"/>
          </a:xfrm>
          <a:prstGeom prst="rect">
            <a:avLst/>
          </a:prstGeom>
          <a:noFill/>
        </p:spPr>
        <p:txBody>
          <a:bodyPr wrap="square" rtlCol="0">
            <a:spAutoFit/>
          </a:bodyPr>
          <a:lstStyle/>
          <a:p>
            <a:pPr marL="0" marR="0">
              <a:lnSpc>
                <a:spcPct val="107000"/>
              </a:lnSpc>
              <a:spcBef>
                <a:spcPts val="0"/>
              </a:spcBef>
              <a:spcAft>
                <a:spcPts val="80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Limiting Access To Sensitive Personal Information (cont’d)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_____ 19. I am careful about completing postcards (e.g., for product warranties, contests, etc.) and place them in envelopes if they contain sensitive information.</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_____ 20. I practice “general security consciousness” by not leaving my wallet or purse unattended, even for a few minutes (e.g., at dances or on supermarket carts), zipping my purse shut, buttoning my back wallet pocket, and putting house lights on timers when I’m away. Also, using secure door locks, leaving questionable “sensitive” information spaces blank on applications, storing important papers (e.g., car title) in a safe deposit box, not using bank deposit slips or paycheck stubs for shopping lists, and keeping a list of credit card account numbers and contact information to report a loss quickly.</a:t>
            </a:r>
          </a:p>
          <a:p>
            <a:pPr marL="0" marR="0">
              <a:spcBef>
                <a:spcPts val="0"/>
              </a:spcBef>
              <a:spcAft>
                <a:spcPts val="80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What Your Quiz Score Means:</a:t>
            </a:r>
          </a:p>
          <a:p>
            <a:pPr marL="0" marR="0">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80 to 100 Points- You have demonstrated a higher than average awareness of the risks associated with identity</a:t>
            </a:r>
          </a:p>
          <a:p>
            <a:pPr marL="0" marR="0">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theft. Congratulations. Do not let your guard down! Identity thieves are always looking for another victim.  </a:t>
            </a:r>
          </a:p>
          <a:p>
            <a:pPr marL="0" marR="0">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50 to 79 Points- You have indicated some weaknesses in your security consciousness, which increases your </a:t>
            </a:r>
          </a:p>
          <a:p>
            <a:pPr marL="0" marR="0">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odds of becoming the victim of identity theft, especially if you have good credit. Pay particular attention to the </a:t>
            </a:r>
          </a:p>
          <a:p>
            <a:pPr marL="0" marR="0">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quiz questions that you answered with a “1” or “2.”</a:t>
            </a:r>
          </a:p>
          <a:p>
            <a:pPr marL="0" marR="0">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0 to 49 Points- You are at high risk for identity theft. Start shredding sensitive personal and financial </a:t>
            </a:r>
          </a:p>
          <a:p>
            <a:pPr marL="0" marR="0">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documents immediately and pay particular attention to quiz questions that you answered “1” or “2”.  </a:t>
            </a:r>
          </a:p>
          <a:p>
            <a:pPr marL="0" marR="0" lvl="0" indent="0" algn="just" defTabSz="914400" rtl="0" eaLnBrk="1" fontAlgn="auto" latinLnBrk="0" hangingPunct="1">
              <a:lnSpc>
                <a:spcPct val="114000"/>
              </a:lnSpc>
              <a:spcBef>
                <a:spcPts val="0"/>
              </a:spcBef>
              <a:spcAft>
                <a:spcPts val="60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endParaRPr lang="en-US" sz="3200" b="1" cap="all" dirty="0">
              <a:latin typeface="Calibri" panose="020F0502020204030204" pitchFamily="34" charset="0"/>
              <a:cs typeface="Calibri" panose="020F0502020204030204" pitchFamily="34" charset="0"/>
            </a:endParaRPr>
          </a:p>
          <a:p>
            <a:pPr algn="ctr"/>
            <a:endParaRPr lang="en-US" sz="3200" b="1" cap="all" dirty="0">
              <a:latin typeface="+mj-lt"/>
              <a:ea typeface="Last Cake" pitchFamily="2" charset="-128"/>
              <a:cs typeface="Last Cake" pitchFamily="2" charset="-128"/>
            </a:endParaRP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8C093292-AC66-42C9-BCD2-9AFDBC7BA5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6" name="Group 5">
            <a:extLst>
              <a:ext uri="{FF2B5EF4-FFF2-40B4-BE49-F238E27FC236}">
                <a16:creationId xmlns:a16="http://schemas.microsoft.com/office/drawing/2014/main" id="{413EA236-59EF-4D1C-BDB0-805A02F3DE73}"/>
              </a:ext>
            </a:extLst>
          </p:cNvPr>
          <p:cNvGrpSpPr/>
          <p:nvPr/>
        </p:nvGrpSpPr>
        <p:grpSpPr>
          <a:xfrm>
            <a:off x="10058400" y="6295053"/>
            <a:ext cx="2133600" cy="562947"/>
            <a:chOff x="10058400" y="6295053"/>
            <a:chExt cx="2133600" cy="562947"/>
          </a:xfrm>
        </p:grpSpPr>
        <p:sp>
          <p:nvSpPr>
            <p:cNvPr id="10" name="Rectangle 9">
              <a:extLst>
                <a:ext uri="{FF2B5EF4-FFF2-40B4-BE49-F238E27FC236}">
                  <a16:creationId xmlns:a16="http://schemas.microsoft.com/office/drawing/2014/main" id="{62D9B8A4-DBDD-4BEF-B868-5C6EF1217F24}"/>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ate Placeholder 3">
              <a:extLst>
                <a:ext uri="{FF2B5EF4-FFF2-40B4-BE49-F238E27FC236}">
                  <a16:creationId xmlns:a16="http://schemas.microsoft.com/office/drawing/2014/main" id="{35D33E60-2151-428E-8E97-812A352797C2}"/>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
          <p:nvSpPr>
            <p:cNvPr id="12" name="Slide Number Placeholder 5">
              <a:extLst>
                <a:ext uri="{FF2B5EF4-FFF2-40B4-BE49-F238E27FC236}">
                  <a16:creationId xmlns:a16="http://schemas.microsoft.com/office/drawing/2014/main" id="{0BEF3AC3-F8A2-42C6-9048-FFDB6B934178}"/>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8</a:t>
              </a:fld>
              <a:endParaRPr lang="en-US" sz="1100" dirty="0">
                <a:solidFill>
                  <a:schemeClr val="tx1"/>
                </a:solidFill>
              </a:endParaRPr>
            </a:p>
          </p:txBody>
        </p:sp>
        <p:pic>
          <p:nvPicPr>
            <p:cNvPr id="14" name="Picture 13">
              <a:extLst>
                <a:ext uri="{FF2B5EF4-FFF2-40B4-BE49-F238E27FC236}">
                  <a16:creationId xmlns:a16="http://schemas.microsoft.com/office/drawing/2014/main" id="{17E189E7-D892-41D9-B0B8-692A8FC5BC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1820720097"/>
      </p:ext>
    </p:extLst>
  </p:cSld>
  <p:clrMapOvr>
    <a:masterClrMapping/>
  </p:clrMapOvr>
  <p:transition spd="slow" advTm="19140">
    <p:pu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629217" y="1061703"/>
            <a:ext cx="10254118" cy="4671728"/>
          </a:xfrm>
          <a:prstGeom prst="rect">
            <a:avLst/>
          </a:prstGeom>
          <a:noFill/>
        </p:spPr>
        <p:txBody>
          <a:bodyPr wrap="square" rtlCol="0">
            <a:spAutoFit/>
          </a:bodyPr>
          <a:lstStyle/>
          <a:p>
            <a:pPr marR="0" lvl="0" algn="just">
              <a:lnSpc>
                <a:spcPct val="107000"/>
              </a:lnSpc>
              <a:spcBef>
                <a:spcPts val="0"/>
              </a:spcBef>
              <a:spcAft>
                <a:spcPts val="800"/>
              </a:spcAft>
              <a:buSzPts val="1200"/>
            </a:pPr>
            <a:r>
              <a:rPr lang="en-US" sz="3600" b="1" dirty="0">
                <a:latin typeface="Calibri" panose="020F0502020204030204" pitchFamily="34" charset="0"/>
                <a:ea typeface="Calibri" panose="020F0502020204030204" pitchFamily="34" charset="0"/>
                <a:cs typeface="Times New Roman" panose="02020603050405020304" pitchFamily="18" charset="0"/>
              </a:rPr>
              <a:t>Who Are The Main Targets Of Scams And Fraud?</a:t>
            </a:r>
            <a:endParaRPr lang="en-US" sz="3600" b="1" dirty="0">
              <a:effectLst/>
              <a:latin typeface="Calibri" panose="020F0502020204030204" pitchFamily="34" charset="0"/>
              <a:ea typeface="Calibri" panose="020F0502020204030204" pitchFamily="34" charset="0"/>
              <a:cs typeface="Times New Roman" panose="02020603050405020304" pitchFamily="18" charset="0"/>
            </a:endParaRPr>
          </a:p>
          <a:p>
            <a:pPr marR="0" lvl="0" algn="just">
              <a:lnSpc>
                <a:spcPct val="107000"/>
              </a:lnSpc>
              <a:spcBef>
                <a:spcPts val="0"/>
              </a:spcBef>
              <a:spcAft>
                <a:spcPts val="800"/>
              </a:spcAft>
              <a:buSzPts val="1200"/>
            </a:pPr>
            <a:r>
              <a:rPr lang="en-US" sz="2800" dirty="0">
                <a:effectLst/>
                <a:latin typeface="Calibri" panose="020F0502020204030204" pitchFamily="34" charset="0"/>
                <a:ea typeface="Calibri" panose="020F0502020204030204" pitchFamily="34" charset="0"/>
                <a:cs typeface="Times New Roman" panose="02020603050405020304" pitchFamily="18" charset="0"/>
              </a:rPr>
              <a:t>The fifty-years-and-over age group make up </a:t>
            </a:r>
            <a:r>
              <a:rPr lang="en-US" sz="2800" i="1" dirty="0">
                <a:effectLst/>
                <a:latin typeface="Calibri" panose="020F0502020204030204" pitchFamily="34" charset="0"/>
                <a:ea typeface="Calibri" panose="020F0502020204030204" pitchFamily="34" charset="0"/>
                <a:cs typeface="Times New Roman" panose="02020603050405020304" pitchFamily="18" charset="0"/>
              </a:rPr>
              <a:t>one-half </a:t>
            </a:r>
            <a:r>
              <a:rPr lang="en-US" sz="2800" dirty="0">
                <a:effectLst/>
                <a:latin typeface="Calibri" panose="020F0502020204030204" pitchFamily="34" charset="0"/>
                <a:ea typeface="Calibri" panose="020F0502020204030204" pitchFamily="34" charset="0"/>
                <a:cs typeface="Times New Roman" panose="02020603050405020304" pitchFamily="18" charset="0"/>
              </a:rPr>
              <a:t>of all fraud victims overall and make up </a:t>
            </a:r>
            <a:r>
              <a:rPr lang="en-US" sz="2800" i="1" dirty="0">
                <a:effectLst/>
                <a:latin typeface="Calibri" panose="020F0502020204030204" pitchFamily="34" charset="0"/>
                <a:ea typeface="Calibri" panose="020F0502020204030204" pitchFamily="34" charset="0"/>
                <a:cs typeface="Times New Roman" panose="02020603050405020304" pitchFamily="18" charset="0"/>
              </a:rPr>
              <a:t>one-third</a:t>
            </a:r>
            <a:r>
              <a:rPr lang="en-US" sz="2800" dirty="0">
                <a:effectLst/>
                <a:latin typeface="Calibri" panose="020F0502020204030204" pitchFamily="34" charset="0"/>
                <a:ea typeface="Calibri" panose="020F0502020204030204" pitchFamily="34" charset="0"/>
                <a:cs typeface="Times New Roman" panose="02020603050405020304" pitchFamily="18" charset="0"/>
              </a:rPr>
              <a:t> of all telemarketing fraud victims.  </a:t>
            </a:r>
          </a:p>
          <a:p>
            <a:pPr algn="just">
              <a:lnSpc>
                <a:spcPct val="107000"/>
              </a:lnSpc>
              <a:spcAft>
                <a:spcPts val="800"/>
              </a:spcAft>
              <a:buSzPts val="1200"/>
            </a:pPr>
            <a:r>
              <a:rPr lang="en-US" sz="2800" dirty="0">
                <a:effectLst/>
                <a:latin typeface="Calibri" panose="020F0502020204030204" pitchFamily="34" charset="0"/>
                <a:ea typeface="Calibri" panose="020F0502020204030204" pitchFamily="34" charset="0"/>
                <a:cs typeface="Times New Roman" panose="02020603050405020304" pitchFamily="18" charset="0"/>
              </a:rPr>
              <a:t>The twenty-five-years-and-under age group are the </a:t>
            </a:r>
            <a:r>
              <a:rPr lang="en-US" sz="2800" i="1" dirty="0">
                <a:effectLst/>
                <a:latin typeface="Calibri" panose="020F0502020204030204" pitchFamily="34" charset="0"/>
                <a:ea typeface="Calibri" panose="020F0502020204030204" pitchFamily="34" charset="0"/>
                <a:cs typeface="Times New Roman" panose="02020603050405020304" pitchFamily="18" charset="0"/>
              </a:rPr>
              <a:t>next </a:t>
            </a:r>
            <a:r>
              <a:rPr lang="en-US" sz="2800" dirty="0">
                <a:effectLst/>
                <a:latin typeface="Calibri" panose="020F0502020204030204" pitchFamily="34" charset="0"/>
                <a:ea typeface="Calibri" panose="020F0502020204030204" pitchFamily="34" charset="0"/>
                <a:cs typeface="Times New Roman" panose="02020603050405020304" pitchFamily="18" charset="0"/>
              </a:rPr>
              <a:t>largest group of all fraud victims overall.  </a:t>
            </a:r>
          </a:p>
          <a:p>
            <a:pPr algn="just">
              <a:lnSpc>
                <a:spcPct val="107000"/>
              </a:lnSpc>
              <a:spcAft>
                <a:spcPts val="800"/>
              </a:spcAft>
              <a:buSzPts val="1200"/>
            </a:pPr>
            <a:r>
              <a:rPr lang="en-US" sz="2800" dirty="0">
                <a:latin typeface="Calibri" panose="020F0502020204030204" pitchFamily="34" charset="0"/>
                <a:ea typeface="Calibri" panose="020F0502020204030204" pitchFamily="34" charset="0"/>
                <a:cs typeface="Times New Roman" panose="02020603050405020304" pitchFamily="18" charset="0"/>
              </a:rPr>
              <a:t>Social media like Instagram, Facebook, and Snapchat have made young people easy targets for scammers.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SzPts val="1200"/>
              <a:buFont typeface="+mj-lt"/>
              <a:buAutoNum type="arabicPeriod"/>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D757ABE5-FAC5-4E1C-94DC-F085B91E72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2" name="Group 1">
            <a:extLst>
              <a:ext uri="{FF2B5EF4-FFF2-40B4-BE49-F238E27FC236}">
                <a16:creationId xmlns:a16="http://schemas.microsoft.com/office/drawing/2014/main" id="{EE3EB08A-943D-BE80-5BC1-8128F6394F1F}"/>
              </a:ext>
            </a:extLst>
          </p:cNvPr>
          <p:cNvGrpSpPr/>
          <p:nvPr/>
        </p:nvGrpSpPr>
        <p:grpSpPr>
          <a:xfrm>
            <a:off x="10058400" y="6295053"/>
            <a:ext cx="2133600" cy="562947"/>
            <a:chOff x="10058400" y="6295053"/>
            <a:chExt cx="2133600" cy="562947"/>
          </a:xfrm>
        </p:grpSpPr>
        <p:sp>
          <p:nvSpPr>
            <p:cNvPr id="3" name="Rectangle 2">
              <a:extLst>
                <a:ext uri="{FF2B5EF4-FFF2-40B4-BE49-F238E27FC236}">
                  <a16:creationId xmlns:a16="http://schemas.microsoft.com/office/drawing/2014/main" id="{DFA8106B-5C8E-7909-FE9A-8E07C6C2955A}"/>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a:extLst>
                <a:ext uri="{FF2B5EF4-FFF2-40B4-BE49-F238E27FC236}">
                  <a16:creationId xmlns:a16="http://schemas.microsoft.com/office/drawing/2014/main" id="{B578CCF7-7F5E-4917-B522-6FBEE2E9A3C9}"/>
                </a:ext>
              </a:extLst>
            </p:cNvPr>
            <p:cNvSpPr txBox="1">
              <a:spLocks/>
            </p:cNvSpPr>
            <p:nvPr/>
          </p:nvSpPr>
          <p:spPr>
            <a:xfrm>
              <a:off x="10632834" y="6391522"/>
              <a:ext cx="855785"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8/17/23</a:t>
              </a:r>
            </a:p>
          </p:txBody>
        </p:sp>
        <p:sp>
          <p:nvSpPr>
            <p:cNvPr id="5" name="Slide Number Placeholder 5">
              <a:extLst>
                <a:ext uri="{FF2B5EF4-FFF2-40B4-BE49-F238E27FC236}">
                  <a16:creationId xmlns:a16="http://schemas.microsoft.com/office/drawing/2014/main" id="{42BAEE85-FB95-B096-FCC5-786DD81DE8AE}"/>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9</a:t>
              </a:fld>
              <a:endParaRPr lang="en-US" sz="1100" dirty="0">
                <a:solidFill>
                  <a:schemeClr val="tx1"/>
                </a:solidFill>
              </a:endParaRPr>
            </a:p>
          </p:txBody>
        </p:sp>
        <p:pic>
          <p:nvPicPr>
            <p:cNvPr id="6" name="Picture 5">
              <a:extLst>
                <a:ext uri="{FF2B5EF4-FFF2-40B4-BE49-F238E27FC236}">
                  <a16:creationId xmlns:a16="http://schemas.microsoft.com/office/drawing/2014/main" id="{2F857050-EBEE-9FB1-4025-7C32F0DAE3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3809168928"/>
      </p:ext>
    </p:extLst>
  </p:cSld>
  <p:clrMapOvr>
    <a:masterClrMapping/>
  </p:clrMapOvr>
  <p:transition spd="slow" advTm="26898">
    <p:push/>
  </p:transition>
</p:sld>
</file>

<file path=ppt/theme/theme1.xml><?xml version="1.0" encoding="utf-8"?>
<a:theme xmlns:a="http://schemas.openxmlformats.org/drawingml/2006/main" name="Auditors Office">
  <a:themeElements>
    <a:clrScheme name="Auditor's Office">
      <a:dk1>
        <a:sysClr val="windowText" lastClr="000000"/>
      </a:dk1>
      <a:lt1>
        <a:sysClr val="window" lastClr="FFFFFF"/>
      </a:lt1>
      <a:dk2>
        <a:srgbClr val="394D76"/>
      </a:dk2>
      <a:lt2>
        <a:srgbClr val="E7E6E6"/>
      </a:lt2>
      <a:accent1>
        <a:srgbClr val="6AC1ED"/>
      </a:accent1>
      <a:accent2>
        <a:srgbClr val="DB595B"/>
      </a:accent2>
      <a:accent3>
        <a:srgbClr val="751719"/>
      </a:accent3>
      <a:accent4>
        <a:srgbClr val="32AAE6"/>
      </a:accent4>
      <a:accent5>
        <a:srgbClr val="CD2D31"/>
      </a:accent5>
      <a:accent6>
        <a:srgbClr val="541012"/>
      </a:accent6>
      <a:hlink>
        <a:srgbClr val="6AC1ED"/>
      </a:hlink>
      <a:folHlink>
        <a:srgbClr val="32AAE6"/>
      </a:folHlink>
    </a:clrScheme>
    <a:fontScheme name="Custom 1">
      <a:majorFont>
        <a:latin typeface="Bebas Neue"/>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14942</TotalTime>
  <Words>3830</Words>
  <Application>Microsoft Office PowerPoint</Application>
  <PresentationFormat>Widescreen</PresentationFormat>
  <Paragraphs>272</Paragraphs>
  <Slides>26</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26</vt:i4>
      </vt:variant>
    </vt:vector>
  </HeadingPairs>
  <TitlesOfParts>
    <vt:vector size="33" baseType="lpstr">
      <vt:lpstr>Arial</vt:lpstr>
      <vt:lpstr>Bebas Neue</vt:lpstr>
      <vt:lpstr>Calibri</vt:lpstr>
      <vt:lpstr>Calibri Light</vt:lpstr>
      <vt:lpstr>Open Sans</vt:lpstr>
      <vt:lpstr>Auditors Office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To Recover If You Are A Victim</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TMint Developer</dc:creator>
  <cp:lastModifiedBy>Matthew Santelli</cp:lastModifiedBy>
  <cp:revision>308</cp:revision>
  <cp:lastPrinted>2023-06-08T08:08:43Z</cp:lastPrinted>
  <dcterms:created xsi:type="dcterms:W3CDTF">2018-10-24T15:50:45Z</dcterms:created>
  <dcterms:modified xsi:type="dcterms:W3CDTF">2024-08-19T03:09:27Z</dcterms:modified>
</cp:coreProperties>
</file>